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947128283025"/>
          <c:y val="0.0578256233595812"/>
          <c:w val="0.779657221339585"/>
          <c:h val="0.7417531988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Fragmentation!$C$1</c:f>
              <c:strCache>
                <c:ptCount val="1"/>
                <c:pt idx="0">
                  <c:v>  Urban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Fragmentation!$C$2:$C$8</c:f>
              <c:numCache>
                <c:formatCode>General</c:formatCode>
                <c:ptCount val="7"/>
                <c:pt idx="0">
                  <c:v>0.739000000000003</c:v>
                </c:pt>
                <c:pt idx="1">
                  <c:v>0.231</c:v>
                </c:pt>
                <c:pt idx="2">
                  <c:v>0.0</c:v>
                </c:pt>
                <c:pt idx="3">
                  <c:v>0.028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Fragmentation!$D$1</c:f>
              <c:strCache>
                <c:ptCount val="1"/>
                <c:pt idx="0">
                  <c:v>  Suburban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Fragmentation!$D$2:$D$8</c:f>
              <c:numCache>
                <c:formatCode>General</c:formatCode>
                <c:ptCount val="7"/>
                <c:pt idx="0">
                  <c:v>0.716000000000001</c:v>
                </c:pt>
                <c:pt idx="1">
                  <c:v>0.15</c:v>
                </c:pt>
                <c:pt idx="2">
                  <c:v>0.056</c:v>
                </c:pt>
                <c:pt idx="3">
                  <c:v>0.056</c:v>
                </c:pt>
                <c:pt idx="4">
                  <c:v>0.0</c:v>
                </c:pt>
                <c:pt idx="5">
                  <c:v>0.0180000000000002</c:v>
                </c:pt>
                <c:pt idx="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Fragmentation!$E$1</c:f>
              <c:strCache>
                <c:ptCount val="1"/>
                <c:pt idx="0">
                  <c:v>  Rural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Fragmentation!$E$2:$E$8</c:f>
              <c:numCache>
                <c:formatCode>General</c:formatCode>
                <c:ptCount val="7"/>
                <c:pt idx="0">
                  <c:v>0.367</c:v>
                </c:pt>
                <c:pt idx="1">
                  <c:v>0.122</c:v>
                </c:pt>
                <c:pt idx="2">
                  <c:v>0.122</c:v>
                </c:pt>
                <c:pt idx="3">
                  <c:v>0.102</c:v>
                </c:pt>
                <c:pt idx="4">
                  <c:v>0.081</c:v>
                </c:pt>
                <c:pt idx="5">
                  <c:v>0.0400000000000001</c:v>
                </c:pt>
                <c:pt idx="6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697720"/>
        <c:axId val="165703224"/>
      </c:barChart>
      <c:catAx>
        <c:axId val="165697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Contiguous Channels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703224"/>
        <c:crosses val="autoZero"/>
        <c:auto val="1"/>
        <c:lblAlgn val="ctr"/>
        <c:lblOffset val="0"/>
        <c:noMultiLvlLbl val="0"/>
      </c:catAx>
      <c:valAx>
        <c:axId val="165703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of Spectrum Segments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697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695614135209"/>
          <c:y val="0.0325241961942257"/>
          <c:w val="0.368653238997299"/>
          <c:h val="0.3834573862229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BE922-1D86-C043-877D-91F40C321990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19B60-D117-E94D-B20F-6AC0C7D0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8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D01839-0BB6-784F-808B-497C61A4568F}" type="slidenum">
              <a:rPr lang="en-US" sz="1300"/>
              <a:pPr eaLnBrk="1" hangingPunct="1"/>
              <a:t>3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A6ADF79-E323-374E-9B0B-9CB6DD134D4E}" type="slidenum">
              <a:rPr lang="en-US" sz="1300"/>
              <a:pPr eaLnBrk="1" hangingPunct="1"/>
              <a:t>4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CCE61A9-7AAC-2E46-BC9A-342DBF30FAE2}" type="slidenum">
              <a:rPr lang="en-US" sz="1300"/>
              <a:pPr eaLnBrk="1" hangingPunct="1"/>
              <a:t>5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54AF52-64F5-644E-B358-964D3FD0293A}" type="slidenum">
              <a:rPr lang="en-US" sz="1300"/>
              <a:pPr eaLnBrk="1" hangingPunct="1"/>
              <a:t>6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1552ED-0C5D-BB4B-8B62-965C39170762}" type="slidenum">
              <a:rPr lang="en-US" sz="1300"/>
              <a:pPr eaLnBrk="1" hangingPunct="1"/>
              <a:t>9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453F9A-C09D-1A45-A6BD-6D7971BD5A81}" type="slidenum">
              <a:rPr lang="en-US" sz="1300"/>
              <a:pPr eaLnBrk="1" hangingPunct="1"/>
              <a:t>10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F5CEA2-B66D-4348-9F59-87271AAC868E}" type="slidenum">
              <a:rPr lang="en-US" sz="1300"/>
              <a:pPr eaLnBrk="1" hangingPunct="1"/>
              <a:t>12</a:t>
            </a:fld>
            <a:endParaRPr 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98A4D67-F042-6D4E-A7B0-D912E3CA3C2F}" type="slidenum">
              <a:rPr lang="en-US" sz="1300"/>
              <a:pPr eaLnBrk="1" hangingPunct="1"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0846BE-960E-6443-A850-E1C33CAA48EF}" type="slidenum">
              <a:rPr lang="en-US" sz="1300"/>
              <a:pPr eaLnBrk="1" hangingPunct="1"/>
              <a:t>14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0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795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fld id="{ABBDE33F-F78B-7649-8821-44B805770F98}" type="datetime1">
              <a:rPr lang="en-US"/>
              <a:pPr/>
              <a:t>11/17/11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B5C8-6855-4142-AF13-6A3F7D145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8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5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9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4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3F1B-25EB-854B-8724-7019C24BC10E}" type="datetimeFigureOut">
              <a:rPr lang="en-US" smtClean="0"/>
              <a:t>11/17/11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75F-BD79-E648-B907-392C86EC4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png"/><Relationship Id="rId5" Type="http://schemas.openxmlformats.org/officeDocument/2006/relationships/image" Target="../media/image12.w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w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8.jpeg"/><Relationship Id="rId5" Type="http://schemas.openxmlformats.org/officeDocument/2006/relationships/image" Target="../media/image13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6" Type="http://schemas.openxmlformats.org/officeDocument/2006/relationships/chart" Target="../charts/chart1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png"/><Relationship Id="rId5" Type="http://schemas.openxmlformats.org/officeDocument/2006/relationships/image" Target="../media/image14.w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wmf"/><Relationship Id="rId5" Type="http://schemas.openxmlformats.org/officeDocument/2006/relationships/image" Target="../media/image1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White-Space 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Feamster</a:t>
            </a:r>
            <a:br>
              <a:rPr lang="en-US" dirty="0" smtClean="0"/>
            </a:br>
            <a:r>
              <a:rPr lang="en-US" dirty="0" smtClean="0"/>
              <a:t>CS 6250</a:t>
            </a:r>
          </a:p>
          <a:p>
            <a:r>
              <a:rPr lang="en-US" dirty="0" smtClean="0"/>
              <a:t>Fall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563" y="6018292"/>
            <a:ext cx="73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(slides from </a:t>
            </a:r>
            <a:r>
              <a:rPr lang="en-US" dirty="0" err="1" smtClean="0"/>
              <a:t>Rohan</a:t>
            </a:r>
            <a:r>
              <a:rPr lang="en-US" dirty="0" smtClean="0"/>
              <a:t> </a:t>
            </a:r>
            <a:r>
              <a:rPr lang="en-US" dirty="0" err="1" smtClean="0"/>
              <a:t>Murty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5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11954226271169522330transmission_tower_ante_01_svg_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343150"/>
            <a:ext cx="1073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Spectrum Assignment in WhiteFi</a:t>
            </a:r>
          </a:p>
        </p:txBody>
      </p:sp>
      <p:sp>
        <p:nvSpPr>
          <p:cNvPr id="89092" name="Slide Number Placeholder 5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CC0DD79-B623-A940-BBE9-869B030D780C}" type="slidenum">
              <a:rPr 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10</a:t>
            </a:fld>
            <a:endParaRPr 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49563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5011738" y="3714750"/>
            <a:ext cx="1714500" cy="865188"/>
            <a:chOff x="514350" y="3657600"/>
            <a:chExt cx="1714500" cy="864656"/>
          </a:xfrm>
        </p:grpSpPr>
        <p:sp>
          <p:nvSpPr>
            <p:cNvPr id="94" name="Rectangle 93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8595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5346700" y="3665538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657350" y="3706813"/>
            <a:ext cx="1714500" cy="865187"/>
            <a:chOff x="1657350" y="2907244"/>
            <a:chExt cx="1714500" cy="864656"/>
          </a:xfrm>
        </p:grpSpPr>
        <p:sp>
          <p:nvSpPr>
            <p:cNvPr id="117" name="Rectangle 116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9128" name="Group 58"/>
            <p:cNvGrpSpPr>
              <a:grpSpLocks/>
            </p:cNvGrpSpPr>
            <p:nvPr/>
          </p:nvGrpSpPr>
          <p:grpSpPr bwMode="auto"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89129" name="TextBox 122"/>
              <p:cNvSpPr txBox="1">
                <a:spLocks noChangeArrowheads="1"/>
              </p:cNvSpPr>
              <p:nvPr/>
            </p:nvSpPr>
            <p:spPr bwMode="auto">
              <a:xfrm>
                <a:off x="628650" y="387727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1</a:t>
                </a:r>
              </a:p>
            </p:txBody>
          </p:sp>
          <p:sp>
            <p:nvSpPr>
              <p:cNvPr id="89130" name="TextBox 123"/>
              <p:cNvSpPr txBox="1">
                <a:spLocks noChangeArrowheads="1"/>
              </p:cNvSpPr>
              <p:nvPr/>
            </p:nvSpPr>
            <p:spPr bwMode="auto">
              <a:xfrm>
                <a:off x="9715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2</a:t>
                </a:r>
              </a:p>
            </p:txBody>
          </p:sp>
          <p:sp>
            <p:nvSpPr>
              <p:cNvPr id="89131" name="TextBox 124"/>
              <p:cNvSpPr txBox="1">
                <a:spLocks noChangeArrowheads="1"/>
              </p:cNvSpPr>
              <p:nvPr/>
            </p:nvSpPr>
            <p:spPr bwMode="auto">
              <a:xfrm>
                <a:off x="1339617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3</a:t>
                </a:r>
              </a:p>
            </p:txBody>
          </p:sp>
          <p:sp>
            <p:nvSpPr>
              <p:cNvPr id="89132" name="TextBox 125"/>
              <p:cNvSpPr txBox="1">
                <a:spLocks noChangeArrowheads="1"/>
              </p:cNvSpPr>
              <p:nvPr/>
            </p:nvSpPr>
            <p:spPr bwMode="auto">
              <a:xfrm>
                <a:off x="16573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4</a:t>
                </a:r>
              </a:p>
            </p:txBody>
          </p:sp>
          <p:sp>
            <p:nvSpPr>
              <p:cNvPr id="89133" name="TextBox 126"/>
              <p:cNvSpPr txBox="1">
                <a:spLocks noChangeArrowheads="1"/>
              </p:cNvSpPr>
              <p:nvPr/>
            </p:nvSpPr>
            <p:spPr bwMode="auto">
              <a:xfrm>
                <a:off x="2015455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5</a:t>
                </a:r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5711825" y="3665538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372100" y="3657600"/>
            <a:ext cx="7112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bg2"/>
          </a:solidFill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914650" y="4286250"/>
            <a:ext cx="4057650" cy="1123950"/>
          </a:xfrm>
          <a:custGeom>
            <a:avLst/>
            <a:gdLst>
              <a:gd name="connsiteX0" fmla="*/ 3718559 w 4100285"/>
              <a:gd name="connsiteY0" fmla="*/ 0 h 1081315"/>
              <a:gd name="connsiteX1" fmla="*/ 3570514 w 4100285"/>
              <a:gd name="connsiteY1" fmla="*/ 923109 h 1081315"/>
              <a:gd name="connsiteX2" fmla="*/ 539931 w 4100285"/>
              <a:gd name="connsiteY2" fmla="*/ 949234 h 1081315"/>
              <a:gd name="connsiteX3" fmla="*/ 330925 w 4100285"/>
              <a:gd name="connsiteY3" fmla="*/ 130629 h 10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285" h="1081315">
                <a:moveTo>
                  <a:pt x="3718559" y="0"/>
                </a:moveTo>
                <a:cubicBezTo>
                  <a:pt x="3909422" y="382451"/>
                  <a:pt x="4100285" y="764903"/>
                  <a:pt x="3570514" y="923109"/>
                </a:cubicBezTo>
                <a:cubicBezTo>
                  <a:pt x="3040743" y="1081315"/>
                  <a:pt x="1079863" y="1081314"/>
                  <a:pt x="539931" y="949234"/>
                </a:cubicBezTo>
                <a:cubicBezTo>
                  <a:pt x="0" y="817154"/>
                  <a:pt x="165462" y="473891"/>
                  <a:pt x="330925" y="130629"/>
                </a:cubicBezTo>
              </a:path>
            </a:pathLst>
          </a:custGeom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4863" y="5886450"/>
            <a:ext cx="25146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Spatial Variation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48013" y="5886450"/>
            <a:ext cx="5138737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 BS must use channel </a:t>
            </a:r>
            <a:r>
              <a:rPr lang="en-US" sz="20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iff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free at client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2900" y="5486400"/>
            <a:ext cx="21145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Fragmentation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03463" y="5486400"/>
            <a:ext cx="6326187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 Optimize for </a:t>
            </a:r>
            <a:r>
              <a:rPr lang="en-US" sz="20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both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center channel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width</a:t>
            </a:r>
            <a:endParaRPr lang="en-US" sz="2000" b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5054600" y="3943350"/>
            <a:ext cx="1671638" cy="466725"/>
            <a:chOff x="3331478" y="4171950"/>
            <a:chExt cx="1672555" cy="466130"/>
          </a:xfrm>
        </p:grpSpPr>
        <p:sp>
          <p:nvSpPr>
            <p:cNvPr id="89118" name="TextBox 91"/>
            <p:cNvSpPr txBox="1">
              <a:spLocks noChangeArrowheads="1"/>
            </p:cNvSpPr>
            <p:nvPr/>
          </p:nvSpPr>
          <p:spPr bwMode="auto">
            <a:xfrm>
              <a:off x="3331478" y="41719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89119" name="TextBox 96"/>
            <p:cNvSpPr txBox="1">
              <a:spLocks noChangeArrowheads="1"/>
            </p:cNvSpPr>
            <p:nvPr/>
          </p:nvSpPr>
          <p:spPr bwMode="auto">
            <a:xfrm>
              <a:off x="3674378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89120" name="TextBox 97"/>
            <p:cNvSpPr txBox="1">
              <a:spLocks noChangeArrowheads="1"/>
            </p:cNvSpPr>
            <p:nvPr/>
          </p:nvSpPr>
          <p:spPr bwMode="auto">
            <a:xfrm>
              <a:off x="4042445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89121" name="TextBox 98"/>
            <p:cNvSpPr txBox="1">
              <a:spLocks noChangeArrowheads="1"/>
            </p:cNvSpPr>
            <p:nvPr/>
          </p:nvSpPr>
          <p:spPr bwMode="auto">
            <a:xfrm>
              <a:off x="4360178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89122" name="TextBox 99"/>
            <p:cNvSpPr txBox="1">
              <a:spLocks noChangeArrowheads="1"/>
            </p:cNvSpPr>
            <p:nvPr/>
          </p:nvSpPr>
          <p:spPr bwMode="auto">
            <a:xfrm>
              <a:off x="4718283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771650" y="2000250"/>
            <a:ext cx="5314950" cy="3600450"/>
            <a:chOff x="2457450" y="342900"/>
            <a:chExt cx="5314950" cy="3600450"/>
          </a:xfrm>
        </p:grpSpPr>
        <p:sp>
          <p:nvSpPr>
            <p:cNvPr id="51" name="Rectangle 50"/>
            <p:cNvSpPr/>
            <p:nvPr/>
          </p:nvSpPr>
          <p:spPr>
            <a:xfrm>
              <a:off x="2457450" y="342900"/>
              <a:ext cx="5314950" cy="3600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86050" y="422275"/>
              <a:ext cx="4876800" cy="481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Spectrum Assignment Problem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49538" y="1143000"/>
              <a:ext cx="1751012" cy="479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Goal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00550" y="1143000"/>
              <a:ext cx="2962275" cy="4794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Maximize Throughput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49538" y="1863725"/>
              <a:ext cx="1751012" cy="479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Include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00550" y="1863725"/>
              <a:ext cx="2962275" cy="4794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Spectrum at clients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9538" y="2822575"/>
              <a:ext cx="1751012" cy="481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Assign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00550" y="2506663"/>
              <a:ext cx="2962275" cy="7191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Center Channel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00550" y="3222625"/>
              <a:ext cx="2962275" cy="5603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Width</a:t>
              </a:r>
            </a:p>
          </p:txBody>
        </p:sp>
        <p:sp>
          <p:nvSpPr>
            <p:cNvPr id="89117" name="TextBox 65"/>
            <p:cNvSpPr txBox="1">
              <a:spLocks noChangeArrowheads="1"/>
            </p:cNvSpPr>
            <p:nvPr/>
          </p:nvSpPr>
          <p:spPr bwMode="auto">
            <a:xfrm>
              <a:off x="5688770" y="2989770"/>
              <a:ext cx="374862" cy="43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&amp;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2607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89" grpId="0" animBg="1"/>
      <p:bldP spid="89" grpId="1" animBg="1"/>
      <p:bldP spid="89" grpId="2" animBg="1"/>
      <p:bldP spid="54" grpId="0" animBg="1"/>
      <p:bldP spid="54" grpId="1" animBg="1"/>
      <p:bldP spid="54" grpId="2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5" grpId="0" animBg="1"/>
      <p:bldP spid="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Accounting for Spatial Variation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90F9BE-577C-9F40-AB2F-7A6ABC9A5E9C}" type="slidenum">
              <a:rPr 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11</a:t>
            </a:fld>
            <a:endParaRPr 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5" name="Picture 4" descr="11954226271169522330transmission_tower_ante_01_svg_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4500"/>
            <a:ext cx="10715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220913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71900" y="3086100"/>
            <a:ext cx="1714500" cy="865188"/>
            <a:chOff x="514350" y="3657600"/>
            <a:chExt cx="1714500" cy="864656"/>
          </a:xfrm>
        </p:grpSpPr>
        <p:sp>
          <p:nvSpPr>
            <p:cNvPr id="8" name="Rectangle 7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95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17513" y="3078163"/>
            <a:ext cx="1714500" cy="865187"/>
            <a:chOff x="1657350" y="2907244"/>
            <a:chExt cx="1714500" cy="864656"/>
          </a:xfrm>
        </p:grpSpPr>
        <p:sp>
          <p:nvSpPr>
            <p:cNvPr id="16" name="Rectangle 15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1225" name="Group 58"/>
            <p:cNvGrpSpPr>
              <a:grpSpLocks/>
            </p:cNvGrpSpPr>
            <p:nvPr/>
          </p:nvGrpSpPr>
          <p:grpSpPr bwMode="auto"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91226" name="TextBox 21"/>
              <p:cNvSpPr txBox="1">
                <a:spLocks noChangeArrowheads="1"/>
              </p:cNvSpPr>
              <p:nvPr/>
            </p:nvSpPr>
            <p:spPr bwMode="auto">
              <a:xfrm>
                <a:off x="628650" y="387727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1</a:t>
                </a:r>
              </a:p>
            </p:txBody>
          </p:sp>
          <p:sp>
            <p:nvSpPr>
              <p:cNvPr id="91227" name="TextBox 22"/>
              <p:cNvSpPr txBox="1">
                <a:spLocks noChangeArrowheads="1"/>
              </p:cNvSpPr>
              <p:nvPr/>
            </p:nvSpPr>
            <p:spPr bwMode="auto">
              <a:xfrm>
                <a:off x="9715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2</a:t>
                </a:r>
              </a:p>
            </p:txBody>
          </p:sp>
          <p:sp>
            <p:nvSpPr>
              <p:cNvPr id="91228" name="TextBox 23"/>
              <p:cNvSpPr txBox="1">
                <a:spLocks noChangeArrowheads="1"/>
              </p:cNvSpPr>
              <p:nvPr/>
            </p:nvSpPr>
            <p:spPr bwMode="auto">
              <a:xfrm>
                <a:off x="1339617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3</a:t>
                </a:r>
              </a:p>
            </p:txBody>
          </p:sp>
          <p:sp>
            <p:nvSpPr>
              <p:cNvPr id="91229" name="TextBox 24"/>
              <p:cNvSpPr txBox="1">
                <a:spLocks noChangeArrowheads="1"/>
              </p:cNvSpPr>
              <p:nvPr/>
            </p:nvSpPr>
            <p:spPr bwMode="auto">
              <a:xfrm>
                <a:off x="16573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4</a:t>
                </a:r>
              </a:p>
            </p:txBody>
          </p:sp>
          <p:sp>
            <p:nvSpPr>
              <p:cNvPr id="91230" name="TextBox 25"/>
              <p:cNvSpPr txBox="1">
                <a:spLocks noChangeArrowheads="1"/>
              </p:cNvSpPr>
              <p:nvPr/>
            </p:nvSpPr>
            <p:spPr bwMode="auto">
              <a:xfrm>
                <a:off x="2015455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5</a:t>
                </a: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813175" y="3314700"/>
            <a:ext cx="1673225" cy="466725"/>
            <a:chOff x="3331478" y="4171950"/>
            <a:chExt cx="1672555" cy="466130"/>
          </a:xfrm>
        </p:grpSpPr>
        <p:sp>
          <p:nvSpPr>
            <p:cNvPr id="91215" name="TextBox 31"/>
            <p:cNvSpPr txBox="1">
              <a:spLocks noChangeArrowheads="1"/>
            </p:cNvSpPr>
            <p:nvPr/>
          </p:nvSpPr>
          <p:spPr bwMode="auto">
            <a:xfrm>
              <a:off x="3331478" y="41719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91216" name="TextBox 32"/>
            <p:cNvSpPr txBox="1">
              <a:spLocks noChangeArrowheads="1"/>
            </p:cNvSpPr>
            <p:nvPr/>
          </p:nvSpPr>
          <p:spPr bwMode="auto">
            <a:xfrm>
              <a:off x="3674378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91217" name="TextBox 33"/>
            <p:cNvSpPr txBox="1">
              <a:spLocks noChangeArrowheads="1"/>
            </p:cNvSpPr>
            <p:nvPr/>
          </p:nvSpPr>
          <p:spPr bwMode="auto">
            <a:xfrm>
              <a:off x="4042445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91218" name="TextBox 34"/>
            <p:cNvSpPr txBox="1">
              <a:spLocks noChangeArrowheads="1"/>
            </p:cNvSpPr>
            <p:nvPr/>
          </p:nvSpPr>
          <p:spPr bwMode="auto">
            <a:xfrm>
              <a:off x="4360178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91219" name="TextBox 35"/>
            <p:cNvSpPr txBox="1">
              <a:spLocks noChangeArrowheads="1"/>
            </p:cNvSpPr>
            <p:nvPr/>
          </p:nvSpPr>
          <p:spPr bwMode="auto">
            <a:xfrm>
              <a:off x="4718283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pic>
        <p:nvPicPr>
          <p:cNvPr id="92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228850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05"/>
          <p:cNvGrpSpPr>
            <a:grpSpLocks/>
          </p:cNvGrpSpPr>
          <p:nvPr/>
        </p:nvGrpSpPr>
        <p:grpSpPr bwMode="auto">
          <a:xfrm>
            <a:off x="7143750" y="3086100"/>
            <a:ext cx="1714500" cy="865188"/>
            <a:chOff x="7143750" y="3086100"/>
            <a:chExt cx="1714500" cy="864656"/>
          </a:xfrm>
        </p:grpSpPr>
        <p:sp>
          <p:nvSpPr>
            <p:cNvPr id="105" name="Rectangle 104"/>
            <p:cNvSpPr/>
            <p:nvPr/>
          </p:nvSpPr>
          <p:spPr>
            <a:xfrm>
              <a:off x="8515350" y="30861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43750" y="3086100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43750" y="3086100"/>
              <a:ext cx="3429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4866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95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724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1209" name="Group 58"/>
            <p:cNvGrpSpPr>
              <a:grpSpLocks/>
            </p:cNvGrpSpPr>
            <p:nvPr/>
          </p:nvGrpSpPr>
          <p:grpSpPr bwMode="auto">
            <a:xfrm>
              <a:off x="7143750" y="3314700"/>
              <a:ext cx="1672555" cy="466130"/>
              <a:chOff x="628650" y="3877270"/>
              <a:chExt cx="1672555" cy="466130"/>
            </a:xfrm>
          </p:grpSpPr>
          <p:sp>
            <p:nvSpPr>
              <p:cNvPr id="91210" name="TextBox 99"/>
              <p:cNvSpPr txBox="1">
                <a:spLocks noChangeArrowheads="1"/>
              </p:cNvSpPr>
              <p:nvPr/>
            </p:nvSpPr>
            <p:spPr bwMode="auto">
              <a:xfrm>
                <a:off x="628650" y="387727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1</a:t>
                </a:r>
              </a:p>
            </p:txBody>
          </p:sp>
          <p:sp>
            <p:nvSpPr>
              <p:cNvPr id="91211" name="TextBox 100"/>
              <p:cNvSpPr txBox="1">
                <a:spLocks noChangeArrowheads="1"/>
              </p:cNvSpPr>
              <p:nvPr/>
            </p:nvSpPr>
            <p:spPr bwMode="auto">
              <a:xfrm>
                <a:off x="9715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2</a:t>
                </a:r>
              </a:p>
            </p:txBody>
          </p:sp>
          <p:sp>
            <p:nvSpPr>
              <p:cNvPr id="91212" name="TextBox 101"/>
              <p:cNvSpPr txBox="1">
                <a:spLocks noChangeArrowheads="1"/>
              </p:cNvSpPr>
              <p:nvPr/>
            </p:nvSpPr>
            <p:spPr bwMode="auto">
              <a:xfrm>
                <a:off x="1339617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3</a:t>
                </a:r>
              </a:p>
            </p:txBody>
          </p:sp>
          <p:sp>
            <p:nvSpPr>
              <p:cNvPr id="91213" name="TextBox 102"/>
              <p:cNvSpPr txBox="1">
                <a:spLocks noChangeArrowheads="1"/>
              </p:cNvSpPr>
              <p:nvPr/>
            </p:nvSpPr>
            <p:spPr bwMode="auto">
              <a:xfrm>
                <a:off x="16573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4</a:t>
                </a:r>
              </a:p>
            </p:txBody>
          </p:sp>
          <p:sp>
            <p:nvSpPr>
              <p:cNvPr id="91214" name="TextBox 103"/>
              <p:cNvSpPr txBox="1">
                <a:spLocks noChangeArrowheads="1"/>
              </p:cNvSpPr>
              <p:nvPr/>
            </p:nvSpPr>
            <p:spPr bwMode="auto">
              <a:xfrm>
                <a:off x="2015455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5</a:t>
                </a:r>
              </a:p>
            </p:txBody>
          </p:sp>
        </p:grpSp>
      </p:grpSp>
      <p:grpSp>
        <p:nvGrpSpPr>
          <p:cNvPr id="21" name="Group 121"/>
          <p:cNvGrpSpPr>
            <a:grpSpLocks/>
          </p:cNvGrpSpPr>
          <p:nvPr/>
        </p:nvGrpSpPr>
        <p:grpSpPr bwMode="auto">
          <a:xfrm>
            <a:off x="114300" y="4514850"/>
            <a:ext cx="8858250" cy="1257300"/>
            <a:chOff x="114300" y="4514850"/>
            <a:chExt cx="8858250" cy="1257300"/>
          </a:xfrm>
        </p:grpSpPr>
        <p:sp>
          <p:nvSpPr>
            <p:cNvPr id="90" name="Rectangle 89"/>
            <p:cNvSpPr/>
            <p:nvPr/>
          </p:nvSpPr>
          <p:spPr>
            <a:xfrm>
              <a:off x="6858000" y="4514850"/>
              <a:ext cx="2114550" cy="1257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4300" y="4678363"/>
              <a:ext cx="1714500" cy="86518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300" y="4678363"/>
              <a:ext cx="342900" cy="86518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" y="4678363"/>
              <a:ext cx="342900" cy="865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0100" y="4678363"/>
              <a:ext cx="342900" cy="865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3000" y="4678363"/>
              <a:ext cx="342900" cy="865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154" name="TextBox 61"/>
            <p:cNvSpPr txBox="1">
              <a:spLocks noChangeArrowheads="1"/>
            </p:cNvSpPr>
            <p:nvPr/>
          </p:nvSpPr>
          <p:spPr bwMode="auto">
            <a:xfrm>
              <a:off x="1821295" y="4800600"/>
              <a:ext cx="57900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b="1">
                  <a:sym typeface="Symbol" charset="0"/>
                </a:rPr>
                <a:t></a:t>
              </a:r>
              <a:endParaRPr lang="en-US" sz="4000" b="1"/>
            </a:p>
          </p:txBody>
        </p:sp>
        <p:sp>
          <p:nvSpPr>
            <p:cNvPr id="91155" name="TextBox 62"/>
            <p:cNvSpPr txBox="1">
              <a:spLocks noChangeArrowheads="1"/>
            </p:cNvSpPr>
            <p:nvPr/>
          </p:nvSpPr>
          <p:spPr bwMode="auto">
            <a:xfrm>
              <a:off x="6400800" y="4743450"/>
              <a:ext cx="413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ym typeface="Symbol" charset="0"/>
                </a:rPr>
                <a:t>=</a:t>
              </a:r>
              <a:endParaRPr lang="en-US" sz="3600" b="1"/>
            </a:p>
          </p:txBody>
        </p:sp>
        <p:grpSp>
          <p:nvGrpSpPr>
            <p:cNvPr id="91156" name="Group 63"/>
            <p:cNvGrpSpPr>
              <a:grpSpLocks/>
            </p:cNvGrpSpPr>
            <p:nvPr/>
          </p:nvGrpSpPr>
          <p:grpSpPr bwMode="auto">
            <a:xfrm>
              <a:off x="2400300" y="4678894"/>
              <a:ext cx="1714500" cy="864656"/>
              <a:chOff x="514350" y="3657600"/>
              <a:chExt cx="1714500" cy="86465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14350" y="3657069"/>
                <a:ext cx="17145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4350" y="3657069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885950" y="3657069"/>
                <a:ext cx="342900" cy="86518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57250" y="3657069"/>
                <a:ext cx="3429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00150" y="3657069"/>
                <a:ext cx="3429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43050" y="3657069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1157" name="Group 70"/>
            <p:cNvGrpSpPr>
              <a:grpSpLocks/>
            </p:cNvGrpSpPr>
            <p:nvPr/>
          </p:nvGrpSpPr>
          <p:grpSpPr bwMode="auto">
            <a:xfrm>
              <a:off x="2442245" y="4907494"/>
              <a:ext cx="1672555" cy="466130"/>
              <a:chOff x="3331478" y="4171950"/>
              <a:chExt cx="1672555" cy="466130"/>
            </a:xfrm>
          </p:grpSpPr>
          <p:sp>
            <p:nvSpPr>
              <p:cNvPr id="91192" name="TextBox 71"/>
              <p:cNvSpPr txBox="1">
                <a:spLocks noChangeArrowheads="1"/>
              </p:cNvSpPr>
              <p:nvPr/>
            </p:nvSpPr>
            <p:spPr bwMode="auto">
              <a:xfrm>
                <a:off x="3331478" y="417195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1</a:t>
                </a:r>
              </a:p>
            </p:txBody>
          </p:sp>
          <p:sp>
            <p:nvSpPr>
              <p:cNvPr id="91193" name="TextBox 72"/>
              <p:cNvSpPr txBox="1">
                <a:spLocks noChangeArrowheads="1"/>
              </p:cNvSpPr>
              <p:nvPr/>
            </p:nvSpPr>
            <p:spPr bwMode="auto">
              <a:xfrm>
                <a:off x="3674378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2</a:t>
                </a:r>
              </a:p>
            </p:txBody>
          </p:sp>
          <p:sp>
            <p:nvSpPr>
              <p:cNvPr id="91194" name="TextBox 73"/>
              <p:cNvSpPr txBox="1">
                <a:spLocks noChangeArrowheads="1"/>
              </p:cNvSpPr>
              <p:nvPr/>
            </p:nvSpPr>
            <p:spPr bwMode="auto">
              <a:xfrm>
                <a:off x="4042445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3</a:t>
                </a:r>
              </a:p>
            </p:txBody>
          </p:sp>
          <p:sp>
            <p:nvSpPr>
              <p:cNvPr id="91195" name="TextBox 74"/>
              <p:cNvSpPr txBox="1">
                <a:spLocks noChangeArrowheads="1"/>
              </p:cNvSpPr>
              <p:nvPr/>
            </p:nvSpPr>
            <p:spPr bwMode="auto">
              <a:xfrm>
                <a:off x="4360178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4</a:t>
                </a:r>
              </a:p>
            </p:txBody>
          </p:sp>
          <p:sp>
            <p:nvSpPr>
              <p:cNvPr id="91196" name="TextBox 75"/>
              <p:cNvSpPr txBox="1">
                <a:spLocks noChangeArrowheads="1"/>
              </p:cNvSpPr>
              <p:nvPr/>
            </p:nvSpPr>
            <p:spPr bwMode="auto">
              <a:xfrm>
                <a:off x="4718283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5</a:t>
                </a:r>
              </a:p>
            </p:txBody>
          </p:sp>
        </p:grpSp>
        <p:grpSp>
          <p:nvGrpSpPr>
            <p:cNvPr id="91158" name="Group 76"/>
            <p:cNvGrpSpPr>
              <a:grpSpLocks/>
            </p:cNvGrpSpPr>
            <p:nvPr/>
          </p:nvGrpSpPr>
          <p:grpSpPr bwMode="auto">
            <a:xfrm>
              <a:off x="7046868" y="4703718"/>
              <a:ext cx="1714500" cy="864656"/>
              <a:chOff x="514350" y="3657600"/>
              <a:chExt cx="1714500" cy="86465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14395" y="3657645"/>
                <a:ext cx="17145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14395" y="3657645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885995" y="3657645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57295" y="3657645"/>
                <a:ext cx="3429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00195" y="3657645"/>
                <a:ext cx="3429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543095" y="3657645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1159" name="Group 83"/>
            <p:cNvGrpSpPr>
              <a:grpSpLocks/>
            </p:cNvGrpSpPr>
            <p:nvPr/>
          </p:nvGrpSpPr>
          <p:grpSpPr bwMode="auto">
            <a:xfrm>
              <a:off x="7088813" y="4932318"/>
              <a:ext cx="1672555" cy="466130"/>
              <a:chOff x="3331478" y="4171950"/>
              <a:chExt cx="1672555" cy="466130"/>
            </a:xfrm>
          </p:grpSpPr>
          <p:sp>
            <p:nvSpPr>
              <p:cNvPr id="91181" name="TextBox 84"/>
              <p:cNvSpPr txBox="1">
                <a:spLocks noChangeArrowheads="1"/>
              </p:cNvSpPr>
              <p:nvPr/>
            </p:nvSpPr>
            <p:spPr bwMode="auto">
              <a:xfrm>
                <a:off x="3331478" y="417195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1</a:t>
                </a:r>
              </a:p>
            </p:txBody>
          </p:sp>
          <p:sp>
            <p:nvSpPr>
              <p:cNvPr id="91182" name="TextBox 85"/>
              <p:cNvSpPr txBox="1">
                <a:spLocks noChangeArrowheads="1"/>
              </p:cNvSpPr>
              <p:nvPr/>
            </p:nvSpPr>
            <p:spPr bwMode="auto">
              <a:xfrm>
                <a:off x="3674378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2</a:t>
                </a:r>
              </a:p>
            </p:txBody>
          </p:sp>
          <p:sp>
            <p:nvSpPr>
              <p:cNvPr id="91183" name="TextBox 86"/>
              <p:cNvSpPr txBox="1">
                <a:spLocks noChangeArrowheads="1"/>
              </p:cNvSpPr>
              <p:nvPr/>
            </p:nvSpPr>
            <p:spPr bwMode="auto">
              <a:xfrm>
                <a:off x="4042445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3</a:t>
                </a:r>
              </a:p>
            </p:txBody>
          </p:sp>
          <p:sp>
            <p:nvSpPr>
              <p:cNvPr id="91184" name="TextBox 87"/>
              <p:cNvSpPr txBox="1">
                <a:spLocks noChangeArrowheads="1"/>
              </p:cNvSpPr>
              <p:nvPr/>
            </p:nvSpPr>
            <p:spPr bwMode="auto">
              <a:xfrm>
                <a:off x="4360178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4</a:t>
                </a:r>
              </a:p>
            </p:txBody>
          </p:sp>
          <p:sp>
            <p:nvSpPr>
              <p:cNvPr id="91185" name="TextBox 88"/>
              <p:cNvSpPr txBox="1">
                <a:spLocks noChangeArrowheads="1"/>
              </p:cNvSpPr>
              <p:nvPr/>
            </p:nvSpPr>
            <p:spPr bwMode="auto">
              <a:xfrm>
                <a:off x="4718283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5</a:t>
                </a:r>
              </a:p>
            </p:txBody>
          </p:sp>
        </p:grpSp>
        <p:grpSp>
          <p:nvGrpSpPr>
            <p:cNvPr id="91160" name="Group 106"/>
            <p:cNvGrpSpPr>
              <a:grpSpLocks/>
            </p:cNvGrpSpPr>
            <p:nvPr/>
          </p:nvGrpSpPr>
          <p:grpSpPr bwMode="auto">
            <a:xfrm>
              <a:off x="4686300" y="4667250"/>
              <a:ext cx="1714500" cy="864656"/>
              <a:chOff x="7143750" y="3086100"/>
              <a:chExt cx="1714500" cy="864656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515350" y="3086100"/>
                <a:ext cx="342900" cy="86518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43750" y="3086100"/>
                <a:ext cx="1714500" cy="865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143750" y="3086100"/>
                <a:ext cx="342900" cy="865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486650" y="3086100"/>
                <a:ext cx="342900" cy="865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829550" y="3086100"/>
                <a:ext cx="342900" cy="865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172450" y="3086100"/>
                <a:ext cx="342900" cy="865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1175" name="Group 58"/>
              <p:cNvGrpSpPr>
                <a:grpSpLocks/>
              </p:cNvGrpSpPr>
              <p:nvPr/>
            </p:nvGrpSpPr>
            <p:grpSpPr bwMode="auto">
              <a:xfrm>
                <a:off x="7143750" y="3314700"/>
                <a:ext cx="1672555" cy="466130"/>
                <a:chOff x="628650" y="3877270"/>
                <a:chExt cx="1672555" cy="466130"/>
              </a:xfrm>
            </p:grpSpPr>
            <p:sp>
              <p:nvSpPr>
                <p:cNvPr id="91176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628650" y="3877270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/>
                    <a:t>1</a:t>
                  </a:r>
                </a:p>
              </p:txBody>
            </p:sp>
            <p:sp>
              <p:nvSpPr>
                <p:cNvPr id="91177" name="TextBox 115"/>
                <p:cNvSpPr txBox="1">
                  <a:spLocks noChangeArrowheads="1"/>
                </p:cNvSpPr>
                <p:nvPr/>
              </p:nvSpPr>
              <p:spPr bwMode="auto">
                <a:xfrm>
                  <a:off x="971550" y="3881735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/>
                    <a:t>2</a:t>
                  </a:r>
                </a:p>
              </p:txBody>
            </p:sp>
            <p:sp>
              <p:nvSpPr>
                <p:cNvPr id="91178" name="TextBox 116"/>
                <p:cNvSpPr txBox="1">
                  <a:spLocks noChangeArrowheads="1"/>
                </p:cNvSpPr>
                <p:nvPr/>
              </p:nvSpPr>
              <p:spPr bwMode="auto">
                <a:xfrm>
                  <a:off x="1339617" y="3881735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/>
                    <a:t>3</a:t>
                  </a:r>
                </a:p>
              </p:txBody>
            </p:sp>
            <p:sp>
              <p:nvSpPr>
                <p:cNvPr id="91179" name="TextBox 117"/>
                <p:cNvSpPr txBox="1">
                  <a:spLocks noChangeArrowheads="1"/>
                </p:cNvSpPr>
                <p:nvPr/>
              </p:nvSpPr>
              <p:spPr bwMode="auto">
                <a:xfrm>
                  <a:off x="1657350" y="3881735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/>
                    <a:t>4</a:t>
                  </a:r>
                </a:p>
              </p:txBody>
            </p:sp>
            <p:sp>
              <p:nvSpPr>
                <p:cNvPr id="91180" name="TextBox 118"/>
                <p:cNvSpPr txBox="1">
                  <a:spLocks noChangeArrowheads="1"/>
                </p:cNvSpPr>
                <p:nvPr/>
              </p:nvSpPr>
              <p:spPr bwMode="auto">
                <a:xfrm>
                  <a:off x="2015455" y="3881735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91161" name="TextBox 119"/>
            <p:cNvSpPr txBox="1">
              <a:spLocks noChangeArrowheads="1"/>
            </p:cNvSpPr>
            <p:nvPr/>
          </p:nvSpPr>
          <p:spPr bwMode="auto">
            <a:xfrm>
              <a:off x="4095750" y="4743450"/>
              <a:ext cx="57900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b="1">
                  <a:sym typeface="Symbol" charset="0"/>
                </a:rPr>
                <a:t></a:t>
              </a:r>
              <a:endParaRPr lang="en-US" sz="4000" b="1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485900" y="4676775"/>
              <a:ext cx="342900" cy="8651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1163" name="Group 58"/>
            <p:cNvGrpSpPr>
              <a:grpSpLocks/>
            </p:cNvGrpSpPr>
            <p:nvPr/>
          </p:nvGrpSpPr>
          <p:grpSpPr bwMode="auto">
            <a:xfrm>
              <a:off x="114300" y="4907494"/>
              <a:ext cx="1672555" cy="466130"/>
              <a:chOff x="628650" y="3877270"/>
              <a:chExt cx="1672555" cy="466130"/>
            </a:xfrm>
          </p:grpSpPr>
          <p:sp>
            <p:nvSpPr>
              <p:cNvPr id="91164" name="TextBox 50"/>
              <p:cNvSpPr txBox="1">
                <a:spLocks noChangeArrowheads="1"/>
              </p:cNvSpPr>
              <p:nvPr/>
            </p:nvSpPr>
            <p:spPr bwMode="auto">
              <a:xfrm>
                <a:off x="628650" y="387727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1</a:t>
                </a:r>
              </a:p>
            </p:txBody>
          </p:sp>
          <p:sp>
            <p:nvSpPr>
              <p:cNvPr id="91165" name="TextBox 51"/>
              <p:cNvSpPr txBox="1">
                <a:spLocks noChangeArrowheads="1"/>
              </p:cNvSpPr>
              <p:nvPr/>
            </p:nvSpPr>
            <p:spPr bwMode="auto">
              <a:xfrm>
                <a:off x="9715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2</a:t>
                </a:r>
              </a:p>
            </p:txBody>
          </p:sp>
          <p:sp>
            <p:nvSpPr>
              <p:cNvPr id="91166" name="TextBox 52"/>
              <p:cNvSpPr txBox="1">
                <a:spLocks noChangeArrowheads="1"/>
              </p:cNvSpPr>
              <p:nvPr/>
            </p:nvSpPr>
            <p:spPr bwMode="auto">
              <a:xfrm>
                <a:off x="1339617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3</a:t>
                </a:r>
              </a:p>
            </p:txBody>
          </p:sp>
          <p:sp>
            <p:nvSpPr>
              <p:cNvPr id="91167" name="TextBox 53"/>
              <p:cNvSpPr txBox="1">
                <a:spLocks noChangeArrowheads="1"/>
              </p:cNvSpPr>
              <p:nvPr/>
            </p:nvSpPr>
            <p:spPr bwMode="auto">
              <a:xfrm>
                <a:off x="16573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4</a:t>
                </a:r>
              </a:p>
            </p:txBody>
          </p:sp>
          <p:sp>
            <p:nvSpPr>
              <p:cNvPr id="91168" name="TextBox 54"/>
              <p:cNvSpPr txBox="1">
                <a:spLocks noChangeArrowheads="1"/>
              </p:cNvSpPr>
              <p:nvPr/>
            </p:nvSpPr>
            <p:spPr bwMode="auto">
              <a:xfrm>
                <a:off x="2015455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5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349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Intuition</a:t>
            </a:r>
          </a:p>
        </p:txBody>
      </p:sp>
      <p:sp>
        <p:nvSpPr>
          <p:cNvPr id="92163" name="Slide Number Placeholder 6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595DA3-A109-2A4A-ADF5-C1AA0387C489}" type="slidenum">
              <a:rPr 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12</a:t>
            </a:fld>
            <a:endParaRPr 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554538" y="3078163"/>
            <a:ext cx="1731962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4538" y="30781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35663" y="3078163"/>
            <a:ext cx="342900" cy="86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7438" y="30781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0338" y="30781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238" y="30781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70" name="TextBox 60"/>
          <p:cNvSpPr txBox="1">
            <a:spLocks noChangeArrowheads="1"/>
          </p:cNvSpPr>
          <p:nvPr/>
        </p:nvSpPr>
        <p:spPr bwMode="auto">
          <a:xfrm>
            <a:off x="5640388" y="2506663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BS</a:t>
            </a:r>
          </a:p>
        </p:txBody>
      </p:sp>
      <p:pic>
        <p:nvPicPr>
          <p:cNvPr id="92171" name="Picture 114" descr="11954226271169522330transmission_tower_ante_01_svg_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657350"/>
            <a:ext cx="1071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6858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571500" y="1828800"/>
            <a:ext cx="3257550" cy="800100"/>
            <a:chOff x="2571750" y="5086350"/>
            <a:chExt cx="3257550" cy="800160"/>
          </a:xfrm>
        </p:grpSpPr>
        <p:sp>
          <p:nvSpPr>
            <p:cNvPr id="92194" name="TextBox 154"/>
            <p:cNvSpPr txBox="1">
              <a:spLocks noChangeArrowheads="1"/>
            </p:cNvSpPr>
            <p:nvPr/>
          </p:nvSpPr>
          <p:spPr bwMode="auto">
            <a:xfrm>
              <a:off x="2571750" y="5486400"/>
              <a:ext cx="3257550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Use widest possible channel</a:t>
              </a: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71750" y="5086350"/>
              <a:ext cx="1257300" cy="4000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Intuition</a:t>
              </a:r>
              <a:endParaRPr 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943475" y="3257550"/>
            <a:ext cx="647700" cy="657225"/>
            <a:chOff x="5810242" y="4229100"/>
            <a:chExt cx="647708" cy="657228"/>
          </a:xfrm>
        </p:grpSpPr>
        <p:sp>
          <p:nvSpPr>
            <p:cNvPr id="68" name="Rectangle 67"/>
            <p:cNvSpPr/>
            <p:nvPr/>
          </p:nvSpPr>
          <p:spPr>
            <a:xfrm>
              <a:off x="5810242" y="4629152"/>
              <a:ext cx="304804" cy="2571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15046" y="4229100"/>
              <a:ext cx="342904" cy="6572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2175" name="Group 62"/>
          <p:cNvGrpSpPr>
            <a:grpSpLocks/>
          </p:cNvGrpSpPr>
          <p:nvPr/>
        </p:nvGrpSpPr>
        <p:grpSpPr bwMode="auto">
          <a:xfrm>
            <a:off x="4578350" y="3306763"/>
            <a:ext cx="1673225" cy="469900"/>
            <a:chOff x="5207466" y="3306753"/>
            <a:chExt cx="1672555" cy="469612"/>
          </a:xfrm>
        </p:grpSpPr>
        <p:grpSp>
          <p:nvGrpSpPr>
            <p:cNvPr id="92186" name="Group 63"/>
            <p:cNvGrpSpPr>
              <a:grpSpLocks/>
            </p:cNvGrpSpPr>
            <p:nvPr/>
          </p:nvGrpSpPr>
          <p:grpSpPr bwMode="auto"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92188" name="TextBox 91"/>
              <p:cNvSpPr txBox="1">
                <a:spLocks noChangeArrowheads="1"/>
              </p:cNvSpPr>
              <p:nvPr/>
            </p:nvSpPr>
            <p:spPr bwMode="auto">
              <a:xfrm>
                <a:off x="3331478" y="382905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1</a:t>
                </a:r>
              </a:p>
            </p:txBody>
          </p:sp>
          <p:sp>
            <p:nvSpPr>
              <p:cNvPr id="92189" name="TextBox 97"/>
              <p:cNvSpPr txBox="1">
                <a:spLocks noChangeArrowheads="1"/>
              </p:cNvSpPr>
              <p:nvPr/>
            </p:nvSpPr>
            <p:spPr bwMode="auto">
              <a:xfrm>
                <a:off x="4042445" y="38335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3</a:t>
                </a:r>
              </a:p>
            </p:txBody>
          </p:sp>
          <p:sp>
            <p:nvSpPr>
              <p:cNvPr id="92190" name="TextBox 98"/>
              <p:cNvSpPr txBox="1">
                <a:spLocks noChangeArrowheads="1"/>
              </p:cNvSpPr>
              <p:nvPr/>
            </p:nvSpPr>
            <p:spPr bwMode="auto">
              <a:xfrm>
                <a:off x="4360178" y="38335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4</a:t>
                </a:r>
              </a:p>
            </p:txBody>
          </p:sp>
          <p:sp>
            <p:nvSpPr>
              <p:cNvPr id="92191" name="TextBox 99"/>
              <p:cNvSpPr txBox="1">
                <a:spLocks noChangeArrowheads="1"/>
              </p:cNvSpPr>
              <p:nvPr/>
            </p:nvSpPr>
            <p:spPr bwMode="auto">
              <a:xfrm>
                <a:off x="4718283" y="38335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/>
                  <a:t>5</a:t>
                </a:r>
              </a:p>
            </p:txBody>
          </p:sp>
        </p:grpSp>
        <p:sp>
          <p:nvSpPr>
            <p:cNvPr id="92187" name="TextBox 61"/>
            <p:cNvSpPr txBox="1">
              <a:spLocks noChangeArrowheads="1"/>
            </p:cNvSpPr>
            <p:nvPr/>
          </p:nvSpPr>
          <p:spPr bwMode="auto">
            <a:xfrm>
              <a:off x="5543550" y="33147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71500" y="2743200"/>
            <a:ext cx="3429000" cy="800100"/>
            <a:chOff x="2571750" y="5086350"/>
            <a:chExt cx="3429000" cy="800160"/>
          </a:xfrm>
        </p:grpSpPr>
        <p:sp>
          <p:nvSpPr>
            <p:cNvPr id="92184" name="TextBox 73"/>
            <p:cNvSpPr txBox="1">
              <a:spLocks noChangeArrowheads="1"/>
            </p:cNvSpPr>
            <p:nvPr/>
          </p:nvSpPr>
          <p:spPr bwMode="auto">
            <a:xfrm>
              <a:off x="2571750" y="5486400"/>
              <a:ext cx="3429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</a:rPr>
                <a:t>Limited by </a:t>
              </a:r>
              <a:r>
                <a:rPr lang="en-US" sz="2000" b="1" i="1">
                  <a:solidFill>
                    <a:srgbClr val="FF0000"/>
                  </a:solidFill>
                </a:rPr>
                <a:t>most</a:t>
              </a:r>
              <a:r>
                <a:rPr lang="en-US" sz="2000" b="1">
                  <a:solidFill>
                    <a:srgbClr val="FF0000"/>
                  </a:solidFill>
                </a:rPr>
                <a:t> busy channel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92185" name="TextBox 74"/>
            <p:cNvSpPr txBox="1">
              <a:spLocks noChangeArrowheads="1"/>
            </p:cNvSpPr>
            <p:nvPr/>
          </p:nvSpPr>
          <p:spPr bwMode="auto">
            <a:xfrm>
              <a:off x="2571750" y="5086350"/>
              <a:ext cx="1257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</a:rPr>
                <a:t>But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4914900" y="3257550"/>
            <a:ext cx="685800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886200" y="3257550"/>
            <a:ext cx="97155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1714501" y="3886200"/>
            <a:ext cx="685800" cy="317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571500" y="4343400"/>
            <a:ext cx="7029450" cy="1508125"/>
            <a:chOff x="2571750" y="5086345"/>
            <a:chExt cx="3542044" cy="1049061"/>
          </a:xfrm>
        </p:grpSpPr>
        <p:sp>
          <p:nvSpPr>
            <p:cNvPr id="92182" name="TextBox 89"/>
            <p:cNvSpPr txBox="1">
              <a:spLocks noChangeArrowheads="1"/>
            </p:cNvSpPr>
            <p:nvPr/>
          </p:nvSpPr>
          <p:spPr bwMode="auto">
            <a:xfrm>
              <a:off x="2571750" y="5486400"/>
              <a:ext cx="3429000" cy="23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92183" name="TextBox 90"/>
            <p:cNvSpPr txBox="1">
              <a:spLocks noChangeArrowheads="1"/>
            </p:cNvSpPr>
            <p:nvPr/>
          </p:nvSpPr>
          <p:spPr bwMode="auto">
            <a:xfrm>
              <a:off x="2571750" y="5086345"/>
              <a:ext cx="3542044" cy="104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buFont typeface="Wingdings" charset="0"/>
                <a:buChar char="§"/>
              </a:pPr>
              <a:r>
                <a:rPr lang="en-US" sz="2000" b="1">
                  <a:solidFill>
                    <a:srgbClr val="000000"/>
                  </a:solidFill>
                </a:rPr>
                <a:t> </a:t>
              </a:r>
              <a:r>
                <a:rPr lang="en-US">
                  <a:solidFill>
                    <a:srgbClr val="000000"/>
                  </a:solidFill>
                </a:rPr>
                <a:t>Carrier Sense Across </a:t>
              </a:r>
              <a:r>
                <a:rPr lang="en-US" b="1">
                  <a:solidFill>
                    <a:srgbClr val="000000"/>
                  </a:solidFill>
                </a:rPr>
                <a:t>All</a:t>
              </a:r>
              <a:r>
                <a:rPr lang="en-US">
                  <a:solidFill>
                    <a:srgbClr val="000000"/>
                  </a:solidFill>
                </a:rPr>
                <a:t> Channels</a:t>
              </a:r>
            </a:p>
            <a:p>
              <a:pPr eaLnBrk="1" hangingPunct="1">
                <a:buFont typeface="Wingdings" charset="0"/>
                <a:buChar char="§"/>
              </a:pPr>
              <a:endParaRPr lang="en-US" b="1">
                <a:solidFill>
                  <a:srgbClr val="000000"/>
                </a:solidFill>
              </a:endParaRPr>
            </a:p>
            <a:p>
              <a:pPr eaLnBrk="1" hangingPunct="1">
                <a:buFont typeface="Wingdings" charset="0"/>
                <a:buChar char="§"/>
              </a:pPr>
              <a:r>
                <a:rPr lang="en-US" b="1">
                  <a:solidFill>
                    <a:srgbClr val="000000"/>
                  </a:solidFill>
                </a:rPr>
                <a:t> All </a:t>
              </a:r>
              <a:r>
                <a:rPr lang="en-US">
                  <a:solidFill>
                    <a:srgbClr val="000000"/>
                  </a:solidFill>
                </a:rPr>
                <a:t>channels must be free</a:t>
              </a:r>
            </a:p>
            <a:p>
              <a:pPr lvl="1" eaLnBrk="1" hangingPunct="1">
                <a:buFont typeface="Wingdings" charset="0"/>
                <a:buChar char="§"/>
              </a:pPr>
              <a:r>
                <a:rPr lang="el-GR" sz="2000">
                  <a:solidFill>
                    <a:srgbClr val="000000"/>
                  </a:solidFill>
                </a:rPr>
                <a:t>ρ</a:t>
              </a:r>
              <a:r>
                <a:rPr lang="en-US" sz="2000" b="1" baseline="-25000">
                  <a:solidFill>
                    <a:srgbClr val="000000"/>
                  </a:solidFill>
                </a:rPr>
                <a:t>BS</a:t>
              </a:r>
              <a:r>
                <a:rPr lang="en-US" sz="2000" i="1">
                  <a:solidFill>
                    <a:srgbClr val="000000"/>
                  </a:solidFill>
                </a:rPr>
                <a:t>(2 and 3 are free) = </a:t>
              </a:r>
              <a:r>
                <a:rPr lang="el-GR" sz="2000">
                  <a:solidFill>
                    <a:srgbClr val="000000"/>
                  </a:solidFill>
                </a:rPr>
                <a:t>ρ</a:t>
              </a:r>
              <a:r>
                <a:rPr lang="en-US" sz="2000" b="1" baseline="-25000">
                  <a:solidFill>
                    <a:srgbClr val="000000"/>
                  </a:solidFill>
                </a:rPr>
                <a:t>BS</a:t>
              </a:r>
              <a:r>
                <a:rPr lang="en-US" sz="2000" i="1">
                  <a:solidFill>
                    <a:srgbClr val="000000"/>
                  </a:solidFill>
                </a:rPr>
                <a:t>(2 is free) x </a:t>
              </a:r>
              <a:r>
                <a:rPr lang="el-GR" sz="2000">
                  <a:solidFill>
                    <a:srgbClr val="000000"/>
                  </a:solidFill>
                </a:rPr>
                <a:t>ρ</a:t>
              </a:r>
              <a:r>
                <a:rPr lang="en-US" sz="2000" b="1" baseline="-25000">
                  <a:solidFill>
                    <a:srgbClr val="000000"/>
                  </a:solidFill>
                </a:rPr>
                <a:t>BS</a:t>
              </a:r>
              <a:r>
                <a:rPr lang="en-US" sz="2000" i="1">
                  <a:solidFill>
                    <a:srgbClr val="000000"/>
                  </a:solidFill>
                </a:rPr>
                <a:t>(3 is free)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00250" y="5921375"/>
            <a:ext cx="53149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Tradeoff between wider channel widths </a:t>
            </a:r>
          </a:p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and opportunity to transmit on each channel</a:t>
            </a:r>
            <a:endParaRPr lang="en-US" sz="16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715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Discovering a Base Station</a:t>
            </a:r>
          </a:p>
        </p:txBody>
      </p:sp>
      <p:sp>
        <p:nvSpPr>
          <p:cNvPr id="94211" name="Slide Number Placeholder 4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4D047F-E5CE-EA43-84A7-B2E12C8457A4}" type="slidenum">
              <a:rPr 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13</a:t>
            </a:fld>
            <a:endParaRPr 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94212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343150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14450" y="3200400"/>
            <a:ext cx="17145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14450" y="3200400"/>
            <a:ext cx="342900" cy="865188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57350" y="32004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00250" y="32004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43150" y="32004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4219" name="Group 114"/>
          <p:cNvGrpSpPr>
            <a:grpSpLocks/>
          </p:cNvGrpSpPr>
          <p:nvPr/>
        </p:nvGrpSpPr>
        <p:grpSpPr bwMode="auto">
          <a:xfrm>
            <a:off x="5811838" y="3143250"/>
            <a:ext cx="1731962" cy="865188"/>
            <a:chOff x="514350" y="3657600"/>
            <a:chExt cx="1731278" cy="864656"/>
          </a:xfrm>
        </p:grpSpPr>
        <p:sp>
          <p:nvSpPr>
            <p:cNvPr id="55" name="Rectangle 54"/>
            <p:cNvSpPr/>
            <p:nvPr/>
          </p:nvSpPr>
          <p:spPr>
            <a:xfrm>
              <a:off x="514350" y="3657600"/>
              <a:ext cx="1713823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4350" y="3657600"/>
              <a:ext cx="342765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02863" y="3657600"/>
              <a:ext cx="342765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57115" y="3657600"/>
              <a:ext cx="342765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99879" y="3657600"/>
              <a:ext cx="342765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42644" y="3657600"/>
              <a:ext cx="342765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154738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002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431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6860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085850" y="5029200"/>
            <a:ext cx="720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Can we optimize this discovery time?</a:t>
            </a:r>
          </a:p>
        </p:txBody>
      </p:sp>
      <p:grpSp>
        <p:nvGrpSpPr>
          <p:cNvPr id="94225" name="Group 77"/>
          <p:cNvGrpSpPr>
            <a:grpSpLocks/>
          </p:cNvGrpSpPr>
          <p:nvPr/>
        </p:nvGrpSpPr>
        <p:grpSpPr bwMode="auto">
          <a:xfrm>
            <a:off x="5837238" y="3379788"/>
            <a:ext cx="1673225" cy="466725"/>
            <a:chOff x="5829300" y="4000500"/>
            <a:chExt cx="1672555" cy="466130"/>
          </a:xfrm>
        </p:grpSpPr>
        <p:sp>
          <p:nvSpPr>
            <p:cNvPr id="94243" name="TextBox 47"/>
            <p:cNvSpPr txBox="1">
              <a:spLocks noChangeArrowheads="1"/>
            </p:cNvSpPr>
            <p:nvPr/>
          </p:nvSpPr>
          <p:spPr bwMode="auto">
            <a:xfrm>
              <a:off x="5829300" y="40005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94244" name="TextBox 48"/>
            <p:cNvSpPr txBox="1">
              <a:spLocks noChangeArrowheads="1"/>
            </p:cNvSpPr>
            <p:nvPr/>
          </p:nvSpPr>
          <p:spPr bwMode="auto">
            <a:xfrm>
              <a:off x="61722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94245" name="TextBox 49"/>
            <p:cNvSpPr txBox="1">
              <a:spLocks noChangeArrowheads="1"/>
            </p:cNvSpPr>
            <p:nvPr/>
          </p:nvSpPr>
          <p:spPr bwMode="auto">
            <a:xfrm>
              <a:off x="6540267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94246" name="TextBox 50"/>
            <p:cNvSpPr txBox="1">
              <a:spLocks noChangeArrowheads="1"/>
            </p:cNvSpPr>
            <p:nvPr/>
          </p:nvSpPr>
          <p:spPr bwMode="auto">
            <a:xfrm>
              <a:off x="68580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94247" name="TextBox 51"/>
            <p:cNvSpPr txBox="1">
              <a:spLocks noChangeArrowheads="1"/>
            </p:cNvSpPr>
            <p:nvPr/>
          </p:nvSpPr>
          <p:spPr bwMode="auto">
            <a:xfrm>
              <a:off x="7216105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pic>
        <p:nvPicPr>
          <p:cNvPr id="94226" name="Picture 46" descr="11954226271169522330transmission_tower_ante_01_svg_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543050"/>
            <a:ext cx="1266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28650" y="4343400"/>
            <a:ext cx="379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Discovery Time = </a:t>
            </a:r>
            <a:r>
              <a:rPr lang="en-US" b="1" i="1">
                <a:solidFill>
                  <a:srgbClr val="FF0000"/>
                </a:solidFill>
                <a:sym typeface="Symbol" charset="0"/>
              </a:rPr>
              <a:t>(B x W) 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573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002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3431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4233" name="Group 76"/>
          <p:cNvGrpSpPr>
            <a:grpSpLocks/>
          </p:cNvGrpSpPr>
          <p:nvPr/>
        </p:nvGrpSpPr>
        <p:grpSpPr bwMode="auto">
          <a:xfrm>
            <a:off x="1322388" y="3446463"/>
            <a:ext cx="1673225" cy="465137"/>
            <a:chOff x="1314450" y="3991570"/>
            <a:chExt cx="1672555" cy="466130"/>
          </a:xfrm>
        </p:grpSpPr>
        <p:sp>
          <p:nvSpPr>
            <p:cNvPr id="94238" name="TextBox 40"/>
            <p:cNvSpPr txBox="1">
              <a:spLocks noChangeArrowheads="1"/>
            </p:cNvSpPr>
            <p:nvPr/>
          </p:nvSpPr>
          <p:spPr bwMode="auto">
            <a:xfrm>
              <a:off x="1314450" y="399157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94239" name="TextBox 41"/>
            <p:cNvSpPr txBox="1">
              <a:spLocks noChangeArrowheads="1"/>
            </p:cNvSpPr>
            <p:nvPr/>
          </p:nvSpPr>
          <p:spPr bwMode="auto">
            <a:xfrm>
              <a:off x="16573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94240" name="TextBox 42"/>
            <p:cNvSpPr txBox="1">
              <a:spLocks noChangeArrowheads="1"/>
            </p:cNvSpPr>
            <p:nvPr/>
          </p:nvSpPr>
          <p:spPr bwMode="auto">
            <a:xfrm>
              <a:off x="2025417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94241" name="TextBox 43"/>
            <p:cNvSpPr txBox="1">
              <a:spLocks noChangeArrowheads="1"/>
            </p:cNvSpPr>
            <p:nvPr/>
          </p:nvSpPr>
          <p:spPr bwMode="auto">
            <a:xfrm>
              <a:off x="23431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94242" name="TextBox 44"/>
            <p:cNvSpPr txBox="1">
              <a:spLocks noChangeArrowheads="1"/>
            </p:cNvSpPr>
            <p:nvPr/>
          </p:nvSpPr>
          <p:spPr bwMode="auto">
            <a:xfrm>
              <a:off x="2701255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600200" y="4972050"/>
            <a:ext cx="58293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0000"/>
                </a:solidFill>
              </a:rPr>
              <a:t>How does the </a:t>
            </a:r>
            <a:r>
              <a:rPr lang="en-US" sz="3200" i="1">
                <a:solidFill>
                  <a:srgbClr val="FF0000"/>
                </a:solidFill>
              </a:rPr>
              <a:t>new</a:t>
            </a:r>
            <a:r>
              <a:rPr lang="en-US" sz="3200">
                <a:solidFill>
                  <a:srgbClr val="FF0000"/>
                </a:solidFill>
              </a:rPr>
              <a:t> client discover channels used by the BS? 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485900" y="5029200"/>
            <a:ext cx="63436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00"/>
                </a:solidFill>
              </a:rPr>
              <a:t>BS and Clients must use </a:t>
            </a:r>
            <a:r>
              <a:rPr lang="en-US" sz="2800" i="1">
                <a:solidFill>
                  <a:srgbClr val="FF0000"/>
                </a:solidFill>
              </a:rPr>
              <a:t>same </a:t>
            </a:r>
            <a:r>
              <a:rPr lang="en-US" sz="2800">
                <a:solidFill>
                  <a:srgbClr val="FF0000"/>
                </a:solidFill>
              </a:rPr>
              <a:t>channels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71550" y="508635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Fragmentation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971800" y="5086350"/>
            <a:ext cx="5486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 Try different center channel and widths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99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53" grpId="0" animBg="1"/>
      <p:bldP spid="53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8" grpId="0" animBg="1"/>
      <p:bldP spid="68" grpId="1" animBg="1"/>
      <p:bldP spid="69" grpId="0" animBg="1"/>
      <p:bldP spid="69" grpId="1" animBg="1"/>
      <p:bldP spid="74" grpId="0" animBg="1"/>
      <p:bldP spid="74" grpId="1" animBg="1"/>
      <p:bldP spid="77" grpId="0" animBg="1"/>
      <p:bldP spid="7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SIFT, by example</a:t>
            </a:r>
          </a:p>
        </p:txBody>
      </p:sp>
      <p:sp>
        <p:nvSpPr>
          <p:cNvPr id="96259" name="Slide Number Placeholder 9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9D5E90-E576-FB4A-AF71-B2C7B29396B2}" type="slidenum">
              <a:rPr lang="en-US" sz="1200">
                <a:solidFill>
                  <a:srgbClr val="000000"/>
                </a:solidFill>
                <a:latin typeface="Arial Narrow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Arial Narrow" charset="0"/>
            </a:endParaRPr>
          </a:p>
        </p:txBody>
      </p:sp>
      <p:grpSp>
        <p:nvGrpSpPr>
          <p:cNvPr id="96260" name="Group 41"/>
          <p:cNvGrpSpPr>
            <a:grpSpLocks/>
          </p:cNvGrpSpPr>
          <p:nvPr/>
        </p:nvGrpSpPr>
        <p:grpSpPr bwMode="auto">
          <a:xfrm>
            <a:off x="5543550" y="1638300"/>
            <a:ext cx="914400" cy="1212850"/>
            <a:chOff x="3733800" y="2743200"/>
            <a:chExt cx="914400" cy="1212343"/>
          </a:xfrm>
        </p:grpSpPr>
        <p:pic>
          <p:nvPicPr>
            <p:cNvPr id="96594" name="Picture 2" descr="C:\Users\t-rohanm\AppData\Local\Microsoft\Windows\Temporary Internet Files\Content.IE5\6VJ2QVCW\MPj03058660000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80000">
              <a:off x="3910086" y="3089303"/>
              <a:ext cx="564500" cy="86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6595" name="Group 33"/>
            <p:cNvGrpSpPr>
              <a:grpSpLocks/>
            </p:cNvGrpSpPr>
            <p:nvPr/>
          </p:nvGrpSpPr>
          <p:grpSpPr bwMode="auto">
            <a:xfrm>
              <a:off x="4114800" y="2743200"/>
              <a:ext cx="533400" cy="457200"/>
              <a:chOff x="2156308" y="3751649"/>
              <a:chExt cx="927735" cy="693738"/>
            </a:xfrm>
          </p:grpSpPr>
          <p:sp>
            <p:nvSpPr>
              <p:cNvPr id="96600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T0" fmla="*/ 0 w 21600"/>
                  <a:gd name="T1" fmla="*/ 0 h 21600"/>
                  <a:gd name="T2" fmla="*/ 13887136 w 21600"/>
                  <a:gd name="T3" fmla="*/ 16319879 h 21600"/>
                  <a:gd name="T4" fmla="*/ 0 w 21600"/>
                  <a:gd name="T5" fmla="*/ 1631987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96601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T0" fmla="*/ 0 w 21600"/>
                  <a:gd name="T1" fmla="*/ 0 h 21600"/>
                  <a:gd name="T2" fmla="*/ 18948862 w 21600"/>
                  <a:gd name="T3" fmla="*/ 22281130 h 21600"/>
                  <a:gd name="T4" fmla="*/ 0 w 21600"/>
                  <a:gd name="T5" fmla="*/ 2228113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96602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T0" fmla="*/ 0 w 21600"/>
                  <a:gd name="T1" fmla="*/ 0 h 21600"/>
                  <a:gd name="T2" fmla="*/ 9677400 w 21600"/>
                  <a:gd name="T3" fmla="*/ 11357504 h 21600"/>
                  <a:gd name="T4" fmla="*/ 0 w 21600"/>
                  <a:gd name="T5" fmla="*/ 1135750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  <p:grpSp>
          <p:nvGrpSpPr>
            <p:cNvPr id="96596" name="Group 37"/>
            <p:cNvGrpSpPr>
              <a:grpSpLocks/>
            </p:cNvGrpSpPr>
            <p:nvPr/>
          </p:nvGrpSpPr>
          <p:grpSpPr bwMode="auto">
            <a:xfrm flipH="1">
              <a:off x="3733800" y="2743200"/>
              <a:ext cx="533400" cy="457200"/>
              <a:chOff x="2156308" y="3751649"/>
              <a:chExt cx="927735" cy="693738"/>
            </a:xfrm>
          </p:grpSpPr>
          <p:sp>
            <p:nvSpPr>
              <p:cNvPr id="96597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T0" fmla="*/ 0 w 21600"/>
                  <a:gd name="T1" fmla="*/ 0 h 21600"/>
                  <a:gd name="T2" fmla="*/ 13887136 w 21600"/>
                  <a:gd name="T3" fmla="*/ 16319879 h 21600"/>
                  <a:gd name="T4" fmla="*/ 0 w 21600"/>
                  <a:gd name="T5" fmla="*/ 1631987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96598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T0" fmla="*/ 0 w 21600"/>
                  <a:gd name="T1" fmla="*/ 0 h 21600"/>
                  <a:gd name="T2" fmla="*/ 18948862 w 21600"/>
                  <a:gd name="T3" fmla="*/ 22281130 h 21600"/>
                  <a:gd name="T4" fmla="*/ 0 w 21600"/>
                  <a:gd name="T5" fmla="*/ 2228113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96599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T0" fmla="*/ 0 w 21600"/>
                  <a:gd name="T1" fmla="*/ 0 h 21600"/>
                  <a:gd name="T2" fmla="*/ 9677400 w 21600"/>
                  <a:gd name="T3" fmla="*/ 11357504 h 21600"/>
                  <a:gd name="T4" fmla="*/ 0 w 21600"/>
                  <a:gd name="T5" fmla="*/ 1135750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6000750" y="2933700"/>
            <a:ext cx="685800" cy="0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86550" y="2781300"/>
            <a:ext cx="762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058150" y="2779713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SIFT</a:t>
            </a:r>
          </a:p>
        </p:txBody>
      </p: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4267200" y="3886200"/>
            <a:ext cx="4476750" cy="1895475"/>
            <a:chOff x="6095594" y="4629150"/>
            <a:chExt cx="2934106" cy="976457"/>
          </a:xfrm>
        </p:grpSpPr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5623866" y="5114405"/>
              <a:ext cx="971550" cy="1040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6095594" y="5595793"/>
              <a:ext cx="2934106" cy="9814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/>
          <p:cNvCxnSpPr>
            <a:stCxn id="46" idx="3"/>
            <a:endCxn id="48" idx="1"/>
          </p:cNvCxnSpPr>
          <p:nvPr/>
        </p:nvCxnSpPr>
        <p:spPr>
          <a:xfrm flipV="1">
            <a:off x="7448550" y="2932113"/>
            <a:ext cx="609600" cy="1587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6000750" y="5829300"/>
            <a:ext cx="82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 rot="-5400000">
            <a:off x="3246438" y="4686300"/>
            <a:ext cx="1512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Amplitude</a:t>
            </a:r>
          </a:p>
        </p:txBody>
      </p:sp>
      <p:pic>
        <p:nvPicPr>
          <p:cNvPr id="96268" name="Picture 99" descr="11954226271169522330transmission_tower_ante_01_svg_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00200"/>
            <a:ext cx="1266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22"/>
          <p:cNvGrpSpPr>
            <a:grpSpLocks/>
          </p:cNvGrpSpPr>
          <p:nvPr/>
        </p:nvGrpSpPr>
        <p:grpSpPr bwMode="auto">
          <a:xfrm>
            <a:off x="4400550" y="4972050"/>
            <a:ext cx="3914775" cy="533400"/>
            <a:chOff x="4914900" y="5314950"/>
            <a:chExt cx="3914773" cy="762002"/>
          </a:xfrm>
        </p:grpSpPr>
        <p:cxnSp>
          <p:nvCxnSpPr>
            <p:cNvPr id="824" name="Straight Connector 823"/>
            <p:cNvCxnSpPr/>
            <p:nvPr/>
          </p:nvCxnSpPr>
          <p:spPr>
            <a:xfrm rot="16200000" flipV="1">
              <a:off x="7186611" y="5867402"/>
              <a:ext cx="381001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 rot="5400000" flipH="1" flipV="1">
              <a:off x="7186611" y="5801181"/>
              <a:ext cx="476251" cy="57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521" name="Group 881"/>
            <p:cNvGrpSpPr>
              <a:grpSpLocks/>
            </p:cNvGrpSpPr>
            <p:nvPr/>
          </p:nvGrpSpPr>
          <p:grpSpPr bwMode="auto">
            <a:xfrm>
              <a:off x="4914900" y="5314950"/>
              <a:ext cx="3914773" cy="723902"/>
              <a:chOff x="5143500" y="5943599"/>
              <a:chExt cx="3914773" cy="723902"/>
            </a:xfrm>
          </p:grpSpPr>
          <p:cxnSp>
            <p:nvCxnSpPr>
              <p:cNvPr id="827" name="Straight Connector 826"/>
              <p:cNvCxnSpPr/>
              <p:nvPr/>
            </p:nvCxnSpPr>
            <p:spPr>
              <a:xfrm rot="16200000" flipH="1">
                <a:off x="5115378" y="6257472"/>
                <a:ext cx="11339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5400000" flipH="1" flipV="1">
                <a:off x="5095421" y="6162222"/>
                <a:ext cx="2676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16200000" flipV="1">
                <a:off x="5085669" y="6229123"/>
                <a:ext cx="4014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5400000" flipH="1" flipV="1">
                <a:off x="5077277" y="6181272"/>
                <a:ext cx="494394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6200000" flipV="1">
                <a:off x="5115378" y="6162221"/>
                <a:ext cx="589644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rot="5400000" flipH="1" flipV="1">
                <a:off x="5315176" y="6343877"/>
                <a:ext cx="3424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rot="16200000" flipV="1">
                <a:off x="5314949" y="6344104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rot="5400000" flipH="1" flipV="1">
                <a:off x="5333999" y="6266544"/>
                <a:ext cx="47625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 rot="16200000" flipV="1">
                <a:off x="5514747" y="6142945"/>
                <a:ext cx="22905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 rot="16200000" flipH="1">
                <a:off x="5629728" y="6257472"/>
                <a:ext cx="11339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rot="5400000" flipH="1" flipV="1">
                <a:off x="5609770" y="6162222"/>
                <a:ext cx="2676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 rot="16200000" flipV="1">
                <a:off x="5600018" y="6229123"/>
                <a:ext cx="4014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 rot="5400000" flipH="1" flipV="1">
                <a:off x="5725204" y="6276749"/>
                <a:ext cx="26533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rot="16200000" flipV="1">
                <a:off x="6029324" y="6258379"/>
                <a:ext cx="333377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rot="16200000" flipV="1">
                <a:off x="5800724" y="6258380"/>
                <a:ext cx="285751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16200000" flipV="1">
                <a:off x="5886449" y="6400800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5400000" flipH="1" flipV="1">
                <a:off x="5886448" y="6334579"/>
                <a:ext cx="47625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 rot="5400000" flipH="1" flipV="1">
                <a:off x="5925003" y="6305097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5400000" flipH="1" flipV="1">
                <a:off x="6191476" y="6323920"/>
                <a:ext cx="151946" cy="7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6200000" flipV="1">
                <a:off x="6248173" y="6324374"/>
                <a:ext cx="13380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5400000" flipH="1" flipV="1">
                <a:off x="6296477" y="6333219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16200000" flipV="1">
                <a:off x="6295797" y="6352950"/>
                <a:ext cx="229053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 rot="5400000" flipH="1" flipV="1">
                <a:off x="6409644" y="6447745"/>
                <a:ext cx="11566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 rot="16200000" flipV="1">
                <a:off x="6438673" y="6437767"/>
                <a:ext cx="13380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 rot="5400000" flipH="1" flipV="1">
                <a:off x="6486977" y="6457951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 rot="16200000" flipV="1">
                <a:off x="6516006" y="6447973"/>
                <a:ext cx="13153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rot="16200000" flipV="1">
                <a:off x="6658881" y="6200775"/>
                <a:ext cx="22678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 rot="16200000" flipH="1">
                <a:off x="6772727" y="6314169"/>
                <a:ext cx="11339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 rot="5400000" flipH="1" flipV="1">
                <a:off x="6753904" y="6220052"/>
                <a:ext cx="26534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 rot="16200000" flipV="1">
                <a:off x="6744152" y="6286954"/>
                <a:ext cx="39914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 rot="5400000" flipH="1" flipV="1">
                <a:off x="6868204" y="6333445"/>
                <a:ext cx="26534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 rot="16200000" flipV="1">
                <a:off x="7172324" y="6315075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16200000" flipV="1">
                <a:off x="6943723" y="6315076"/>
                <a:ext cx="285751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 rot="16200000" flipV="1">
                <a:off x="7029448" y="6457498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rot="5400000" flipH="1" flipV="1">
                <a:off x="7029448" y="6391277"/>
                <a:ext cx="47625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5400000" flipH="1" flipV="1">
                <a:off x="7068002" y="6361794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 rot="5400000" flipH="1" flipV="1">
                <a:off x="7325177" y="6428470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16200000" flipV="1">
                <a:off x="7353072" y="6419624"/>
                <a:ext cx="13380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5400000" flipH="1" flipV="1">
                <a:off x="7400244" y="6438674"/>
                <a:ext cx="11566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 rot="16200000" flipV="1">
                <a:off x="7429272" y="6428695"/>
                <a:ext cx="13380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rot="5400000" flipH="1" flipV="1">
                <a:off x="7453765" y="6400347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rot="5400000" flipH="1" flipV="1">
                <a:off x="6491740" y="6404657"/>
                <a:ext cx="256268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 rot="16200000" flipV="1">
                <a:off x="6543447" y="6372000"/>
                <a:ext cx="22905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 rot="5400000" flipH="1" flipV="1">
                <a:off x="6515552" y="6286954"/>
                <a:ext cx="39914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 rot="16200000" flipV="1">
                <a:off x="7610246" y="6296252"/>
                <a:ext cx="229055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 rot="5400000" flipH="1" flipV="1">
                <a:off x="7724092" y="6391050"/>
                <a:ext cx="115662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rot="16200000" flipV="1">
                <a:off x="7753121" y="6381071"/>
                <a:ext cx="13380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 rot="5400000" flipH="1" flipV="1">
                <a:off x="7800292" y="6400121"/>
                <a:ext cx="115662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rot="16200000" flipV="1">
                <a:off x="7829321" y="6390142"/>
                <a:ext cx="13380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rot="16200000" flipV="1">
                <a:off x="7972196" y="6142945"/>
                <a:ext cx="22905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 rot="16200000" flipH="1">
                <a:off x="8087176" y="6257472"/>
                <a:ext cx="11339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 rot="5400000" flipH="1" flipV="1">
                <a:off x="8067219" y="6162222"/>
                <a:ext cx="2676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 rot="16200000" flipV="1">
                <a:off x="8057467" y="6229123"/>
                <a:ext cx="4014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5400000" flipH="1" flipV="1">
                <a:off x="8182653" y="6276749"/>
                <a:ext cx="26533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16200000" flipV="1">
                <a:off x="8486772" y="6258379"/>
                <a:ext cx="333377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16200000" flipV="1">
                <a:off x="8258172" y="6258380"/>
                <a:ext cx="285751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/>
              <p:cNvCxnSpPr/>
              <p:nvPr/>
            </p:nvCxnSpPr>
            <p:spPr>
              <a:xfrm rot="16200000" flipV="1">
                <a:off x="8343898" y="6400800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 rot="5400000" flipH="1" flipV="1">
                <a:off x="8343897" y="6334579"/>
                <a:ext cx="47625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/>
              <p:nvPr/>
            </p:nvCxnSpPr>
            <p:spPr>
              <a:xfrm rot="5400000" flipH="1" flipV="1">
                <a:off x="8382452" y="6305097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/>
              <p:cNvCxnSpPr/>
              <p:nvPr/>
            </p:nvCxnSpPr>
            <p:spPr>
              <a:xfrm rot="5400000" flipH="1" flipV="1">
                <a:off x="8639626" y="6371772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/>
              <p:cNvCxnSpPr/>
              <p:nvPr/>
            </p:nvCxnSpPr>
            <p:spPr>
              <a:xfrm rot="16200000" flipV="1">
                <a:off x="8667520" y="6362928"/>
                <a:ext cx="13380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 rot="5400000" flipH="1" flipV="1">
                <a:off x="8715826" y="6380844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 rot="16200000" flipV="1">
                <a:off x="8743720" y="6372000"/>
                <a:ext cx="13380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 rot="16200000" flipV="1">
                <a:off x="8729661" y="6439355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 rot="5400000" flipH="1" flipV="1">
                <a:off x="8730794" y="6372000"/>
                <a:ext cx="47398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 rot="5400000" flipH="1" flipV="1">
                <a:off x="8768214" y="6343651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 rot="16200000" flipV="1">
                <a:off x="8830126" y="6343651"/>
                <a:ext cx="39914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 rot="5400000" flipH="1" flipV="1">
                <a:off x="7806189" y="6347959"/>
                <a:ext cx="256269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 rot="16200000" flipV="1">
                <a:off x="7857896" y="6315302"/>
                <a:ext cx="22905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5400000" flipH="1" flipV="1">
                <a:off x="7828867" y="6229123"/>
                <a:ext cx="4014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7" name="Rectangle 89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10 MHz</a:t>
            </a:r>
          </a:p>
        </p:txBody>
      </p:sp>
      <p:grpSp>
        <p:nvGrpSpPr>
          <p:cNvPr id="8" name="Group 1163"/>
          <p:cNvGrpSpPr>
            <a:grpSpLocks/>
          </p:cNvGrpSpPr>
          <p:nvPr/>
        </p:nvGrpSpPr>
        <p:grpSpPr bwMode="auto">
          <a:xfrm>
            <a:off x="4343400" y="4457700"/>
            <a:ext cx="3886200" cy="1009650"/>
            <a:chOff x="5257800" y="5086350"/>
            <a:chExt cx="3886200" cy="1009651"/>
          </a:xfrm>
        </p:grpSpPr>
        <p:grpSp>
          <p:nvGrpSpPr>
            <p:cNvPr id="96454" name="Group 965"/>
            <p:cNvGrpSpPr>
              <a:grpSpLocks/>
            </p:cNvGrpSpPr>
            <p:nvPr/>
          </p:nvGrpSpPr>
          <p:grpSpPr bwMode="auto">
            <a:xfrm>
              <a:off x="5257800" y="5143500"/>
              <a:ext cx="3886200" cy="952501"/>
              <a:chOff x="4000500" y="3600449"/>
              <a:chExt cx="3886200" cy="952501"/>
            </a:xfrm>
          </p:grpSpPr>
          <p:cxnSp>
            <p:nvCxnSpPr>
              <p:cNvPr id="899" name="Straight Connector 898"/>
              <p:cNvCxnSpPr/>
              <p:nvPr/>
            </p:nvCxnSpPr>
            <p:spPr>
              <a:xfrm rot="16200000" flipH="1">
                <a:off x="3994150" y="4302125"/>
                <a:ext cx="76200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 rot="5400000" flipH="1" flipV="1">
                <a:off x="4006056" y="4237832"/>
                <a:ext cx="1793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rot="16200000" flipV="1">
                <a:off x="4023519" y="4283869"/>
                <a:ext cx="269875" cy="61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rot="5400000" flipH="1" flipV="1">
                <a:off x="4033044" y="4258469"/>
                <a:ext cx="334963" cy="22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rot="16200000" flipV="1">
                <a:off x="4095751" y="4217987"/>
                <a:ext cx="400050" cy="168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 rot="5400000" flipH="1" flipV="1">
                <a:off x="4264819" y="4372769"/>
                <a:ext cx="2301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 rot="16200000" flipV="1">
                <a:off x="4271963" y="4365625"/>
                <a:ext cx="257175" cy="41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 rot="5400000" flipH="1" flipV="1">
                <a:off x="4313238" y="4310063"/>
                <a:ext cx="322262" cy="61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 rot="16200000" flipV="1">
                <a:off x="4460081" y="4225132"/>
                <a:ext cx="1539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 rot="16200000" flipH="1">
                <a:off x="4562475" y="4302125"/>
                <a:ext cx="76200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/>
              <p:cNvCxnSpPr/>
              <p:nvPr/>
            </p:nvCxnSpPr>
            <p:spPr>
              <a:xfrm rot="5400000" flipH="1" flipV="1">
                <a:off x="4574381" y="4237832"/>
                <a:ext cx="1793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/>
              <p:cNvCxnSpPr/>
              <p:nvPr/>
            </p:nvCxnSpPr>
            <p:spPr>
              <a:xfrm rot="16200000" flipV="1">
                <a:off x="4592637" y="4283076"/>
                <a:ext cx="269875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 rot="5400000" flipH="1" flipV="1">
                <a:off x="4700588" y="4316412"/>
                <a:ext cx="179388" cy="61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rot="16200000" flipV="1">
                <a:off x="5051425" y="4300538"/>
                <a:ext cx="225425" cy="730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 rot="16200000" flipV="1">
                <a:off x="4788694" y="4290219"/>
                <a:ext cx="192088" cy="127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rot="16200000" flipV="1">
                <a:off x="4903788" y="4403725"/>
                <a:ext cx="257175" cy="41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rot="5400000" flipH="1" flipV="1">
                <a:off x="4923632" y="4353719"/>
                <a:ext cx="322262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rot="5400000" flipH="1" flipV="1">
                <a:off x="4909344" y="4334669"/>
                <a:ext cx="141288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 rot="5400000" flipH="1" flipV="1">
                <a:off x="5191125" y="4343400"/>
                <a:ext cx="103188" cy="841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 rot="16200000" flipV="1">
                <a:off x="5250656" y="4347369"/>
                <a:ext cx="90488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 rot="5400000" flipH="1" flipV="1">
                <a:off x="5299075" y="4362450"/>
                <a:ext cx="77788" cy="20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 rot="16200000" flipV="1">
                <a:off x="5324475" y="4357688"/>
                <a:ext cx="153988" cy="1063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 rot="5400000" flipH="1" flipV="1">
                <a:off x="5426869" y="4439444"/>
                <a:ext cx="76200" cy="20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16200000" flipV="1">
                <a:off x="5461794" y="4425157"/>
                <a:ext cx="904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 rot="5400000" flipH="1" flipV="1">
                <a:off x="5510213" y="4446588"/>
                <a:ext cx="77787" cy="206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 rot="5400000" flipH="1" flipV="1">
                <a:off x="5244307" y="3988592"/>
                <a:ext cx="914401" cy="138113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rot="16200000" flipV="1">
                <a:off x="5545931" y="4431507"/>
                <a:ext cx="90487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 rot="16200000" flipV="1">
                <a:off x="5453856" y="3955256"/>
                <a:ext cx="695326" cy="619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 rot="5400000" flipH="1" flipV="1">
                <a:off x="5465762" y="3967162"/>
                <a:ext cx="733426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 rot="16200000" flipV="1">
                <a:off x="5477668" y="3993356"/>
                <a:ext cx="773114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 rot="5400000" flipH="1" flipV="1">
                <a:off x="5618956" y="4031456"/>
                <a:ext cx="617538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16200000" flipV="1">
                <a:off x="5682456" y="4071144"/>
                <a:ext cx="617539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5400000" flipH="1" flipV="1">
                <a:off x="5688012" y="4013200"/>
                <a:ext cx="733426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rot="16200000" flipV="1">
                <a:off x="6021388" y="3743324"/>
                <a:ext cx="192087" cy="61913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16200000" flipV="1">
                <a:off x="6134100" y="3884612"/>
                <a:ext cx="155575" cy="1270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 rot="5400000" flipH="1" flipV="1">
                <a:off x="6209506" y="3942556"/>
                <a:ext cx="142875" cy="111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 rot="16200000" flipV="1">
                <a:off x="6176962" y="3979862"/>
                <a:ext cx="271463" cy="52388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rot="5400000" flipH="1" flipV="1">
                <a:off x="6203156" y="4006056"/>
                <a:ext cx="271463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rot="16200000" flipV="1">
                <a:off x="6292850" y="3916362"/>
                <a:ext cx="155575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 rot="5400000" flipH="1" flipV="1">
                <a:off x="6297613" y="3859212"/>
                <a:ext cx="271462" cy="619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 rot="16200000" flipV="1">
                <a:off x="6206331" y="4012406"/>
                <a:ext cx="579438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 rot="5400000" flipH="1" flipV="1">
                <a:off x="6334125" y="4064000"/>
                <a:ext cx="450850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 rot="5400000">
                <a:off x="6507162" y="3722687"/>
                <a:ext cx="231775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 rot="16200000" flipH="1">
                <a:off x="6261893" y="4031456"/>
                <a:ext cx="849314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 rot="5400000" flipH="1" flipV="1">
                <a:off x="6588919" y="4283869"/>
                <a:ext cx="320675" cy="61913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 rot="16200000" flipV="1">
                <a:off x="6734969" y="4199732"/>
                <a:ext cx="1539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 rot="16200000" flipH="1">
                <a:off x="6837363" y="4276725"/>
                <a:ext cx="76200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 rot="5400000" flipH="1" flipV="1">
                <a:off x="6849269" y="4212432"/>
                <a:ext cx="1793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16200000" flipV="1">
                <a:off x="6867525" y="4257676"/>
                <a:ext cx="269875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 rot="5400000" flipH="1" flipV="1">
                <a:off x="6974681" y="4290220"/>
                <a:ext cx="180975" cy="61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16200000" flipV="1">
                <a:off x="7326313" y="4275138"/>
                <a:ext cx="225425" cy="730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16200000" flipV="1">
                <a:off x="7062787" y="4264026"/>
                <a:ext cx="193675" cy="127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rot="16200000" flipV="1">
                <a:off x="7178675" y="4378325"/>
                <a:ext cx="257175" cy="41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 rot="5400000" flipH="1" flipV="1">
                <a:off x="7198519" y="4328319"/>
                <a:ext cx="322262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 rot="5400000" flipH="1" flipV="1">
                <a:off x="7184231" y="4309269"/>
                <a:ext cx="141288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 rot="5400000" flipH="1" flipV="1">
                <a:off x="7447757" y="4361656"/>
                <a:ext cx="77788" cy="22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rot="16200000" flipV="1">
                <a:off x="7483475" y="4348163"/>
                <a:ext cx="90488" cy="61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 rot="5400000" flipH="1" flipV="1">
                <a:off x="7531894" y="4368006"/>
                <a:ext cx="77788" cy="22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rot="16200000" flipV="1">
                <a:off x="7567613" y="4354512"/>
                <a:ext cx="90488" cy="61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rot="16200000" flipV="1">
                <a:off x="7605713" y="4403725"/>
                <a:ext cx="257175" cy="41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 rot="5400000" flipH="1" flipV="1">
                <a:off x="7625557" y="4353719"/>
                <a:ext cx="322262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 rot="5400000" flipH="1" flipV="1">
                <a:off x="7611269" y="4334669"/>
                <a:ext cx="141288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 rot="16200000" flipV="1">
                <a:off x="7719219" y="4334669"/>
                <a:ext cx="271462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2" name="Straight Arrow Connector 961"/>
            <p:cNvCxnSpPr/>
            <p:nvPr/>
          </p:nvCxnSpPr>
          <p:spPr>
            <a:xfrm>
              <a:off x="6800850" y="5086350"/>
              <a:ext cx="1200150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7" name="Rectangle 96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5 MHz</a:t>
            </a:r>
          </a:p>
        </p:txBody>
      </p:sp>
      <p:grpSp>
        <p:nvGrpSpPr>
          <p:cNvPr id="10" name="Group 1160"/>
          <p:cNvGrpSpPr>
            <a:grpSpLocks/>
          </p:cNvGrpSpPr>
          <p:nvPr/>
        </p:nvGrpSpPr>
        <p:grpSpPr bwMode="auto">
          <a:xfrm>
            <a:off x="4343400" y="4400550"/>
            <a:ext cx="4143375" cy="1085850"/>
            <a:chOff x="4743450" y="3257550"/>
            <a:chExt cx="4143373" cy="1085850"/>
          </a:xfrm>
        </p:grpSpPr>
        <p:grpSp>
          <p:nvGrpSpPr>
            <p:cNvPr id="96376" name="Group 1047"/>
            <p:cNvGrpSpPr>
              <a:grpSpLocks/>
            </p:cNvGrpSpPr>
            <p:nvPr/>
          </p:nvGrpSpPr>
          <p:grpSpPr bwMode="auto">
            <a:xfrm>
              <a:off x="4743450" y="3314700"/>
              <a:ext cx="4143373" cy="1028700"/>
              <a:chOff x="4743450" y="4457699"/>
              <a:chExt cx="4143373" cy="1028700"/>
            </a:xfrm>
          </p:grpSpPr>
          <p:cxnSp>
            <p:nvCxnSpPr>
              <p:cNvPr id="969" name="Straight Connector 968"/>
              <p:cNvCxnSpPr/>
              <p:nvPr/>
            </p:nvCxnSpPr>
            <p:spPr>
              <a:xfrm rot="16200000" flipH="1">
                <a:off x="4730750" y="5221287"/>
                <a:ext cx="82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 rot="5400000" flipH="1" flipV="1">
                <a:off x="4731543" y="5152231"/>
                <a:ext cx="1952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 rot="16200000" flipV="1">
                <a:off x="4740275" y="5200649"/>
                <a:ext cx="2921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 rot="5400000" flipH="1" flipV="1">
                <a:off x="4744243" y="5171281"/>
                <a:ext cx="36036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 rot="16200000" flipV="1">
                <a:off x="4795043" y="5139531"/>
                <a:ext cx="430213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 rot="5400000" flipH="1" flipV="1">
                <a:off x="4961731" y="5291931"/>
                <a:ext cx="2492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 rot="16200000" flipV="1">
                <a:off x="4966494" y="5287168"/>
                <a:ext cx="277812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 rot="5400000" flipH="1" flipV="1">
                <a:off x="4998243" y="5228431"/>
                <a:ext cx="3476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 rot="16200000" flipV="1">
                <a:off x="5145881" y="5137943"/>
                <a:ext cx="16668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rot="16200000" flipH="1">
                <a:off x="5245100" y="5221287"/>
                <a:ext cx="82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rot="5400000" flipH="1" flipV="1">
                <a:off x="5245893" y="5152231"/>
                <a:ext cx="1952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 rot="16200000" flipV="1">
                <a:off x="5254625" y="5200649"/>
                <a:ext cx="2921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 rot="5400000" flipH="1" flipV="1">
                <a:off x="5360987" y="5235575"/>
                <a:ext cx="19367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 rot="16200000" flipV="1">
                <a:off x="5674518" y="5220493"/>
                <a:ext cx="242887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 rot="16200000" flipV="1">
                <a:off x="5439569" y="5214143"/>
                <a:ext cx="207962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 rot="16200000" flipV="1">
                <a:off x="5537994" y="5328443"/>
                <a:ext cx="277812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rot="5400000" flipH="1" flipV="1">
                <a:off x="5550694" y="5277643"/>
                <a:ext cx="347662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 rot="5400000" flipH="1" flipV="1">
                <a:off x="5553075" y="5256212"/>
                <a:ext cx="1524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 rot="5400000" flipH="1" flipV="1">
                <a:off x="5811836" y="5267325"/>
                <a:ext cx="111125" cy="7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rot="16200000" flipV="1">
                <a:off x="5866605" y="5269706"/>
                <a:ext cx="96837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 rot="5400000" flipH="1" flipV="1">
                <a:off x="5911055" y="5282406"/>
                <a:ext cx="84137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 rot="16200000" flipV="1">
                <a:off x="5926930" y="5285581"/>
                <a:ext cx="166687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 rot="5400000" flipH="1" flipV="1">
                <a:off x="6026149" y="5365749"/>
                <a:ext cx="8255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rot="16200000" flipV="1">
                <a:off x="6057105" y="5353843"/>
                <a:ext cx="9683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rot="5400000" flipH="1" flipV="1">
                <a:off x="6101555" y="5372893"/>
                <a:ext cx="84138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 rot="5400000" flipH="1" flipV="1">
                <a:off x="5788024" y="4889499"/>
                <a:ext cx="987425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 rot="16200000" flipV="1">
                <a:off x="6133305" y="5360193"/>
                <a:ext cx="9683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 rot="16200000" flipV="1">
                <a:off x="5996780" y="4845843"/>
                <a:ext cx="75088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 rot="5400000" flipH="1" flipV="1">
                <a:off x="6004717" y="4853781"/>
                <a:ext cx="792163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 rot="16200000" flipV="1">
                <a:off x="6011861" y="4887912"/>
                <a:ext cx="8350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rot="5400000" flipH="1" flipV="1">
                <a:off x="6153149" y="4929187"/>
                <a:ext cx="66675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 rot="16200000" flipV="1">
                <a:off x="6209505" y="4971256"/>
                <a:ext cx="66833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 rot="5400000" flipH="1" flipV="1">
                <a:off x="6204743" y="4909343"/>
                <a:ext cx="7921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 rot="16200000" flipV="1">
                <a:off x="6553993" y="4617243"/>
                <a:ext cx="2079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 rot="16200000" flipV="1">
                <a:off x="6660355" y="4775993"/>
                <a:ext cx="166688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 rot="5400000" flipH="1" flipV="1">
                <a:off x="6728618" y="4828380"/>
                <a:ext cx="153988" cy="95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 rot="16200000" flipV="1">
                <a:off x="6688137" y="4872036"/>
                <a:ext cx="292100" cy="476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 rot="5400000" flipH="1" flipV="1">
                <a:off x="6711949" y="4895849"/>
                <a:ext cx="2921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 rot="16200000" flipV="1">
                <a:off x="6803230" y="4804568"/>
                <a:ext cx="16668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 rot="5400000" flipH="1" flipV="1">
                <a:off x="6797674" y="4741862"/>
                <a:ext cx="29210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 rot="16200000" flipV="1">
                <a:off x="6688136" y="4908550"/>
                <a:ext cx="62547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 rot="5400000" flipH="1" flipV="1">
                <a:off x="6815136" y="4964112"/>
                <a:ext cx="48577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 rot="5400000">
                <a:off x="6989761" y="4595812"/>
                <a:ext cx="2508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 rot="16200000" flipH="1">
                <a:off x="7466805" y="4971256"/>
                <a:ext cx="66833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 rot="5400000" flipH="1" flipV="1">
                <a:off x="7685085" y="5145087"/>
                <a:ext cx="34607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 rot="16200000" flipV="1">
                <a:off x="7831929" y="5055393"/>
                <a:ext cx="16668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16200000" flipH="1">
                <a:off x="7930354" y="5137943"/>
                <a:ext cx="8413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5400000" flipH="1" flipV="1">
                <a:off x="7932735" y="5068887"/>
                <a:ext cx="19367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 rot="16200000" flipV="1">
                <a:off x="7941466" y="5117306"/>
                <a:ext cx="2905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5400000" flipH="1" flipV="1">
                <a:off x="8046241" y="5152231"/>
                <a:ext cx="1952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 rot="16200000" flipV="1">
                <a:off x="8360567" y="5136355"/>
                <a:ext cx="242888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 rot="16200000" flipV="1">
                <a:off x="8125616" y="5130006"/>
                <a:ext cx="207963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 rot="16200000" flipV="1">
                <a:off x="8224041" y="5244306"/>
                <a:ext cx="277813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 rot="5400000" flipH="1" flipV="1">
                <a:off x="8236741" y="5193506"/>
                <a:ext cx="3476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 rot="5400000" flipH="1" flipV="1">
                <a:off x="8238329" y="5172868"/>
                <a:ext cx="15398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 rot="5400000" flipH="1" flipV="1">
                <a:off x="8482804" y="5226843"/>
                <a:ext cx="84138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 rot="16200000" flipV="1">
                <a:off x="8514554" y="5214143"/>
                <a:ext cx="9683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 rot="5400000" flipH="1" flipV="1">
                <a:off x="8559004" y="5233193"/>
                <a:ext cx="84138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/>
              <p:nvPr/>
            </p:nvCxnSpPr>
            <p:spPr>
              <a:xfrm rot="16200000" flipV="1">
                <a:off x="8589960" y="5221287"/>
                <a:ext cx="9842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 rot="16200000" flipV="1">
                <a:off x="8609804" y="5272881"/>
                <a:ext cx="277813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 rot="5400000" flipH="1" flipV="1">
                <a:off x="8622504" y="5222081"/>
                <a:ext cx="3476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 rot="5400000" flipH="1" flipV="1">
                <a:off x="8624886" y="5200649"/>
                <a:ext cx="1524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rot="16200000" flipV="1">
                <a:off x="8712198" y="5200649"/>
                <a:ext cx="2921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 rot="16200000" flipV="1">
                <a:off x="6796880" y="4845843"/>
                <a:ext cx="75088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 rot="5400000" flipH="1" flipV="1">
                <a:off x="6804817" y="4853781"/>
                <a:ext cx="792163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rot="16200000" flipV="1">
                <a:off x="6811961" y="4887912"/>
                <a:ext cx="8350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rot="5400000" flipH="1" flipV="1">
                <a:off x="6953249" y="4929187"/>
                <a:ext cx="66675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 rot="16200000" flipV="1">
                <a:off x="7009605" y="4971256"/>
                <a:ext cx="66833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rot="5400000" flipH="1" flipV="1">
                <a:off x="7004843" y="4909343"/>
                <a:ext cx="7921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 rot="16200000" flipV="1">
                <a:off x="7354093" y="4617243"/>
                <a:ext cx="2079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 rot="16200000" flipV="1">
                <a:off x="7139780" y="4971256"/>
                <a:ext cx="75088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 rot="5400000" flipH="1" flipV="1">
                <a:off x="7147718" y="4979193"/>
                <a:ext cx="79216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 rot="16200000" flipV="1">
                <a:off x="7155655" y="5012531"/>
                <a:ext cx="83343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 rot="5400000" flipH="1" flipV="1">
                <a:off x="7296149" y="5054599"/>
                <a:ext cx="66675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/>
              <p:nvPr/>
            </p:nvCxnSpPr>
            <p:spPr>
              <a:xfrm rot="16200000" flipV="1">
                <a:off x="7353299" y="5095874"/>
                <a:ext cx="66675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 rot="5400000" flipH="1" flipV="1">
                <a:off x="7347743" y="5033168"/>
                <a:ext cx="7921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9" name="Straight Arrow Connector 1048"/>
            <p:cNvCxnSpPr/>
            <p:nvPr/>
          </p:nvCxnSpPr>
          <p:spPr>
            <a:xfrm>
              <a:off x="6172199" y="3257550"/>
              <a:ext cx="1714499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01"/>
          <p:cNvGrpSpPr>
            <a:grpSpLocks/>
          </p:cNvGrpSpPr>
          <p:nvPr/>
        </p:nvGrpSpPr>
        <p:grpSpPr bwMode="auto">
          <a:xfrm>
            <a:off x="171450" y="4057650"/>
            <a:ext cx="3486150" cy="1314450"/>
            <a:chOff x="0" y="3657600"/>
            <a:chExt cx="3674616" cy="1771650"/>
          </a:xfrm>
        </p:grpSpPr>
        <p:sp>
          <p:nvSpPr>
            <p:cNvPr id="596" name="Rectangle 595"/>
            <p:cNvSpPr/>
            <p:nvPr/>
          </p:nvSpPr>
          <p:spPr>
            <a:xfrm>
              <a:off x="0" y="3657600"/>
              <a:ext cx="3674616" cy="1771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229246" y="3736769"/>
              <a:ext cx="3371744" cy="481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SIFT</a:t>
              </a:r>
            </a:p>
          </p:txBody>
        </p:sp>
      </p:grpSp>
      <p:sp>
        <p:nvSpPr>
          <p:cNvPr id="599" name="Rectangle 598"/>
          <p:cNvSpPr/>
          <p:nvPr/>
        </p:nvSpPr>
        <p:spPr>
          <a:xfrm>
            <a:off x="171450" y="4972050"/>
            <a:ext cx="3486150" cy="4222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Pattern match in time domain</a:t>
            </a:r>
            <a:endParaRPr lang="en-US" sz="1800" b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0" name="Rectangle 599"/>
          <p:cNvSpPr/>
          <p:nvPr/>
        </p:nvSpPr>
        <p:spPr>
          <a:xfrm>
            <a:off x="171450" y="4572000"/>
            <a:ext cx="3486150" cy="4222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</a:rPr>
              <a:t>Does </a:t>
            </a:r>
            <a:r>
              <a:rPr lang="en-US" sz="1800" b="1" i="1" dirty="0">
                <a:solidFill>
                  <a:srgbClr val="FF0000"/>
                </a:solidFill>
              </a:rPr>
              <a:t>not </a:t>
            </a:r>
            <a:r>
              <a:rPr lang="en-US" sz="1800" b="1" dirty="0">
                <a:solidFill>
                  <a:srgbClr val="FF0000"/>
                </a:solidFill>
              </a:rPr>
              <a:t>decode packets</a:t>
            </a:r>
          </a:p>
        </p:txBody>
      </p:sp>
      <p:grpSp>
        <p:nvGrpSpPr>
          <p:cNvPr id="13" name="Group 346"/>
          <p:cNvGrpSpPr>
            <a:grpSpLocks/>
          </p:cNvGrpSpPr>
          <p:nvPr/>
        </p:nvGrpSpPr>
        <p:grpSpPr bwMode="auto">
          <a:xfrm>
            <a:off x="4400550" y="4171950"/>
            <a:ext cx="3943350" cy="1316038"/>
            <a:chOff x="4400550" y="4171952"/>
            <a:chExt cx="3943349" cy="1316454"/>
          </a:xfrm>
        </p:grpSpPr>
        <p:sp>
          <p:nvSpPr>
            <p:cNvPr id="96278" name="TextBox 347"/>
            <p:cNvSpPr txBox="1">
              <a:spLocks noChangeArrowheads="1"/>
            </p:cNvSpPr>
            <p:nvPr/>
          </p:nvSpPr>
          <p:spPr bwMode="auto">
            <a:xfrm>
              <a:off x="5595505" y="4171952"/>
              <a:ext cx="12348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Data</a:t>
              </a:r>
            </a:p>
          </p:txBody>
        </p:sp>
        <p:cxnSp>
          <p:nvCxnSpPr>
            <p:cNvPr id="349" name="Straight Connector 348"/>
            <p:cNvCxnSpPr/>
            <p:nvPr/>
          </p:nvCxnSpPr>
          <p:spPr>
            <a:xfrm rot="16200000" flipH="1">
              <a:off x="4387839" y="5264504"/>
              <a:ext cx="69872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5400000" flipH="1" flipV="1">
              <a:off x="4387825" y="5205749"/>
              <a:ext cx="160388" cy="460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16200000" flipV="1">
              <a:off x="4392575" y="5247037"/>
              <a:ext cx="2413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5400000" flipH="1" flipV="1">
              <a:off x="4392566" y="5221624"/>
              <a:ext cx="300132" cy="1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rot="16200000" flipV="1">
              <a:off x="4431449" y="5197027"/>
              <a:ext cx="357300" cy="120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rot="5400000" flipH="1" flipV="1">
              <a:off x="4566410" y="5320872"/>
              <a:ext cx="2080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16200000" flipV="1">
              <a:off x="4570377" y="5316906"/>
              <a:ext cx="230261" cy="30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5400000" flipH="1" flipV="1">
              <a:off x="4594180" y="5269269"/>
              <a:ext cx="287428" cy="460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16200000" flipV="1">
              <a:off x="4714060" y="5195426"/>
              <a:ext cx="13815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16200000" flipH="1">
              <a:off x="4792652" y="5264504"/>
              <a:ext cx="69872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5400000" flipH="1" flipV="1">
              <a:off x="4792638" y="5205749"/>
              <a:ext cx="160388" cy="46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16200000" flipV="1">
              <a:off x="4797387" y="5247037"/>
              <a:ext cx="2413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 flipH="1" flipV="1">
              <a:off x="4881536" y="5275621"/>
              <a:ext cx="1619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16200000" flipV="1">
              <a:off x="5127593" y="5262918"/>
              <a:ext cx="201677" cy="52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16200000" flipV="1">
              <a:off x="4943447" y="5258160"/>
              <a:ext cx="173093" cy="90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16200000" flipV="1">
              <a:off x="5019638" y="5351843"/>
              <a:ext cx="230261" cy="30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rot="5400000" flipH="1" flipV="1">
              <a:off x="5027566" y="5310557"/>
              <a:ext cx="28901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5400000" flipH="1" flipV="1">
              <a:off x="5033943" y="5293088"/>
              <a:ext cx="12704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5400000" flipH="1" flipV="1">
              <a:off x="5238735" y="5302619"/>
              <a:ext cx="92104" cy="60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16200000" flipV="1">
              <a:off x="5282393" y="5304999"/>
              <a:ext cx="80989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 flipH="1" flipV="1">
              <a:off x="5318114" y="5313728"/>
              <a:ext cx="68285" cy="1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16200000" flipV="1">
              <a:off x="5328421" y="5317708"/>
              <a:ext cx="138157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5400000" flipH="1" flipV="1">
              <a:off x="5407808" y="5382806"/>
              <a:ext cx="69872" cy="14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16200000" flipV="1">
              <a:off x="5431619" y="5373283"/>
              <a:ext cx="80988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5400000" flipH="1" flipV="1">
              <a:off x="5467340" y="5388364"/>
              <a:ext cx="69872" cy="158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 flipH="1" flipV="1">
              <a:off x="5202107" y="4989789"/>
              <a:ext cx="817821" cy="968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16200000" flipV="1">
              <a:off x="5491944" y="5379635"/>
              <a:ext cx="80988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rot="16200000" flipV="1">
              <a:off x="5370414" y="4953256"/>
              <a:ext cx="622497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rot="5400000" flipH="1" flipV="1">
              <a:off x="5375171" y="4958013"/>
              <a:ext cx="657433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16200000" flipV="1">
              <a:off x="5381516" y="4986605"/>
              <a:ext cx="690781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5400000" flipH="1" flipV="1">
              <a:off x="5495043" y="5022335"/>
              <a:ext cx="554212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rot="16200000" flipV="1">
              <a:off x="5540287" y="5056477"/>
              <a:ext cx="552625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 flipH="1" flipV="1">
              <a:off x="5533127" y="5003279"/>
              <a:ext cx="657433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rot="16200000" flipV="1">
              <a:off x="5820541" y="4761902"/>
              <a:ext cx="173092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rot="16200000" flipV="1">
              <a:off x="5904685" y="4895301"/>
              <a:ext cx="139744" cy="9048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rot="5400000" flipH="1" flipV="1">
              <a:off x="5959455" y="4937370"/>
              <a:ext cx="127040" cy="63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6200000" flipV="1">
              <a:off x="5923717" y="4973105"/>
              <a:ext cx="242965" cy="3810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 flipH="1" flipV="1">
              <a:off x="5942767" y="4992155"/>
              <a:ext cx="242965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6200000" flipV="1">
              <a:off x="6016602" y="4918320"/>
              <a:ext cx="139744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rot="5400000" flipH="1" flipV="1">
              <a:off x="6010236" y="4865917"/>
              <a:ext cx="242964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16200000" flipV="1">
              <a:off x="5917325" y="5004866"/>
              <a:ext cx="519276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5400000" flipH="1" flipV="1">
              <a:off x="6018942" y="5050919"/>
              <a:ext cx="404941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5400000">
              <a:off x="6163436" y="4744434"/>
              <a:ext cx="206440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6200000" flipH="1">
              <a:off x="6495158" y="5090619"/>
              <a:ext cx="622497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5400000" flipH="1" flipV="1">
              <a:off x="6707935" y="5270063"/>
              <a:ext cx="287428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16200000" flipV="1">
              <a:off x="6827022" y="5195426"/>
              <a:ext cx="138156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16200000" flipH="1">
              <a:off x="6906407" y="5263710"/>
              <a:ext cx="69872" cy="460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 flipH="1" flipV="1">
              <a:off x="6906393" y="5206543"/>
              <a:ext cx="160388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16200000" flipV="1">
              <a:off x="6910349" y="5247037"/>
              <a:ext cx="241376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5400000" flipH="1" flipV="1">
              <a:off x="6995293" y="5274827"/>
              <a:ext cx="161976" cy="460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16200000" flipV="1">
              <a:off x="7057203" y="5258954"/>
              <a:ext cx="173093" cy="88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16200000" flipV="1">
              <a:off x="7138951" y="5358194"/>
              <a:ext cx="230261" cy="301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5400000" flipH="1" flipV="1">
              <a:off x="7147673" y="5316115"/>
              <a:ext cx="287429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 flipH="1" flipV="1">
              <a:off x="7152461" y="5298646"/>
              <a:ext cx="127040" cy="460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V="1">
              <a:off x="7218324" y="5297853"/>
              <a:ext cx="242964" cy="460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16200000" flipV="1">
              <a:off x="6000651" y="4953256"/>
              <a:ext cx="622497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 flipH="1" flipV="1">
              <a:off x="6005408" y="4958013"/>
              <a:ext cx="657433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16200000" flipV="1">
              <a:off x="6010958" y="4987399"/>
              <a:ext cx="690781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5400000" flipH="1" flipV="1">
              <a:off x="6124487" y="5021541"/>
              <a:ext cx="554212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V="1">
              <a:off x="6170525" y="5056477"/>
              <a:ext cx="552625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 flipH="1" flipV="1">
              <a:off x="6162571" y="5004073"/>
              <a:ext cx="657433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16200000" flipV="1">
              <a:off x="6449985" y="4761108"/>
              <a:ext cx="173092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16200000" flipV="1">
              <a:off x="6270526" y="5056477"/>
              <a:ext cx="622497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 flipH="1" flipV="1">
              <a:off x="6275283" y="5061234"/>
              <a:ext cx="657433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16200000" flipV="1">
              <a:off x="6280040" y="5091413"/>
              <a:ext cx="692369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 flipH="1" flipV="1">
              <a:off x="6394362" y="5124760"/>
              <a:ext cx="554213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6200000" flipV="1">
              <a:off x="6439606" y="5160490"/>
              <a:ext cx="554213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 flipH="1" flipV="1">
              <a:off x="6432446" y="5108881"/>
              <a:ext cx="657433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5400000" flipH="1" flipV="1">
              <a:off x="7015827" y="4990582"/>
              <a:ext cx="819409" cy="968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16200000" flipV="1">
              <a:off x="7185720" y="4952462"/>
              <a:ext cx="622497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 flipH="1" flipV="1">
              <a:off x="7191270" y="4958013"/>
              <a:ext cx="657433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6200000" flipV="1">
              <a:off x="7196028" y="4988192"/>
              <a:ext cx="692369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5400000" flipH="1" flipV="1">
              <a:off x="7309556" y="5022335"/>
              <a:ext cx="554212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16200000" flipV="1">
              <a:off x="7354800" y="5056477"/>
              <a:ext cx="554212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5400000" flipH="1" flipV="1">
              <a:off x="7348432" y="5005660"/>
              <a:ext cx="657433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6200000" flipV="1">
              <a:off x="7387321" y="5062038"/>
              <a:ext cx="698721" cy="74613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16200000" flipV="1">
              <a:off x="7751729" y="5240686"/>
              <a:ext cx="201677" cy="523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5400000" flipH="1" flipV="1">
              <a:off x="7653292" y="5286737"/>
              <a:ext cx="287429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rot="5400000" flipH="1" flipV="1">
              <a:off x="7851764" y="5313727"/>
              <a:ext cx="69872" cy="158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rot="16200000" flipV="1">
              <a:off x="7876367" y="5304999"/>
              <a:ext cx="80989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rot="5400000" flipH="1" flipV="1">
              <a:off x="7912088" y="5320080"/>
              <a:ext cx="68285" cy="1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rot="16200000" flipV="1">
              <a:off x="7937487" y="5310557"/>
              <a:ext cx="7940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rot="16200000" flipV="1">
              <a:off x="7947782" y="5352636"/>
              <a:ext cx="230261" cy="28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rot="5400000" flipH="1" flipV="1">
              <a:off x="7955709" y="5309763"/>
              <a:ext cx="289016" cy="460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rot="5400000" flipH="1" flipV="1">
              <a:off x="7962086" y="5292294"/>
              <a:ext cx="127040" cy="46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16200000" flipV="1">
              <a:off x="8071621" y="5246243"/>
              <a:ext cx="139744" cy="460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rot="16200000" flipH="1">
              <a:off x="8152595" y="5316115"/>
              <a:ext cx="68284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rot="5400000" flipH="1" flipV="1">
              <a:off x="8150198" y="5258153"/>
              <a:ext cx="1619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rot="16200000" flipV="1">
              <a:off x="8154949" y="5297853"/>
              <a:ext cx="242964" cy="46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rot="5400000" flipH="1" flipV="1">
              <a:off x="8240685" y="5328025"/>
              <a:ext cx="1619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/>
            <p:nvPr/>
          </p:nvCxnSpPr>
          <p:spPr>
            <a:xfrm>
              <a:off x="5595938" y="4514960"/>
              <a:ext cx="1193800" cy="1589"/>
            </a:xfrm>
            <a:prstGeom prst="straightConnector1">
              <a:avLst/>
            </a:prstGeom>
            <a:ln w="25400">
              <a:solidFill>
                <a:srgbClr val="3366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>
              <a:off x="7388224" y="4514960"/>
              <a:ext cx="358775" cy="1589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371" name="TextBox 440"/>
            <p:cNvSpPr txBox="1">
              <a:spLocks noChangeArrowheads="1"/>
            </p:cNvSpPr>
            <p:nvPr/>
          </p:nvSpPr>
          <p:spPr bwMode="auto">
            <a:xfrm>
              <a:off x="6969703" y="4171952"/>
              <a:ext cx="12348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ACK</a:t>
              </a:r>
            </a:p>
          </p:txBody>
        </p:sp>
        <p:cxnSp>
          <p:nvCxnSpPr>
            <p:cNvPr id="442" name="Straight Arrow Connector 441"/>
            <p:cNvCxnSpPr/>
            <p:nvPr/>
          </p:nvCxnSpPr>
          <p:spPr>
            <a:xfrm>
              <a:off x="6850062" y="5029473"/>
              <a:ext cx="538162" cy="158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373" name="TextBox 442"/>
            <p:cNvSpPr txBox="1">
              <a:spLocks noChangeArrowheads="1"/>
            </p:cNvSpPr>
            <p:nvPr/>
          </p:nvSpPr>
          <p:spPr bwMode="auto">
            <a:xfrm>
              <a:off x="6491721" y="4686302"/>
              <a:ext cx="12348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</a:rPr>
                <a:t>SIFS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7307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8212 0.0023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37778 0.0006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897" grpId="0" animBg="1"/>
      <p:bldP spid="897" grpId="1" animBg="1"/>
      <p:bldP spid="897" grpId="2" animBg="1"/>
      <p:bldP spid="967" grpId="0" animBg="1"/>
      <p:bldP spid="967" grpId="1" animBg="1"/>
      <p:bldP spid="967" grpId="2" animBg="1"/>
      <p:bldP spid="599" grpId="0" animBg="1"/>
      <p:bldP spid="6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0"/>
                <a:cs typeface="굴림" charset="0"/>
              </a:rPr>
              <a:t>Motivation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>
                <a:ea typeface="굴림" charset="0"/>
                <a:cs typeface="굴림" charset="0"/>
              </a:rPr>
              <a:t>Bandwidth becoming scarcer and more valuable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Increased demands on wireless applications</a:t>
            </a:r>
          </a:p>
          <a:p>
            <a:pPr lvl="1"/>
            <a:r>
              <a:rPr lang="en-US" altLang="ko-KR">
                <a:ea typeface="굴림" charset="0"/>
                <a:cs typeface="굴림" charset="0"/>
              </a:rPr>
              <a:t>Users demand higher performance</a:t>
            </a:r>
          </a:p>
          <a:p>
            <a:r>
              <a:rPr lang="en-US" altLang="ko-KR">
                <a:ea typeface="굴림" charset="0"/>
                <a:cs typeface="굴림" charset="0"/>
              </a:rPr>
              <a:t>Dynamically accessing multiple channels can increase spectrum efficiency</a:t>
            </a:r>
          </a:p>
          <a:p>
            <a:r>
              <a:rPr lang="en-US" altLang="ko-KR">
                <a:ea typeface="굴림" charset="0"/>
                <a:cs typeface="굴림" charset="0"/>
              </a:rPr>
              <a:t>Our goal is to support multiple transmissions and increase performance by mitigating interference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696C54-3C2E-A949-9045-280AF8B20EB0}" type="slidenum">
              <a:rPr lang="en-US" sz="1200">
                <a:solidFill>
                  <a:srgbClr val="000000"/>
                </a:solidFill>
                <a:latin typeface="Arial Narrow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Arial Narrow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14500" y="4286250"/>
            <a:ext cx="5886450" cy="1371600"/>
            <a:chOff x="228600" y="628650"/>
            <a:chExt cx="5762625" cy="1323975"/>
          </a:xfrm>
        </p:grpSpPr>
        <p:pic>
          <p:nvPicPr>
            <p:cNvPr id="7683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28650"/>
              <a:ext cx="5762625" cy="9429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3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1257300"/>
              <a:ext cx="2028825" cy="6953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114550" y="5829300"/>
            <a:ext cx="5143500" cy="590550"/>
            <a:chOff x="1785938" y="3105150"/>
            <a:chExt cx="5572125" cy="647700"/>
          </a:xfrm>
        </p:grpSpPr>
        <p:pic>
          <p:nvPicPr>
            <p:cNvPr id="7683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3105150"/>
              <a:ext cx="557212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3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429000"/>
              <a:ext cx="1409700" cy="285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42950" y="3314700"/>
            <a:ext cx="8172450" cy="51435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7238" y="2760663"/>
            <a:ext cx="1714500" cy="228600"/>
          </a:xfrm>
          <a:prstGeom prst="rect">
            <a:avLst/>
          </a:prstGeom>
          <a:noFill/>
          <a:ln w="4762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86754" name="Picture 2" descr="http://discovermagazine.com/2007/jun/tireless-wireless/allochrt_l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0"/>
            <a:ext cx="71945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800350" y="2914650"/>
            <a:ext cx="4572000" cy="1371600"/>
            <a:chOff x="2800350" y="2914650"/>
            <a:chExt cx="45720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2800350" y="3657600"/>
              <a:ext cx="9715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0850" y="2914650"/>
              <a:ext cx="5715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6100" y="2914650"/>
              <a:ext cx="9144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9100" y="2914650"/>
              <a:ext cx="4000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914650" y="3657600"/>
            <a:ext cx="5086350" cy="1371600"/>
            <a:chOff x="2914650" y="3657600"/>
            <a:chExt cx="5086350" cy="1371600"/>
          </a:xfrm>
        </p:grpSpPr>
        <p:sp>
          <p:nvSpPr>
            <p:cNvPr id="25" name="Rectangle 24"/>
            <p:cNvSpPr/>
            <p:nvPr/>
          </p:nvSpPr>
          <p:spPr>
            <a:xfrm>
              <a:off x="7772400" y="3657600"/>
              <a:ext cx="228600" cy="628650"/>
            </a:xfrm>
            <a:prstGeom prst="rect">
              <a:avLst/>
            </a:prstGeom>
            <a:noFill/>
            <a:ln w="69850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4650" y="4400550"/>
              <a:ext cx="228600" cy="628650"/>
            </a:xfrm>
            <a:prstGeom prst="rect">
              <a:avLst/>
            </a:prstGeom>
            <a:noFill/>
            <a:ln w="76200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55588" y="1828800"/>
            <a:ext cx="660400" cy="4229100"/>
            <a:chOff x="83523" y="1828800"/>
            <a:chExt cx="661015" cy="42291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-1370807" y="3942555"/>
              <a:ext cx="4229100" cy="158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23" name="TextBox 29"/>
            <p:cNvSpPr txBox="1">
              <a:spLocks noChangeArrowheads="1"/>
            </p:cNvSpPr>
            <p:nvPr/>
          </p:nvSpPr>
          <p:spPr bwMode="auto">
            <a:xfrm rot="-5400000">
              <a:off x="-1313013" y="3428737"/>
              <a:ext cx="337784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000000"/>
                  </a:solidFill>
                </a:rPr>
                <a:t>Higher Frequency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3257550" y="4286250"/>
            <a:ext cx="4629150" cy="1152525"/>
            <a:chOff x="3257550" y="4286250"/>
            <a:chExt cx="4629150" cy="1151870"/>
          </a:xfrm>
        </p:grpSpPr>
        <p:sp>
          <p:nvSpPr>
            <p:cNvPr id="76819" name="TextBox 31"/>
            <p:cNvSpPr txBox="1">
              <a:spLocks noChangeArrowheads="1"/>
            </p:cNvSpPr>
            <p:nvPr/>
          </p:nvSpPr>
          <p:spPr bwMode="auto">
            <a:xfrm>
              <a:off x="5372100" y="4914900"/>
              <a:ext cx="2082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0000"/>
                  </a:solidFill>
                </a:rPr>
                <a:t>Wi-Fi (ISM)</a:t>
              </a:r>
            </a:p>
          </p:txBody>
        </p:sp>
        <p:cxnSp>
          <p:nvCxnSpPr>
            <p:cNvPr id="34" name="Straight Arrow Connector 33"/>
            <p:cNvCxnSpPr>
              <a:endCxn id="25" idx="2"/>
            </p:cNvCxnSpPr>
            <p:nvPr/>
          </p:nvCxnSpPr>
          <p:spPr>
            <a:xfrm flipV="1">
              <a:off x="7086600" y="4286250"/>
              <a:ext cx="800100" cy="68541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257550" y="4686073"/>
              <a:ext cx="2114550" cy="39982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3886200" y="3257550"/>
            <a:ext cx="3143250" cy="1152525"/>
            <a:chOff x="3886200" y="3257550"/>
            <a:chExt cx="3142826" cy="1151870"/>
          </a:xfrm>
        </p:grpSpPr>
        <p:sp>
          <p:nvSpPr>
            <p:cNvPr id="76814" name="TextBox 42"/>
            <p:cNvSpPr txBox="1">
              <a:spLocks noChangeArrowheads="1"/>
            </p:cNvSpPr>
            <p:nvPr/>
          </p:nvSpPr>
          <p:spPr bwMode="auto">
            <a:xfrm>
              <a:off x="4686300" y="3886200"/>
              <a:ext cx="23427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b="1" i="1">
                  <a:solidFill>
                    <a:srgbClr val="000000"/>
                  </a:solidFill>
                </a:rPr>
                <a:t>Broadcast TV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6114898" y="3314544"/>
              <a:ext cx="685410" cy="57142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886200" y="4000078"/>
              <a:ext cx="799992" cy="22847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>
              <a:off x="4686192" y="3543138"/>
              <a:ext cx="685707" cy="45694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4057627" y="3543138"/>
              <a:ext cx="742850" cy="39982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5031075"/>
      </p:ext>
    </p:extLst>
  </p:cSld>
  <p:clrMapOvr>
    <a:masterClrMapping/>
  </p:clrMapOvr>
  <p:transition xmlns:p14="http://schemas.microsoft.com/office/powerpoint/2010/main" advTm="8887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" dur="indefinite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28850" y="2914650"/>
            <a:ext cx="4687888" cy="3284538"/>
            <a:chOff x="399011" y="2161309"/>
            <a:chExt cx="4688378" cy="3284440"/>
          </a:xfrm>
        </p:grpSpPr>
        <p:grpSp>
          <p:nvGrpSpPr>
            <p:cNvPr id="78893" name="Group 20"/>
            <p:cNvGrpSpPr>
              <a:grpSpLocks/>
            </p:cNvGrpSpPr>
            <p:nvPr/>
          </p:nvGrpSpPr>
          <p:grpSpPr bwMode="auto">
            <a:xfrm>
              <a:off x="399011" y="2161309"/>
              <a:ext cx="4688378" cy="3284440"/>
              <a:chOff x="0" y="894366"/>
              <a:chExt cx="6496050" cy="5249639"/>
            </a:xfrm>
          </p:grpSpPr>
          <p:grpSp>
            <p:nvGrpSpPr>
              <p:cNvPr id="78897" name="Group 7"/>
              <p:cNvGrpSpPr>
                <a:grpSpLocks/>
              </p:cNvGrpSpPr>
              <p:nvPr/>
            </p:nvGrpSpPr>
            <p:grpSpPr bwMode="auto">
              <a:xfrm>
                <a:off x="0" y="894366"/>
                <a:ext cx="6496050" cy="5249639"/>
                <a:chOff x="-152400" y="1527695"/>
                <a:chExt cx="6496050" cy="5261251"/>
              </a:xfrm>
            </p:grpSpPr>
            <p:pic>
              <p:nvPicPr>
                <p:cNvPr id="78903" name="Picture 3" descr="m24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52400" y="1527695"/>
                  <a:ext cx="6496050" cy="4525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8904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3331522"/>
                  <a:ext cx="913259" cy="64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zh-CN" sz="2000">
                      <a:latin typeface="Calibri" charset="0"/>
                      <a:ea typeface="宋体" charset="0"/>
                      <a:cs typeface="宋体" charset="0"/>
                    </a:rPr>
                    <a:t>dbm</a:t>
                  </a:r>
                </a:p>
              </p:txBody>
            </p:sp>
            <p:sp>
              <p:nvSpPr>
                <p:cNvPr id="78905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628276" y="5655047"/>
                  <a:ext cx="1706945" cy="11338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zh-CN" sz="2000">
                      <a:ea typeface="宋体" charset="0"/>
                      <a:cs typeface="宋体" charset="0"/>
                    </a:rPr>
                    <a:t>Frequency</a:t>
                  </a:r>
                </a:p>
              </p:txBody>
            </p:sp>
            <p:sp>
              <p:nvSpPr>
                <p:cNvPr id="78906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7482" y="1660153"/>
                  <a:ext cx="724969" cy="64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zh-CN" sz="2000">
                      <a:latin typeface="Calibri" charset="0"/>
                      <a:ea typeface="宋体" charset="0"/>
                      <a:cs typeface="宋体" charset="0"/>
                    </a:rPr>
                    <a:t>-60</a:t>
                  </a:r>
                </a:p>
              </p:txBody>
            </p:sp>
            <p:sp>
              <p:nvSpPr>
                <p:cNvPr id="78907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5257800"/>
                  <a:ext cx="905103" cy="64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altLang="zh-CN" sz="2000">
                      <a:latin typeface="Calibri" charset="0"/>
                      <a:ea typeface="宋体" charset="0"/>
                      <a:cs typeface="宋体" charset="0"/>
                    </a:rPr>
                    <a:t>-100</a:t>
                  </a:r>
                </a:p>
              </p:txBody>
            </p:sp>
          </p:grpSp>
          <p:cxnSp>
            <p:nvCxnSpPr>
              <p:cNvPr id="57" name="Curved Connector 56"/>
              <p:cNvCxnSpPr/>
              <p:nvPr/>
            </p:nvCxnSpPr>
            <p:spPr>
              <a:xfrm rot="5400000" flipH="1" flipV="1">
                <a:off x="1714288" y="2869654"/>
                <a:ext cx="2438328" cy="38056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urved Connector 57"/>
              <p:cNvCxnSpPr/>
              <p:nvPr/>
            </p:nvCxnSpPr>
            <p:spPr>
              <a:xfrm rot="16200000" flipV="1">
                <a:off x="2132690" y="2983606"/>
                <a:ext cx="2514446" cy="228781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/>
              <p:nvPr/>
            </p:nvCxnSpPr>
            <p:spPr>
              <a:xfrm rot="16200000" flipV="1">
                <a:off x="2743576" y="2526707"/>
                <a:ext cx="2590565" cy="121869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/>
              <p:nvPr/>
            </p:nvCxnSpPr>
            <p:spPr>
              <a:xfrm rot="5400000" flipH="1" flipV="1">
                <a:off x="1303442" y="2765905"/>
                <a:ext cx="2496686" cy="681942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902" name="Rounded Rectangle 32"/>
              <p:cNvSpPr>
                <a:spLocks noChangeArrowheads="1"/>
              </p:cNvSpPr>
              <p:nvPr/>
            </p:nvSpPr>
            <p:spPr bwMode="auto">
              <a:xfrm>
                <a:off x="2159000" y="1319213"/>
                <a:ext cx="2038350" cy="465137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381000" indent="-381000"/>
                <a:endParaRPr lang="en-US" sz="2000"/>
              </a:p>
            </p:txBody>
          </p:sp>
        </p:grpSp>
        <p:sp>
          <p:nvSpPr>
            <p:cNvPr id="78894" name="TextBox 42"/>
            <p:cNvSpPr txBox="1">
              <a:spLocks noChangeArrowheads="1"/>
            </p:cNvSpPr>
            <p:nvPr/>
          </p:nvSpPr>
          <p:spPr bwMode="auto">
            <a:xfrm>
              <a:off x="1890078" y="2388090"/>
              <a:ext cx="1465418" cy="33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FF0000"/>
                  </a:solidFill>
                  <a:latin typeface="Calibri" charset="0"/>
                  <a:ea typeface="宋体" charset="0"/>
                  <a:cs typeface="宋体" charset="0"/>
                </a:rPr>
                <a:t>“White spaces”</a:t>
              </a:r>
            </a:p>
          </p:txBody>
        </p:sp>
        <p:sp>
          <p:nvSpPr>
            <p:cNvPr id="78895" name="TextBox 5"/>
            <p:cNvSpPr txBox="1">
              <a:spLocks noChangeArrowheads="1"/>
            </p:cNvSpPr>
            <p:nvPr/>
          </p:nvSpPr>
          <p:spPr bwMode="auto">
            <a:xfrm>
              <a:off x="883488" y="4742469"/>
              <a:ext cx="1160741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2000">
                  <a:ea typeface="宋体" charset="0"/>
                  <a:cs typeface="宋体" charset="0"/>
                </a:rPr>
                <a:t>470 MHz</a:t>
              </a:r>
            </a:p>
          </p:txBody>
        </p:sp>
        <p:sp>
          <p:nvSpPr>
            <p:cNvPr id="78896" name="TextBox 5"/>
            <p:cNvSpPr txBox="1">
              <a:spLocks noChangeArrowheads="1"/>
            </p:cNvSpPr>
            <p:nvPr/>
          </p:nvSpPr>
          <p:spPr bwMode="auto">
            <a:xfrm>
              <a:off x="3599746" y="4687080"/>
              <a:ext cx="1113147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2000">
                  <a:latin typeface="Calibri" charset="0"/>
                  <a:ea typeface="宋体" charset="0"/>
                  <a:cs typeface="宋体" charset="0"/>
                </a:rPr>
                <a:t>700 MHz</a:t>
              </a:r>
            </a:p>
          </p:txBody>
        </p:sp>
      </p:grpSp>
      <p:sp>
        <p:nvSpPr>
          <p:cNvPr id="78851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What are White Spaces?</a:t>
            </a:r>
            <a:endParaRPr lang="en-US" sz="440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2" name="Content Placeholder 76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80338" cy="4525963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3" name="Slide Number Placeholder 7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057F6B-C10C-884A-9170-8E6632CC1821}" type="slidenum">
              <a:rPr lang="en-US" sz="1100">
                <a:solidFill>
                  <a:schemeClr val="tx2"/>
                </a:solidFill>
                <a:latin typeface="Arial Narrow" charset="0"/>
              </a:rPr>
              <a:pPr eaLnBrk="1" hangingPunct="1"/>
              <a:t>4</a:t>
            </a:fld>
            <a:endParaRPr lang="en-US" sz="11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700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-228600" y="2668588"/>
            <a:ext cx="895350" cy="64611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US" sz="1800" i="1">
                <a:latin typeface="Gill Sans MT" charset="0"/>
              </a:rPr>
              <a:t>0 </a:t>
            </a:r>
          </a:p>
          <a:p>
            <a:pPr algn="ctr"/>
            <a:r>
              <a:rPr lang="en-US" sz="1800" i="1">
                <a:latin typeface="Gill Sans MT" charset="0"/>
              </a:rPr>
              <a:t>MHz</a:t>
            </a:r>
            <a:endParaRPr lang="en-US" sz="2800" i="1">
              <a:latin typeface="Gill Sans MT" charset="0"/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57200" y="2298700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0" name="Rectangle 49"/>
          <p:cNvSpPr/>
          <p:nvPr/>
        </p:nvSpPr>
        <p:spPr>
          <a:xfrm>
            <a:off x="8343900" y="2747963"/>
            <a:ext cx="971550" cy="5842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US" sz="1600" i="1">
                <a:latin typeface="Gill Sans MT" charset="0"/>
              </a:rPr>
              <a:t>7000 </a:t>
            </a:r>
          </a:p>
          <a:p>
            <a:pPr algn="ctr"/>
            <a:r>
              <a:rPr lang="en-US" sz="1600" i="1">
                <a:latin typeface="Gill Sans MT" charset="0"/>
              </a:rPr>
              <a:t>MHz</a:t>
            </a:r>
            <a:endParaRPr lang="en-US" i="1">
              <a:latin typeface="Gill Sans MT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57200" y="1628775"/>
            <a:ext cx="1790700" cy="628650"/>
            <a:chOff x="457200" y="1628775"/>
            <a:chExt cx="1790700" cy="628650"/>
          </a:xfrm>
        </p:grpSpPr>
        <p:pic>
          <p:nvPicPr>
            <p:cNvPr id="78886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887" name="Group 62"/>
            <p:cNvGrpSpPr>
              <a:grpSpLocks/>
            </p:cNvGrpSpPr>
            <p:nvPr/>
          </p:nvGrpSpPr>
          <p:grpSpPr bwMode="auto">
            <a:xfrm>
              <a:off x="1028700" y="1841658"/>
              <a:ext cx="1219200" cy="400110"/>
              <a:chOff x="1543050" y="2145327"/>
              <a:chExt cx="1219200" cy="40011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45169"/>
                <a:ext cx="1219200" cy="400050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>
                    <a:latin typeface="Gill Sans MT" charset="0"/>
                  </a:rPr>
                  <a:t>TV</a:t>
                </a:r>
                <a:endParaRPr lang="en-US" sz="4000">
                  <a:latin typeface="Gill Sans MT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8994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</p:grp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5943600" y="1657350"/>
            <a:ext cx="2171700" cy="579438"/>
            <a:chOff x="4972050" y="1657350"/>
            <a:chExt cx="2171700" cy="579953"/>
          </a:xfrm>
        </p:grpSpPr>
        <p:pic>
          <p:nvPicPr>
            <p:cNvPr id="78882" name="Picture 7" descr="untitl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883" name="Group 61"/>
            <p:cNvGrpSpPr>
              <a:grpSpLocks/>
            </p:cNvGrpSpPr>
            <p:nvPr/>
          </p:nvGrpSpPr>
          <p:grpSpPr bwMode="auto">
            <a:xfrm>
              <a:off x="5581650" y="1837193"/>
              <a:ext cx="1562100" cy="400110"/>
              <a:chOff x="7372350" y="3476555"/>
              <a:chExt cx="1562100" cy="40011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76260"/>
                <a:ext cx="1447800" cy="400405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>
                    <a:latin typeface="Gill Sans MT" charset="0"/>
                  </a:rPr>
                  <a:t>ISM (Wi-Fi)</a:t>
                </a:r>
                <a:endParaRPr lang="en-US" sz="4000">
                  <a:latin typeface="Gill Sans MT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195"/>
                <a:ext cx="171450" cy="17160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925"/>
            <a:ext cx="514350" cy="3683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700</a:t>
            </a:r>
            <a:endParaRPr lang="en-US" sz="3200"/>
          </a:p>
        </p:txBody>
      </p:sp>
      <p:sp>
        <p:nvSpPr>
          <p:cNvPr id="46" name="Rectangle 45"/>
          <p:cNvSpPr/>
          <p:nvPr/>
        </p:nvSpPr>
        <p:spPr>
          <a:xfrm>
            <a:off x="1543050" y="2701925"/>
            <a:ext cx="514350" cy="3683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470</a:t>
            </a:r>
            <a:endParaRPr lang="en-US" sz="280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2400</a:t>
            </a:r>
            <a:endParaRPr lang="en-US" sz="320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5180</a:t>
            </a:r>
            <a:endParaRPr lang="en-US" sz="320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2500</a:t>
            </a:r>
            <a:endParaRPr lang="en-US" sz="320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5300</a:t>
            </a:r>
            <a:endParaRPr lang="en-US" sz="3200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457325" y="60960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                    are </a:t>
            </a:r>
            <a:r>
              <a:rPr lang="en-US" i="1"/>
              <a:t>Unoccupied</a:t>
            </a:r>
            <a:r>
              <a:rPr lang="en-US"/>
              <a:t> TV Channels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66800" y="6115050"/>
            <a:ext cx="22098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White Spaces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85750" y="2686050"/>
            <a:ext cx="6667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54-90</a:t>
            </a:r>
            <a:endParaRPr lang="en-US" sz="2800"/>
          </a:p>
        </p:txBody>
      </p:sp>
      <p:sp>
        <p:nvSpPr>
          <p:cNvPr id="74" name="Rectangle 73"/>
          <p:cNvSpPr/>
          <p:nvPr/>
        </p:nvSpPr>
        <p:spPr>
          <a:xfrm>
            <a:off x="800100" y="2686050"/>
            <a:ext cx="9715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170-216</a:t>
            </a:r>
            <a:endParaRPr lang="en-US" sz="2800"/>
          </a:p>
        </p:txBody>
      </p: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44663"/>
              <a:ext cx="1600200" cy="400050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/>
              <a:r>
                <a:rPr lang="en-US" sz="2000">
                  <a:latin typeface="Gill Sans MT" charset="0"/>
                </a:rPr>
                <a:t>Wireless Mic  </a:t>
              </a:r>
              <a:endParaRPr lang="en-US" sz="4000">
                <a:latin typeface="Gill Sans MT" charset="0"/>
              </a:endParaRPr>
            </a:p>
          </p:txBody>
        </p:sp>
        <p:grpSp>
          <p:nvGrpSpPr>
            <p:cNvPr id="78879" name="Group 82"/>
            <p:cNvGrpSpPr>
              <a:grpSpLocks/>
            </p:cNvGrpSpPr>
            <p:nvPr/>
          </p:nvGrpSpPr>
          <p:grpSpPr bwMode="auto"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78880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5715000" y="2914650"/>
            <a:ext cx="3028950" cy="2027238"/>
            <a:chOff x="6115050" y="2857500"/>
            <a:chExt cx="3028950" cy="2026682"/>
          </a:xfrm>
        </p:grpSpPr>
        <p:pic>
          <p:nvPicPr>
            <p:cNvPr id="78876" name="Picture 62" descr="tes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2857500"/>
              <a:ext cx="302895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77" name="TextBox 74"/>
            <p:cNvSpPr txBox="1">
              <a:spLocks noChangeArrowheads="1"/>
            </p:cNvSpPr>
            <p:nvPr/>
          </p:nvSpPr>
          <p:spPr bwMode="auto">
            <a:xfrm>
              <a:off x="6343650" y="4514850"/>
              <a:ext cx="23666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TV Stations in America</a:t>
              </a:r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85750" y="2787650"/>
            <a:ext cx="7277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eaLnBrk="1" hangingPunct="1">
              <a:buFont typeface="Arial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50</a:t>
            </a:r>
            <a:r>
              <a:rPr lang="en-US"/>
              <a:t> TV Channels</a:t>
            </a:r>
          </a:p>
          <a:p>
            <a:pPr marL="0" lvl="1" eaLnBrk="1" hangingPunct="1"/>
            <a:endParaRPr lang="en-US"/>
          </a:p>
          <a:p>
            <a:pPr marL="0" lvl="1" eaLnBrk="1" hangingPunct="1">
              <a:buFont typeface="Arial" charset="0"/>
              <a:buChar char="•"/>
            </a:pPr>
            <a:r>
              <a:rPr lang="en-US"/>
              <a:t>Each channel is </a:t>
            </a:r>
            <a:r>
              <a:rPr lang="en-US" b="1" i="1">
                <a:solidFill>
                  <a:srgbClr val="FF0000"/>
                </a:solidFill>
              </a:rPr>
              <a:t>6 MHz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wide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85750" y="4549775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FCC Regulations*</a:t>
            </a:r>
          </a:p>
          <a:p>
            <a:pPr marL="457200" lvl="2">
              <a:buFont typeface="Arial" charset="0"/>
              <a:buChar char="•"/>
            </a:pPr>
            <a:r>
              <a:rPr lang="en-US" sz="2800" i="1"/>
              <a:t>Sense TV stations and Mics </a:t>
            </a:r>
          </a:p>
          <a:p>
            <a:pPr marL="457200" lvl="2">
              <a:buFont typeface="Arial" charset="0"/>
              <a:buChar char="•"/>
            </a:pPr>
            <a:r>
              <a:rPr lang="en-US" sz="2800" i="1"/>
              <a:t>Portable devices on channels 21 - 51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258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8" grpId="0"/>
      <p:bldP spid="49" grpId="0" animBg="1"/>
      <p:bldP spid="49" grpId="1" animBg="1"/>
      <p:bldP spid="50" grpId="0"/>
      <p:bldP spid="44" grpId="0"/>
      <p:bldP spid="44" grpId="1"/>
      <p:bldP spid="46" grpId="0"/>
      <p:bldP spid="46" grpId="1"/>
      <p:bldP spid="51" grpId="0"/>
      <p:bldP spid="51" grpId="1"/>
      <p:bldP spid="59" grpId="0"/>
      <p:bldP spid="59" grpId="1"/>
      <p:bldP spid="61" grpId="0"/>
      <p:bldP spid="61" grpId="1"/>
      <p:bldP spid="62" grpId="0"/>
      <p:bldP spid="62" grpId="1"/>
      <p:bldP spid="71" grpId="0"/>
      <p:bldP spid="71" grpId="1"/>
      <p:bldP spid="72" grpId="0" animBg="1"/>
      <p:bldP spid="72" grpId="1" animBg="1"/>
      <p:bldP spid="73" grpId="0"/>
      <p:bldP spid="73" grpId="1"/>
      <p:bldP spid="74" grpId="0"/>
      <p:bldP spid="74" grpId="1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>
                <a:latin typeface="Arial" charset="0"/>
                <a:ea typeface="ＭＳ Ｐゴシック" charset="0"/>
                <a:cs typeface="ＭＳ Ｐゴシック" charset="0"/>
              </a:rPr>
              <a:t>The Promise of White Spaces</a:t>
            </a:r>
            <a:endParaRPr lang="en-US" sz="430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Content Placeholder 59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80338" cy="4525963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FE2EFC-F68D-8146-AFCF-C6E6A647C8FD}" type="slidenum">
              <a:rPr lang="en-US" sz="1000">
                <a:solidFill>
                  <a:schemeClr val="tx2"/>
                </a:solidFill>
                <a:latin typeface="Arial Narrow" charset="0"/>
              </a:rPr>
              <a:pPr eaLnBrk="1" hangingPunct="1"/>
              <a:t>5</a:t>
            </a:fld>
            <a:endParaRPr lang="en-US" sz="10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700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-228600" y="2668588"/>
            <a:ext cx="895350" cy="64611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US" sz="1800" i="1">
                <a:latin typeface="Gill Sans MT" charset="0"/>
              </a:rPr>
              <a:t>0 </a:t>
            </a:r>
          </a:p>
          <a:p>
            <a:pPr algn="ctr"/>
            <a:r>
              <a:rPr lang="en-US" sz="1800" i="1">
                <a:latin typeface="Gill Sans MT" charset="0"/>
              </a:rPr>
              <a:t>MHz</a:t>
            </a:r>
            <a:endParaRPr lang="en-US" sz="2800" i="1">
              <a:latin typeface="Gill Sans MT" charset="0"/>
            </a:endParaRPr>
          </a:p>
        </p:txBody>
      </p:sp>
      <p:grpSp>
        <p:nvGrpSpPr>
          <p:cNvPr id="80904" name="Group 50"/>
          <p:cNvGrpSpPr>
            <a:grpSpLocks/>
          </p:cNvGrpSpPr>
          <p:nvPr/>
        </p:nvGrpSpPr>
        <p:grpSpPr bwMode="auto">
          <a:xfrm>
            <a:off x="457200" y="2298700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0" name="Rectangle 49"/>
          <p:cNvSpPr/>
          <p:nvPr/>
        </p:nvSpPr>
        <p:spPr>
          <a:xfrm>
            <a:off x="8343900" y="2716213"/>
            <a:ext cx="971550" cy="6477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US" sz="1800" i="1">
                <a:latin typeface="Gill Sans MT" charset="0"/>
              </a:rPr>
              <a:t>7000 </a:t>
            </a:r>
          </a:p>
          <a:p>
            <a:pPr algn="ctr"/>
            <a:r>
              <a:rPr lang="en-US" sz="1800" i="1">
                <a:latin typeface="Gill Sans MT" charset="0"/>
              </a:rPr>
              <a:t>MHz</a:t>
            </a:r>
            <a:endParaRPr lang="en-US" sz="2800" i="1">
              <a:latin typeface="Gill Sans MT" charset="0"/>
            </a:endParaRPr>
          </a:p>
        </p:txBody>
      </p:sp>
      <p:grpSp>
        <p:nvGrpSpPr>
          <p:cNvPr id="80907" name="Group 67"/>
          <p:cNvGrpSpPr>
            <a:grpSpLocks/>
          </p:cNvGrpSpPr>
          <p:nvPr/>
        </p:nvGrpSpPr>
        <p:grpSpPr bwMode="auto">
          <a:xfrm>
            <a:off x="457200" y="1628775"/>
            <a:ext cx="1790700" cy="628650"/>
            <a:chOff x="457200" y="1628775"/>
            <a:chExt cx="1790700" cy="628650"/>
          </a:xfrm>
        </p:grpSpPr>
        <p:pic>
          <p:nvPicPr>
            <p:cNvPr id="80930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31" name="Group 62"/>
            <p:cNvGrpSpPr>
              <a:grpSpLocks/>
            </p:cNvGrpSpPr>
            <p:nvPr/>
          </p:nvGrpSpPr>
          <p:grpSpPr bwMode="auto">
            <a:xfrm>
              <a:off x="1028700" y="1857047"/>
              <a:ext cx="1219200" cy="369332"/>
              <a:chOff x="1543050" y="2160716"/>
              <a:chExt cx="1219200" cy="36933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61044"/>
                <a:ext cx="1219200" cy="368300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800">
                    <a:latin typeface="Gill Sans MT" charset="0"/>
                  </a:rPr>
                  <a:t>TV</a:t>
                </a:r>
                <a:endParaRPr lang="en-US" sz="3600">
                  <a:latin typeface="Gill Sans MT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8994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943600" y="1657350"/>
            <a:ext cx="2171700" cy="571500"/>
            <a:chOff x="4972050" y="1657350"/>
            <a:chExt cx="2171700" cy="571500"/>
          </a:xfrm>
        </p:grpSpPr>
        <p:pic>
          <p:nvPicPr>
            <p:cNvPr id="80926" name="Picture 7" descr="untitl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27" name="Group 61"/>
            <p:cNvGrpSpPr>
              <a:grpSpLocks/>
            </p:cNvGrpSpPr>
            <p:nvPr/>
          </p:nvGrpSpPr>
          <p:grpSpPr bwMode="auto">
            <a:xfrm>
              <a:off x="5581650" y="1852582"/>
              <a:ext cx="1562100" cy="369332"/>
              <a:chOff x="7372350" y="3491944"/>
              <a:chExt cx="1562100" cy="36933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91975"/>
                <a:ext cx="1447800" cy="369887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800">
                    <a:latin typeface="Gill Sans MT" charset="0"/>
                  </a:rPr>
                  <a:t>ISM (Wi-Fi)</a:t>
                </a:r>
                <a:endParaRPr lang="en-US" sz="3600">
                  <a:latin typeface="Gill Sans MT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599925"/>
                <a:ext cx="171450" cy="1730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925"/>
            <a:ext cx="514350" cy="3683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700</a:t>
            </a:r>
            <a:endParaRPr lang="en-US" sz="3200"/>
          </a:p>
        </p:txBody>
      </p:sp>
      <p:sp>
        <p:nvSpPr>
          <p:cNvPr id="46" name="Rectangle 45"/>
          <p:cNvSpPr/>
          <p:nvPr/>
        </p:nvSpPr>
        <p:spPr>
          <a:xfrm>
            <a:off x="1543050" y="2701925"/>
            <a:ext cx="514350" cy="3683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470</a:t>
            </a:r>
            <a:endParaRPr lang="en-US" sz="280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2400</a:t>
            </a:r>
            <a:endParaRPr lang="en-US" sz="320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5180</a:t>
            </a:r>
            <a:endParaRPr lang="en-US" sz="320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2500</a:t>
            </a:r>
            <a:endParaRPr lang="en-US" sz="320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5300</a:t>
            </a:r>
            <a:endParaRPr lang="en-US" sz="3200"/>
          </a:p>
        </p:txBody>
      </p:sp>
      <p:sp>
        <p:nvSpPr>
          <p:cNvPr id="73" name="Rectangle 72"/>
          <p:cNvSpPr/>
          <p:nvPr/>
        </p:nvSpPr>
        <p:spPr>
          <a:xfrm>
            <a:off x="285750" y="2705100"/>
            <a:ext cx="6667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54-90</a:t>
            </a:r>
            <a:endParaRPr lang="en-US" sz="2800"/>
          </a:p>
        </p:txBody>
      </p:sp>
      <p:sp>
        <p:nvSpPr>
          <p:cNvPr id="74" name="Rectangle 73"/>
          <p:cNvSpPr/>
          <p:nvPr/>
        </p:nvSpPr>
        <p:spPr>
          <a:xfrm>
            <a:off x="800100" y="2705100"/>
            <a:ext cx="971550" cy="36988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/>
              <a:t>174-216</a:t>
            </a:r>
            <a:endParaRPr lang="en-US" sz="2800"/>
          </a:p>
        </p:txBody>
      </p:sp>
      <p:grpSp>
        <p:nvGrpSpPr>
          <p:cNvPr id="80917" name="Group 83"/>
          <p:cNvGrpSpPr>
            <a:grpSpLocks/>
          </p:cNvGrpSpPr>
          <p:nvPr/>
        </p:nvGrpSpPr>
        <p:grpSpPr bwMode="auto"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60538"/>
              <a:ext cx="1600200" cy="369887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Gill Sans MT" charset="0"/>
                </a:rPr>
                <a:t>Wireless Mic  </a:t>
              </a:r>
              <a:endParaRPr lang="en-US" sz="3600">
                <a:latin typeface="Gill Sans MT" charset="0"/>
              </a:endParaRPr>
            </a:p>
          </p:txBody>
        </p:sp>
        <p:grpSp>
          <p:nvGrpSpPr>
            <p:cNvPr id="80923" name="Group 82"/>
            <p:cNvGrpSpPr>
              <a:grpSpLocks/>
            </p:cNvGrpSpPr>
            <p:nvPr/>
          </p:nvGrpSpPr>
          <p:grpSpPr bwMode="auto"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80924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  <p:sp>
        <p:nvSpPr>
          <p:cNvPr id="79" name="Explosion 2 78"/>
          <p:cNvSpPr/>
          <p:nvPr/>
        </p:nvSpPr>
        <p:spPr>
          <a:xfrm>
            <a:off x="457200" y="3371850"/>
            <a:ext cx="4914900" cy="182880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More Spectrum</a:t>
            </a:r>
          </a:p>
        </p:txBody>
      </p:sp>
      <p:sp>
        <p:nvSpPr>
          <p:cNvPr id="83" name="Explosion 1 82"/>
          <p:cNvSpPr/>
          <p:nvPr/>
        </p:nvSpPr>
        <p:spPr>
          <a:xfrm>
            <a:off x="685800" y="5257800"/>
            <a:ext cx="3886200" cy="16002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Longer Range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43200" y="3371850"/>
            <a:ext cx="2274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Up to 3x of 802.11g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371850" y="6115050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chemeClr val="tx2"/>
                </a:solidFill>
              </a:rPr>
              <a:t>at least </a:t>
            </a:r>
            <a:r>
              <a:rPr lang="en-US" sz="2000" b="1">
                <a:solidFill>
                  <a:schemeClr val="tx2"/>
                </a:solidFill>
              </a:rPr>
              <a:t>3 - 4x of Wi-Fi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56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51" grpId="0"/>
      <p:bldP spid="59" grpId="0"/>
      <p:bldP spid="61" grpId="0"/>
      <p:bldP spid="62" grpId="0"/>
      <p:bldP spid="79" grpId="0" animBg="1"/>
      <p:bldP spid="83" grpId="0" animBg="1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White Spaces Spectrum Availability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352800" cy="3810000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Differences from ISM(Wi-Fi)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D87E4AC-ED4C-BE4C-ADC7-163FCE7E282A}" type="slidenum">
              <a:rPr 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</a:t>
            </a:fld>
            <a:endParaRPr 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35263"/>
            <a:ext cx="9715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57450"/>
            <a:ext cx="97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07075" y="2030413"/>
            <a:ext cx="165893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115050" y="2343150"/>
            <a:ext cx="2695575" cy="354013"/>
            <a:chOff x="6115050" y="2343150"/>
            <a:chExt cx="2694999" cy="353943"/>
          </a:xfrm>
        </p:grpSpPr>
        <p:grpSp>
          <p:nvGrpSpPr>
            <p:cNvPr id="82985" name="Group 20"/>
            <p:cNvGrpSpPr>
              <a:grpSpLocks/>
            </p:cNvGrpSpPr>
            <p:nvPr/>
          </p:nvGrpSpPr>
          <p:grpSpPr bwMode="auto"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1870"/>
                <a:ext cx="532895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609" y="3971884"/>
                <a:ext cx="39997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986" name="TextBox 21"/>
            <p:cNvSpPr txBox="1">
              <a:spLocks noChangeArrowheads="1"/>
            </p:cNvSpPr>
            <p:nvPr/>
          </p:nvSpPr>
          <p:spPr bwMode="auto">
            <a:xfrm>
              <a:off x="6463766" y="2343150"/>
              <a:ext cx="2346283" cy="3539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700" b="1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5188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3963"/>
            <a:ext cx="17145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788" y="3763963"/>
            <a:ext cx="342900" cy="86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14850" y="37147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486150" y="37147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57200" y="3714750"/>
            <a:ext cx="13716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3168650" y="4002088"/>
            <a:ext cx="1671638" cy="465137"/>
            <a:chOff x="5829300" y="4000500"/>
            <a:chExt cx="1672555" cy="466130"/>
          </a:xfrm>
        </p:grpSpPr>
        <p:sp>
          <p:nvSpPr>
            <p:cNvPr id="82980" name="TextBox 55"/>
            <p:cNvSpPr txBox="1">
              <a:spLocks noChangeArrowheads="1"/>
            </p:cNvSpPr>
            <p:nvPr/>
          </p:nvSpPr>
          <p:spPr bwMode="auto">
            <a:xfrm>
              <a:off x="5829300" y="40005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82981" name="TextBox 56"/>
            <p:cNvSpPr txBox="1">
              <a:spLocks noChangeArrowheads="1"/>
            </p:cNvSpPr>
            <p:nvPr/>
          </p:nvSpPr>
          <p:spPr bwMode="auto">
            <a:xfrm>
              <a:off x="61722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82982" name="TextBox 57"/>
            <p:cNvSpPr txBox="1">
              <a:spLocks noChangeArrowheads="1"/>
            </p:cNvSpPr>
            <p:nvPr/>
          </p:nvSpPr>
          <p:spPr bwMode="auto">
            <a:xfrm>
              <a:off x="6540267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82983" name="TextBox 58"/>
            <p:cNvSpPr txBox="1">
              <a:spLocks noChangeArrowheads="1"/>
            </p:cNvSpPr>
            <p:nvPr/>
          </p:nvSpPr>
          <p:spPr bwMode="auto">
            <a:xfrm>
              <a:off x="68580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82984" name="TextBox 59"/>
            <p:cNvSpPr txBox="1">
              <a:spLocks noChangeArrowheads="1"/>
            </p:cNvSpPr>
            <p:nvPr/>
          </p:nvSpPr>
          <p:spPr bwMode="auto">
            <a:xfrm>
              <a:off x="7216105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122238" y="4017963"/>
            <a:ext cx="1673225" cy="465137"/>
            <a:chOff x="1314450" y="3991570"/>
            <a:chExt cx="1672555" cy="466130"/>
          </a:xfrm>
        </p:grpSpPr>
        <p:sp>
          <p:nvSpPr>
            <p:cNvPr id="82975" name="TextBox 49"/>
            <p:cNvSpPr txBox="1">
              <a:spLocks noChangeArrowheads="1"/>
            </p:cNvSpPr>
            <p:nvPr/>
          </p:nvSpPr>
          <p:spPr bwMode="auto">
            <a:xfrm>
              <a:off x="1314450" y="399157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82976" name="TextBox 50"/>
            <p:cNvSpPr txBox="1">
              <a:spLocks noChangeArrowheads="1"/>
            </p:cNvSpPr>
            <p:nvPr/>
          </p:nvSpPr>
          <p:spPr bwMode="auto">
            <a:xfrm>
              <a:off x="16573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82977" name="TextBox 51"/>
            <p:cNvSpPr txBox="1">
              <a:spLocks noChangeArrowheads="1"/>
            </p:cNvSpPr>
            <p:nvPr/>
          </p:nvSpPr>
          <p:spPr bwMode="auto">
            <a:xfrm>
              <a:off x="2025417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82978" name="TextBox 52"/>
            <p:cNvSpPr txBox="1">
              <a:spLocks noChangeArrowheads="1"/>
            </p:cNvSpPr>
            <p:nvPr/>
          </p:nvSpPr>
          <p:spPr bwMode="auto">
            <a:xfrm>
              <a:off x="23431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82979" name="TextBox 53"/>
            <p:cNvSpPr txBox="1">
              <a:spLocks noChangeArrowheads="1"/>
            </p:cNvSpPr>
            <p:nvPr/>
          </p:nvSpPr>
          <p:spPr bwMode="auto">
            <a:xfrm>
              <a:off x="2701255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35433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Each TV Channel is 6 MHz wide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714750" y="5486400"/>
            <a:ext cx="51435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 Use multiple channels for more bandwidth</a:t>
            </a:r>
            <a:endParaRPr lang="en-US" sz="1600" b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28950" y="5486400"/>
            <a:ext cx="29718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Spectrum is Fragmented</a:t>
            </a:r>
            <a:endParaRPr lang="en-US" sz="1600" b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114300" y="1143000"/>
            <a:ext cx="5372100" cy="4286250"/>
            <a:chOff x="1828800" y="4800600"/>
            <a:chExt cx="6000750" cy="4572000"/>
          </a:xfrm>
        </p:grpSpPr>
        <p:sp>
          <p:nvSpPr>
            <p:cNvPr id="69" name="Rectangle 68"/>
            <p:cNvSpPr/>
            <p:nvPr/>
          </p:nvSpPr>
          <p:spPr>
            <a:xfrm>
              <a:off x="3029305" y="5200227"/>
              <a:ext cx="1370738" cy="337312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68" name="Chart 67"/>
            <p:cNvGraphicFramePr/>
            <p:nvPr/>
          </p:nvGraphicFramePr>
          <p:xfrm>
            <a:off x="1828800" y="4800600"/>
            <a:ext cx="600075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custDataLst>
      <p:tags r:id="rId1"/>
    </p:custDataLst>
    <p:extLst>
      <p:ext uri="{BB962C8B-B14F-4D97-AF65-F5344CB8AC3E}">
        <p14:creationId xmlns:p14="http://schemas.microsoft.com/office/powerpoint/2010/main" val="1148489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7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 rot="16200000">
            <a:off x="2714625" y="2200275"/>
            <a:ext cx="2800350" cy="2971800"/>
          </a:xfrm>
          <a:custGeom>
            <a:avLst/>
            <a:gdLst>
              <a:gd name="connsiteX0" fmla="*/ 0 w 4095750"/>
              <a:gd name="connsiteY0" fmla="*/ 1604962 h 1624012"/>
              <a:gd name="connsiteX1" fmla="*/ 114300 w 4095750"/>
              <a:gd name="connsiteY1" fmla="*/ 928687 h 1624012"/>
              <a:gd name="connsiteX2" fmla="*/ 466725 w 4095750"/>
              <a:gd name="connsiteY2" fmla="*/ 414337 h 1624012"/>
              <a:gd name="connsiteX3" fmla="*/ 1438275 w 4095750"/>
              <a:gd name="connsiteY3" fmla="*/ 61912 h 1624012"/>
              <a:gd name="connsiteX4" fmla="*/ 2581275 w 4095750"/>
              <a:gd name="connsiteY4" fmla="*/ 42862 h 1624012"/>
              <a:gd name="connsiteX5" fmla="*/ 3448050 w 4095750"/>
              <a:gd name="connsiteY5" fmla="*/ 223837 h 1624012"/>
              <a:gd name="connsiteX6" fmla="*/ 3876675 w 4095750"/>
              <a:gd name="connsiteY6" fmla="*/ 728662 h 1624012"/>
              <a:gd name="connsiteX7" fmla="*/ 4057650 w 4095750"/>
              <a:gd name="connsiteY7" fmla="*/ 1252537 h 1624012"/>
              <a:gd name="connsiteX8" fmla="*/ 4095750 w 4095750"/>
              <a:gd name="connsiteY8" fmla="*/ 1624012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5750" h="1624012">
                <a:moveTo>
                  <a:pt x="0" y="1604962"/>
                </a:moveTo>
                <a:cubicBezTo>
                  <a:pt x="18256" y="1366043"/>
                  <a:pt x="36513" y="1127124"/>
                  <a:pt x="114300" y="928687"/>
                </a:cubicBezTo>
                <a:cubicBezTo>
                  <a:pt x="192087" y="730250"/>
                  <a:pt x="246063" y="558800"/>
                  <a:pt x="466725" y="414337"/>
                </a:cubicBezTo>
                <a:cubicBezTo>
                  <a:pt x="687388" y="269875"/>
                  <a:pt x="1085850" y="123824"/>
                  <a:pt x="1438275" y="61912"/>
                </a:cubicBezTo>
                <a:cubicBezTo>
                  <a:pt x="1790700" y="0"/>
                  <a:pt x="2246313" y="15875"/>
                  <a:pt x="2581275" y="42862"/>
                </a:cubicBezTo>
                <a:cubicBezTo>
                  <a:pt x="2916237" y="69849"/>
                  <a:pt x="3232150" y="109537"/>
                  <a:pt x="3448050" y="223837"/>
                </a:cubicBezTo>
                <a:cubicBezTo>
                  <a:pt x="3663950" y="338137"/>
                  <a:pt x="3775075" y="557212"/>
                  <a:pt x="3876675" y="728662"/>
                </a:cubicBezTo>
                <a:cubicBezTo>
                  <a:pt x="3978275" y="900112"/>
                  <a:pt x="4021137" y="1103312"/>
                  <a:pt x="4057650" y="1252537"/>
                </a:cubicBezTo>
                <a:cubicBezTo>
                  <a:pt x="4094163" y="1401762"/>
                  <a:pt x="4094956" y="1512887"/>
                  <a:pt x="4095750" y="1624012"/>
                </a:cubicBezTo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49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White Spaces Spectrum Availability</a:t>
            </a:r>
          </a:p>
        </p:txBody>
      </p:sp>
      <p:sp>
        <p:nvSpPr>
          <p:cNvPr id="84996" name="Content Placeholder 2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429000" cy="4525963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Differences from ISM(Wi-Fi)</a:t>
            </a:r>
          </a:p>
        </p:txBody>
      </p:sp>
      <p:sp>
        <p:nvSpPr>
          <p:cNvPr id="849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77CBF9-00B2-AE40-8DDB-539D4A0F6ABC}" type="slidenum">
              <a:rPr 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</a:t>
            </a:fld>
            <a:endParaRPr 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84998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914650"/>
            <a:ext cx="9715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5" descr="11954226271169522330transmission_tower_ante_01_svg_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57450"/>
            <a:ext cx="97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Box 7"/>
          <p:cNvSpPr txBox="1">
            <a:spLocks noChangeArrowheads="1"/>
          </p:cNvSpPr>
          <p:nvPr/>
        </p:nvSpPr>
        <p:spPr bwMode="auto">
          <a:xfrm>
            <a:off x="5807075" y="2030413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85001" name="Group 66"/>
          <p:cNvGrpSpPr>
            <a:grpSpLocks/>
          </p:cNvGrpSpPr>
          <p:nvPr/>
        </p:nvGrpSpPr>
        <p:grpSpPr bwMode="auto">
          <a:xfrm>
            <a:off x="6115050" y="2343150"/>
            <a:ext cx="2695575" cy="354013"/>
            <a:chOff x="6115050" y="2343150"/>
            <a:chExt cx="2694999" cy="353943"/>
          </a:xfrm>
        </p:grpSpPr>
        <p:grpSp>
          <p:nvGrpSpPr>
            <p:cNvPr id="85039" name="Group 20"/>
            <p:cNvGrpSpPr>
              <a:grpSpLocks/>
            </p:cNvGrpSpPr>
            <p:nvPr/>
          </p:nvGrpSpPr>
          <p:grpSpPr bwMode="auto"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1870"/>
                <a:ext cx="532895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609" y="3971884"/>
                <a:ext cx="39997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040" name="TextBox 21"/>
            <p:cNvSpPr txBox="1">
              <a:spLocks noChangeArrowheads="1"/>
            </p:cNvSpPr>
            <p:nvPr/>
          </p:nvSpPr>
          <p:spPr bwMode="auto">
            <a:xfrm>
              <a:off x="6463766" y="2343150"/>
              <a:ext cx="234628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700" b="1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5188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06713" y="3763963"/>
            <a:ext cx="17145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06713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6250" y="3763963"/>
            <a:ext cx="342900" cy="86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49613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92513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35413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5013" name="Group 76"/>
          <p:cNvGrpSpPr>
            <a:grpSpLocks/>
          </p:cNvGrpSpPr>
          <p:nvPr/>
        </p:nvGrpSpPr>
        <p:grpSpPr bwMode="auto">
          <a:xfrm>
            <a:off x="122238" y="4017963"/>
            <a:ext cx="1673225" cy="465137"/>
            <a:chOff x="1314450" y="3991570"/>
            <a:chExt cx="1672555" cy="466130"/>
          </a:xfrm>
        </p:grpSpPr>
        <p:sp>
          <p:nvSpPr>
            <p:cNvPr id="85034" name="TextBox 49"/>
            <p:cNvSpPr txBox="1">
              <a:spLocks noChangeArrowheads="1"/>
            </p:cNvSpPr>
            <p:nvPr/>
          </p:nvSpPr>
          <p:spPr bwMode="auto">
            <a:xfrm>
              <a:off x="1314450" y="399157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85035" name="TextBox 50"/>
            <p:cNvSpPr txBox="1">
              <a:spLocks noChangeArrowheads="1"/>
            </p:cNvSpPr>
            <p:nvPr/>
          </p:nvSpPr>
          <p:spPr bwMode="auto">
            <a:xfrm>
              <a:off x="16573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85036" name="TextBox 51"/>
            <p:cNvSpPr txBox="1">
              <a:spLocks noChangeArrowheads="1"/>
            </p:cNvSpPr>
            <p:nvPr/>
          </p:nvSpPr>
          <p:spPr bwMode="auto">
            <a:xfrm>
              <a:off x="2025417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85037" name="TextBox 52"/>
            <p:cNvSpPr txBox="1">
              <a:spLocks noChangeArrowheads="1"/>
            </p:cNvSpPr>
            <p:nvPr/>
          </p:nvSpPr>
          <p:spPr bwMode="auto">
            <a:xfrm>
              <a:off x="23431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85038" name="TextBox 53"/>
            <p:cNvSpPr txBox="1">
              <a:spLocks noChangeArrowheads="1"/>
            </p:cNvSpPr>
            <p:nvPr/>
          </p:nvSpPr>
          <p:spPr bwMode="auto">
            <a:xfrm>
              <a:off x="2701255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Location impacts spectrum availability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14850" y="5486400"/>
            <a:ext cx="4343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 Spectrum exhibits spatial variation</a:t>
            </a:r>
            <a:endParaRPr lang="en-US" sz="1600" b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6115050" y="3175000"/>
            <a:ext cx="2786063" cy="619125"/>
            <a:chOff x="6187260" y="3130887"/>
            <a:chExt cx="2785290" cy="618699"/>
          </a:xfrm>
        </p:grpSpPr>
        <p:grpSp>
          <p:nvGrpSpPr>
            <p:cNvPr id="85030" name="Group 20"/>
            <p:cNvGrpSpPr>
              <a:grpSpLocks/>
            </p:cNvGrpSpPr>
            <p:nvPr/>
          </p:nvGrpSpPr>
          <p:grpSpPr bwMode="auto"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1919"/>
                <a:ext cx="532861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83" y="3971909"/>
                <a:ext cx="400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031" name="TextBox 47"/>
            <p:cNvSpPr txBox="1">
              <a:spLocks noChangeArrowheads="1"/>
            </p:cNvSpPr>
            <p:nvPr/>
          </p:nvSpPr>
          <p:spPr bwMode="auto">
            <a:xfrm>
              <a:off x="6494948" y="3134033"/>
              <a:ext cx="2477602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 b="1">
                  <a:solidFill>
                    <a:schemeClr val="accent1"/>
                  </a:solidFill>
                </a:rPr>
                <a:t>Cannot assume same </a:t>
              </a:r>
            </a:p>
            <a:p>
              <a:pPr eaLnBrk="1" hangingPunct="1"/>
              <a:r>
                <a:rPr lang="en-US" sz="1700" b="1">
                  <a:solidFill>
                    <a:schemeClr val="accent1"/>
                  </a:solidFill>
                </a:rPr>
                <a:t>channel  free everywhere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935413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5018" name="Group 77"/>
          <p:cNvGrpSpPr>
            <a:grpSpLocks/>
          </p:cNvGrpSpPr>
          <p:nvPr/>
        </p:nvGrpSpPr>
        <p:grpSpPr bwMode="auto">
          <a:xfrm>
            <a:off x="2932113" y="4002088"/>
            <a:ext cx="1671637" cy="465137"/>
            <a:chOff x="5829300" y="4000500"/>
            <a:chExt cx="1672555" cy="466130"/>
          </a:xfrm>
        </p:grpSpPr>
        <p:sp>
          <p:nvSpPr>
            <p:cNvPr id="85025" name="TextBox 55"/>
            <p:cNvSpPr txBox="1">
              <a:spLocks noChangeArrowheads="1"/>
            </p:cNvSpPr>
            <p:nvPr/>
          </p:nvSpPr>
          <p:spPr bwMode="auto">
            <a:xfrm>
              <a:off x="5829300" y="40005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85026" name="TextBox 56"/>
            <p:cNvSpPr txBox="1">
              <a:spLocks noChangeArrowheads="1"/>
            </p:cNvSpPr>
            <p:nvPr/>
          </p:nvSpPr>
          <p:spPr bwMode="auto">
            <a:xfrm>
              <a:off x="61722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85027" name="TextBox 57"/>
            <p:cNvSpPr txBox="1">
              <a:spLocks noChangeArrowheads="1"/>
            </p:cNvSpPr>
            <p:nvPr/>
          </p:nvSpPr>
          <p:spPr bwMode="auto">
            <a:xfrm>
              <a:off x="6540267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85028" name="TextBox 58"/>
            <p:cNvSpPr txBox="1">
              <a:spLocks noChangeArrowheads="1"/>
            </p:cNvSpPr>
            <p:nvPr/>
          </p:nvSpPr>
          <p:spPr bwMode="auto">
            <a:xfrm>
              <a:off x="68580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85029" name="TextBox 59"/>
            <p:cNvSpPr txBox="1">
              <a:spLocks noChangeArrowheads="1"/>
            </p:cNvSpPr>
            <p:nvPr/>
          </p:nvSpPr>
          <p:spPr bwMode="auto">
            <a:xfrm>
              <a:off x="7216105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143000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791200" y="2830513"/>
            <a:ext cx="19050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Spatial Variation</a:t>
            </a:r>
          </a:p>
        </p:txBody>
      </p:sp>
      <p:pic>
        <p:nvPicPr>
          <p:cNvPr id="85021" name="Picture 9" descr="C:\Users\t-rohanm\Pictures\Microsoft Clip Organizer\j0434177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57500"/>
            <a:ext cx="665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2" name="Freeform 15"/>
          <p:cNvSpPr>
            <a:spLocks/>
          </p:cNvSpPr>
          <p:nvPr/>
        </p:nvSpPr>
        <p:spPr bwMode="auto">
          <a:xfrm rot="3141123">
            <a:off x="4497388" y="2660650"/>
            <a:ext cx="457200" cy="180975"/>
          </a:xfrm>
          <a:custGeom>
            <a:avLst/>
            <a:gdLst>
              <a:gd name="T0" fmla="*/ 263492 w 1140"/>
              <a:gd name="T1" fmla="*/ 77561 h 588"/>
              <a:gd name="T2" fmla="*/ 457200 w 1140"/>
              <a:gd name="T3" fmla="*/ 0 h 588"/>
              <a:gd name="T4" fmla="*/ 457200 w 1140"/>
              <a:gd name="T5" fmla="*/ 11080 h 588"/>
              <a:gd name="T6" fmla="*/ 195714 w 1140"/>
              <a:gd name="T7" fmla="*/ 155121 h 588"/>
              <a:gd name="T8" fmla="*/ 195714 w 1140"/>
              <a:gd name="T9" fmla="*/ 102183 h 588"/>
              <a:gd name="T10" fmla="*/ 0 w 1140"/>
              <a:gd name="T11" fmla="*/ 180975 h 588"/>
              <a:gd name="T12" fmla="*/ 0 w 1140"/>
              <a:gd name="T13" fmla="*/ 169279 h 588"/>
              <a:gd name="T14" fmla="*/ 263492 w 1140"/>
              <a:gd name="T15" fmla="*/ 23084 h 588"/>
              <a:gd name="T16" fmla="*/ 263492 w 1140"/>
              <a:gd name="T17" fmla="*/ 77561 h 588"/>
              <a:gd name="T18" fmla="*/ 263492 w 1140"/>
              <a:gd name="T19" fmla="*/ 77561 h 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0"/>
              <a:gd name="T31" fmla="*/ 0 h 588"/>
              <a:gd name="T32" fmla="*/ 1140 w 1140"/>
              <a:gd name="T33" fmla="*/ 588 h 5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Freeform 15"/>
          <p:cNvSpPr>
            <a:spLocks/>
          </p:cNvSpPr>
          <p:nvPr/>
        </p:nvSpPr>
        <p:spPr bwMode="auto">
          <a:xfrm rot="-226047">
            <a:off x="4462463" y="3043238"/>
            <a:ext cx="457200" cy="180975"/>
          </a:xfrm>
          <a:custGeom>
            <a:avLst/>
            <a:gdLst>
              <a:gd name="T0" fmla="*/ 263492 w 1140"/>
              <a:gd name="T1" fmla="*/ 77561 h 588"/>
              <a:gd name="T2" fmla="*/ 457200 w 1140"/>
              <a:gd name="T3" fmla="*/ 0 h 588"/>
              <a:gd name="T4" fmla="*/ 457200 w 1140"/>
              <a:gd name="T5" fmla="*/ 11080 h 588"/>
              <a:gd name="T6" fmla="*/ 195714 w 1140"/>
              <a:gd name="T7" fmla="*/ 155121 h 588"/>
              <a:gd name="T8" fmla="*/ 195714 w 1140"/>
              <a:gd name="T9" fmla="*/ 102183 h 588"/>
              <a:gd name="T10" fmla="*/ 0 w 1140"/>
              <a:gd name="T11" fmla="*/ 180975 h 588"/>
              <a:gd name="T12" fmla="*/ 0 w 1140"/>
              <a:gd name="T13" fmla="*/ 169279 h 588"/>
              <a:gd name="T14" fmla="*/ 263492 w 1140"/>
              <a:gd name="T15" fmla="*/ 23084 h 588"/>
              <a:gd name="T16" fmla="*/ 263492 w 1140"/>
              <a:gd name="T17" fmla="*/ 77561 h 588"/>
              <a:gd name="T18" fmla="*/ 263492 w 1140"/>
              <a:gd name="T19" fmla="*/ 77561 h 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0"/>
              <a:gd name="T31" fmla="*/ 0 h 588"/>
              <a:gd name="T32" fmla="*/ 1140 w 1140"/>
              <a:gd name="T33" fmla="*/ 588 h 5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TextBox 67"/>
          <p:cNvSpPr txBox="1">
            <a:spLocks noChangeArrowheads="1"/>
          </p:cNvSpPr>
          <p:nvPr/>
        </p:nvSpPr>
        <p:spPr bwMode="auto">
          <a:xfrm>
            <a:off x="4800600" y="4400550"/>
            <a:ext cx="76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TV</a:t>
            </a:r>
          </a:p>
          <a:p>
            <a:pPr algn="ctr" eaLnBrk="1" hangingPunct="1"/>
            <a:r>
              <a:rPr lang="en-US" b="1"/>
              <a:t>Tower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10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0" grpId="0" animBg="1"/>
      <p:bldP spid="72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White Spaces Spectrum Availability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429000" cy="4525963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Differences from ISM(Wi-Fi)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2B0DDE-61AD-0B49-A3AE-C668C535C924}" type="slidenum">
              <a:rPr 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8</a:t>
            </a:fld>
            <a:endParaRPr 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8602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35263"/>
            <a:ext cx="9715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5" descr="11954226271169522330transmission_tower_ante_01_svg_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57450"/>
            <a:ext cx="97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7"/>
          <p:cNvSpPr txBox="1">
            <a:spLocks noChangeArrowheads="1"/>
          </p:cNvSpPr>
          <p:nvPr/>
        </p:nvSpPr>
        <p:spPr bwMode="auto">
          <a:xfrm>
            <a:off x="5807075" y="2030413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86024" name="Group 66"/>
          <p:cNvGrpSpPr>
            <a:grpSpLocks/>
          </p:cNvGrpSpPr>
          <p:nvPr/>
        </p:nvGrpSpPr>
        <p:grpSpPr bwMode="auto">
          <a:xfrm>
            <a:off x="6115050" y="2343150"/>
            <a:ext cx="2803525" cy="369888"/>
            <a:chOff x="6115050" y="2343150"/>
            <a:chExt cx="2802786" cy="369332"/>
          </a:xfrm>
        </p:grpSpPr>
        <p:grpSp>
          <p:nvGrpSpPr>
            <p:cNvPr id="86084" name="Group 20"/>
            <p:cNvGrpSpPr>
              <a:grpSpLocks/>
            </p:cNvGrpSpPr>
            <p:nvPr/>
          </p:nvGrpSpPr>
          <p:grpSpPr bwMode="auto"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1347"/>
                <a:ext cx="53286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869" y="3971623"/>
                <a:ext cx="39944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085" name="TextBox 21"/>
            <p:cNvSpPr txBox="1">
              <a:spLocks noChangeArrowheads="1"/>
            </p:cNvSpPr>
            <p:nvPr/>
          </p:nvSpPr>
          <p:spPr bwMode="auto">
            <a:xfrm>
              <a:off x="6355979" y="2343150"/>
              <a:ext cx="25618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5188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3963"/>
            <a:ext cx="17145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788" y="3763963"/>
            <a:ext cx="342900" cy="86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28600" y="57531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Incumbents appear/disappear over 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72000" y="5753100"/>
            <a:ext cx="44577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 Must reconfigure after disconnection</a:t>
            </a:r>
            <a:endParaRPr lang="en-US" sz="1600" b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38" name="TextBox 45"/>
          <p:cNvSpPr txBox="1">
            <a:spLocks noChangeArrowheads="1"/>
          </p:cNvSpPr>
          <p:nvPr/>
        </p:nvSpPr>
        <p:spPr bwMode="auto">
          <a:xfrm>
            <a:off x="5843588" y="2887663"/>
            <a:ext cx="186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Spatial Variation</a:t>
            </a:r>
          </a:p>
        </p:txBody>
      </p:sp>
      <p:grpSp>
        <p:nvGrpSpPr>
          <p:cNvPr id="86039" name="Group 62"/>
          <p:cNvGrpSpPr>
            <a:grpSpLocks/>
          </p:cNvGrpSpPr>
          <p:nvPr/>
        </p:nvGrpSpPr>
        <p:grpSpPr bwMode="auto">
          <a:xfrm>
            <a:off x="6115050" y="3143250"/>
            <a:ext cx="2786063" cy="615950"/>
            <a:chOff x="6187260" y="3099197"/>
            <a:chExt cx="2785290" cy="615553"/>
          </a:xfrm>
        </p:grpSpPr>
        <p:grpSp>
          <p:nvGrpSpPr>
            <p:cNvPr id="86080" name="Group 20"/>
            <p:cNvGrpSpPr>
              <a:grpSpLocks/>
            </p:cNvGrpSpPr>
            <p:nvPr/>
          </p:nvGrpSpPr>
          <p:grpSpPr bwMode="auto"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2006"/>
                <a:ext cx="532861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74" y="3971987"/>
                <a:ext cx="40003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081" name="TextBox 47"/>
            <p:cNvSpPr txBox="1">
              <a:spLocks noChangeArrowheads="1"/>
            </p:cNvSpPr>
            <p:nvPr/>
          </p:nvSpPr>
          <p:spPr bwMode="auto">
            <a:xfrm>
              <a:off x="6494948" y="3099197"/>
              <a:ext cx="247760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 b="1">
                  <a:solidFill>
                    <a:schemeClr val="accent1"/>
                  </a:solidFill>
                </a:rPr>
                <a:t>Cannot assume same </a:t>
              </a:r>
            </a:p>
            <a:p>
              <a:pPr eaLnBrk="1" hangingPunct="1"/>
              <a:r>
                <a:rPr lang="en-US" sz="1700" b="1">
                  <a:solidFill>
                    <a:schemeClr val="accent1"/>
                  </a:solidFill>
                </a:rPr>
                <a:t>channel  free everywhere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48615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5720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2571750" y="2686050"/>
            <a:ext cx="1085850" cy="1085850"/>
            <a:chOff x="2571750" y="2686050"/>
            <a:chExt cx="1085850" cy="1085850"/>
          </a:xfrm>
        </p:grpSpPr>
        <p:pic>
          <p:nvPicPr>
            <p:cNvPr id="86078" name="Picture 2" descr="C:\Users\t-rohanm\AppData\Local\Microsoft\Windows\Temporary Internet Files\Content.IE5\JHS5IGSZ\MCj0433836000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2686050"/>
              <a:ext cx="8572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" name="Shape 77"/>
            <p:cNvCxnSpPr/>
            <p:nvPr/>
          </p:nvCxnSpPr>
          <p:spPr>
            <a:xfrm rot="16200000" flipV="1">
              <a:off x="3171825" y="3286125"/>
              <a:ext cx="514350" cy="457200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800100" y="4629150"/>
            <a:ext cx="3028950" cy="400050"/>
            <a:chOff x="800100" y="4629150"/>
            <a:chExt cx="3028950" cy="400050"/>
          </a:xfrm>
        </p:grpSpPr>
        <p:cxnSp>
          <p:nvCxnSpPr>
            <p:cNvPr id="71" name="Straight Connector 70"/>
            <p:cNvCxnSpPr>
              <a:stCxn id="72" idx="2"/>
            </p:cNvCxnSpPr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0" idx="2"/>
            </p:cNvCxnSpPr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1" descr="C:\Users\t-rohanm\AppData\Local\Microsoft\Windows\Temporary Internet Files\Content.IE5\IJIUYABM\MCj0432537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743450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3486150" y="3771900"/>
            <a:ext cx="342900" cy="85725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0010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2905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6048" name="Group 76"/>
          <p:cNvGrpSpPr>
            <a:grpSpLocks/>
          </p:cNvGrpSpPr>
          <p:nvPr/>
        </p:nvGrpSpPr>
        <p:grpSpPr bwMode="auto">
          <a:xfrm>
            <a:off x="122238" y="4017963"/>
            <a:ext cx="1673225" cy="465137"/>
            <a:chOff x="1314450" y="3991570"/>
            <a:chExt cx="1672555" cy="466130"/>
          </a:xfrm>
        </p:grpSpPr>
        <p:sp>
          <p:nvSpPr>
            <p:cNvPr id="86070" name="TextBox 49"/>
            <p:cNvSpPr txBox="1">
              <a:spLocks noChangeArrowheads="1"/>
            </p:cNvSpPr>
            <p:nvPr/>
          </p:nvSpPr>
          <p:spPr bwMode="auto">
            <a:xfrm>
              <a:off x="1314450" y="399157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86071" name="TextBox 50"/>
            <p:cNvSpPr txBox="1">
              <a:spLocks noChangeArrowheads="1"/>
            </p:cNvSpPr>
            <p:nvPr/>
          </p:nvSpPr>
          <p:spPr bwMode="auto">
            <a:xfrm>
              <a:off x="16573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86072" name="TextBox 51"/>
            <p:cNvSpPr txBox="1">
              <a:spLocks noChangeArrowheads="1"/>
            </p:cNvSpPr>
            <p:nvPr/>
          </p:nvSpPr>
          <p:spPr bwMode="auto">
            <a:xfrm>
              <a:off x="2025417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86073" name="TextBox 52"/>
            <p:cNvSpPr txBox="1">
              <a:spLocks noChangeArrowheads="1"/>
            </p:cNvSpPr>
            <p:nvPr/>
          </p:nvSpPr>
          <p:spPr bwMode="auto">
            <a:xfrm>
              <a:off x="23431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86074" name="TextBox 53"/>
            <p:cNvSpPr txBox="1">
              <a:spLocks noChangeArrowheads="1"/>
            </p:cNvSpPr>
            <p:nvPr/>
          </p:nvSpPr>
          <p:spPr bwMode="auto">
            <a:xfrm>
              <a:off x="2701255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grpSp>
        <p:nvGrpSpPr>
          <p:cNvPr id="86049" name="Group 77"/>
          <p:cNvGrpSpPr>
            <a:grpSpLocks/>
          </p:cNvGrpSpPr>
          <p:nvPr/>
        </p:nvGrpSpPr>
        <p:grpSpPr bwMode="auto">
          <a:xfrm>
            <a:off x="3168650" y="4002088"/>
            <a:ext cx="1671638" cy="465137"/>
            <a:chOff x="5829300" y="4000500"/>
            <a:chExt cx="1672555" cy="466130"/>
          </a:xfrm>
        </p:grpSpPr>
        <p:sp>
          <p:nvSpPr>
            <p:cNvPr id="86065" name="TextBox 55"/>
            <p:cNvSpPr txBox="1">
              <a:spLocks noChangeArrowheads="1"/>
            </p:cNvSpPr>
            <p:nvPr/>
          </p:nvSpPr>
          <p:spPr bwMode="auto">
            <a:xfrm>
              <a:off x="5829300" y="40005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86066" name="TextBox 56"/>
            <p:cNvSpPr txBox="1">
              <a:spLocks noChangeArrowheads="1"/>
            </p:cNvSpPr>
            <p:nvPr/>
          </p:nvSpPr>
          <p:spPr bwMode="auto">
            <a:xfrm>
              <a:off x="61722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2</a:t>
              </a:r>
            </a:p>
          </p:txBody>
        </p:sp>
        <p:sp>
          <p:nvSpPr>
            <p:cNvPr id="86067" name="TextBox 57"/>
            <p:cNvSpPr txBox="1">
              <a:spLocks noChangeArrowheads="1"/>
            </p:cNvSpPr>
            <p:nvPr/>
          </p:nvSpPr>
          <p:spPr bwMode="auto">
            <a:xfrm>
              <a:off x="6540267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3</a:t>
              </a:r>
            </a:p>
          </p:txBody>
        </p:sp>
        <p:sp>
          <p:nvSpPr>
            <p:cNvPr id="86068" name="TextBox 58"/>
            <p:cNvSpPr txBox="1">
              <a:spLocks noChangeArrowheads="1"/>
            </p:cNvSpPr>
            <p:nvPr/>
          </p:nvSpPr>
          <p:spPr bwMode="auto">
            <a:xfrm>
              <a:off x="68580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4</a:t>
              </a:r>
            </a:p>
          </p:txBody>
        </p:sp>
        <p:sp>
          <p:nvSpPr>
            <p:cNvPr id="86069" name="TextBox 59"/>
            <p:cNvSpPr txBox="1">
              <a:spLocks noChangeArrowheads="1"/>
            </p:cNvSpPr>
            <p:nvPr/>
          </p:nvSpPr>
          <p:spPr bwMode="auto">
            <a:xfrm>
              <a:off x="7216105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5</a:t>
              </a:r>
            </a:p>
          </p:txBody>
        </p: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971550" y="4686300"/>
            <a:ext cx="3028950" cy="400050"/>
            <a:chOff x="800100" y="4629150"/>
            <a:chExt cx="3028950" cy="40005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837238" y="3873500"/>
            <a:ext cx="212248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Temporal Variation</a:t>
            </a:r>
          </a:p>
        </p:txBody>
      </p: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6115050" y="4159250"/>
            <a:ext cx="2246313" cy="641350"/>
            <a:chOff x="6187260" y="3130887"/>
            <a:chExt cx="2246997" cy="641013"/>
          </a:xfrm>
        </p:grpSpPr>
        <p:grpSp>
          <p:nvGrpSpPr>
            <p:cNvPr id="86058" name="Group 20"/>
            <p:cNvGrpSpPr>
              <a:grpSpLocks/>
            </p:cNvGrpSpPr>
            <p:nvPr/>
          </p:nvGrpSpPr>
          <p:grpSpPr bwMode="auto"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6774723" y="4171983"/>
                <a:ext cx="530882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6597564" y="3971941"/>
                <a:ext cx="40008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059" name="TextBox 89"/>
            <p:cNvSpPr txBox="1">
              <a:spLocks noChangeArrowheads="1"/>
            </p:cNvSpPr>
            <p:nvPr/>
          </p:nvSpPr>
          <p:spPr bwMode="auto">
            <a:xfrm>
              <a:off x="6547202" y="3156347"/>
              <a:ext cx="1887055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 b="1">
                  <a:solidFill>
                    <a:schemeClr val="accent1"/>
                  </a:solidFill>
                </a:rPr>
                <a:t>Same Channel will </a:t>
              </a:r>
            </a:p>
            <a:p>
              <a:pPr eaLnBrk="1" hangingPunct="1"/>
              <a:r>
                <a:rPr lang="en-US" sz="1700" b="1">
                  <a:solidFill>
                    <a:schemeClr val="accent1"/>
                  </a:solidFill>
                </a:rPr>
                <a:t>not always be free</a:t>
              </a:r>
            </a:p>
          </p:txBody>
        </p:sp>
      </p:grp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6115050" y="4400550"/>
            <a:ext cx="2724150" cy="1016000"/>
            <a:chOff x="6115050" y="4400550"/>
            <a:chExt cx="2585359" cy="1015603"/>
          </a:xfrm>
        </p:grpSpPr>
        <p:grpSp>
          <p:nvGrpSpPr>
            <p:cNvPr id="86054" name="Group 20"/>
            <p:cNvGrpSpPr>
              <a:grpSpLocks/>
            </p:cNvGrpSpPr>
            <p:nvPr/>
          </p:nvGrpSpPr>
          <p:grpSpPr bwMode="auto">
            <a:xfrm>
              <a:off x="6115050" y="4400550"/>
              <a:ext cx="369027" cy="685800"/>
              <a:chOff x="6774723" y="3771899"/>
              <a:chExt cx="531768" cy="400051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6774723" y="4170868"/>
                <a:ext cx="531905" cy="92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6596948" y="3971384"/>
                <a:ext cx="39896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055" name="TextBox 72"/>
            <p:cNvSpPr txBox="1">
              <a:spLocks noChangeArrowheads="1"/>
            </p:cNvSpPr>
            <p:nvPr/>
          </p:nvSpPr>
          <p:spPr bwMode="auto">
            <a:xfrm>
              <a:off x="6474992" y="4800600"/>
              <a:ext cx="2225417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 b="1" i="1">
                  <a:solidFill>
                    <a:schemeClr val="accent1"/>
                  </a:solidFill>
                </a:rPr>
                <a:t>Any</a:t>
              </a:r>
              <a:r>
                <a:rPr lang="en-US" sz="1700" b="1">
                  <a:solidFill>
                    <a:schemeClr val="accent1"/>
                  </a:solidFill>
                </a:rPr>
                <a:t> connection can be</a:t>
              </a:r>
            </a:p>
            <a:p>
              <a:pPr eaLnBrk="1" hangingPunct="1"/>
              <a:r>
                <a:rPr lang="en-US" sz="1700" b="1">
                  <a:solidFill>
                    <a:schemeClr val="accent1"/>
                  </a:solidFill>
                </a:rPr>
                <a:t>disrupted </a:t>
              </a:r>
              <a:r>
                <a:rPr lang="en-US" sz="1700" b="1" i="1">
                  <a:solidFill>
                    <a:schemeClr val="accent1"/>
                  </a:solidFill>
                </a:rPr>
                <a:t>any</a:t>
              </a:r>
              <a:r>
                <a:rPr lang="en-US" sz="1700" b="1">
                  <a:solidFill>
                    <a:schemeClr val="accent1"/>
                  </a:solidFill>
                </a:rPr>
                <a:t> time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0942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70" grpId="0" animBg="1"/>
      <p:bldP spid="72" grpId="0" animBg="1"/>
      <p:bldP spid="80" grpId="0" animBg="1"/>
      <p:bldP spid="80" grpId="1" animBg="1"/>
      <p:bldP spid="81" grpId="0" animBg="1"/>
      <p:bldP spid="82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Channel Assignment in Wi-Fi</a:t>
            </a:r>
          </a:p>
        </p:txBody>
      </p:sp>
      <p:sp>
        <p:nvSpPr>
          <p:cNvPr id="87043" name="Slide Number Placeholder 5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6CCB47-67C8-5D47-8158-0DA172D4AD0A}" type="slidenum">
              <a:rPr 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9</a:t>
            </a:fld>
            <a:endParaRPr 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42950" y="548640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Fixed Width Channels</a:t>
            </a:r>
          </a:p>
        </p:txBody>
      </p:sp>
      <p:pic>
        <p:nvPicPr>
          <p:cNvPr id="8704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849563"/>
            <a:ext cx="928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5362575" y="3714750"/>
            <a:ext cx="1893888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354638" y="3714750"/>
            <a:ext cx="644525" cy="865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627813" y="3714750"/>
            <a:ext cx="628650" cy="865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99163" y="3714750"/>
            <a:ext cx="638175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57600" y="5486400"/>
            <a:ext cx="45148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 Optimize </a:t>
            </a:r>
            <a:r>
              <a:rPr lang="en-US" sz="20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which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channel to use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7051" name="Picture 2" descr="C:\Users\t-rohanm\AppData\Local\Microsoft\Windows\Temporary Internet Files\Content.IE5\GYQXHH43\MCj0432567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3431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876425" y="3714750"/>
            <a:ext cx="1893888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68488" y="3714750"/>
            <a:ext cx="644525" cy="865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1663" y="3714750"/>
            <a:ext cx="628650" cy="865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13013" y="3714750"/>
            <a:ext cx="638175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8436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781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4166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99916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1301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7061" name="Group 42"/>
          <p:cNvGrpSpPr>
            <a:grpSpLocks/>
          </p:cNvGrpSpPr>
          <p:nvPr/>
        </p:nvGrpSpPr>
        <p:grpSpPr bwMode="auto">
          <a:xfrm>
            <a:off x="2055813" y="3938588"/>
            <a:ext cx="1747837" cy="466725"/>
            <a:chOff x="5200650" y="3938885"/>
            <a:chExt cx="1746484" cy="466130"/>
          </a:xfrm>
        </p:grpSpPr>
        <p:sp>
          <p:nvSpPr>
            <p:cNvPr id="87067" name="TextBox 43"/>
            <p:cNvSpPr txBox="1">
              <a:spLocks noChangeArrowheads="1"/>
            </p:cNvSpPr>
            <p:nvPr/>
          </p:nvSpPr>
          <p:spPr bwMode="auto">
            <a:xfrm>
              <a:off x="5200650" y="39433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87068" name="TextBox 44"/>
            <p:cNvSpPr txBox="1">
              <a:spLocks noChangeArrowheads="1"/>
            </p:cNvSpPr>
            <p:nvPr/>
          </p:nvSpPr>
          <p:spPr bwMode="auto">
            <a:xfrm>
              <a:off x="5829300" y="39433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6</a:t>
              </a:r>
            </a:p>
          </p:txBody>
        </p:sp>
        <p:sp>
          <p:nvSpPr>
            <p:cNvPr id="87069" name="TextBox 45"/>
            <p:cNvSpPr txBox="1">
              <a:spLocks noChangeArrowheads="1"/>
            </p:cNvSpPr>
            <p:nvPr/>
          </p:nvSpPr>
          <p:spPr bwMode="auto">
            <a:xfrm>
              <a:off x="6229350" y="3938885"/>
              <a:ext cx="7177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11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37051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7063" name="Group 34"/>
          <p:cNvGrpSpPr>
            <a:grpSpLocks/>
          </p:cNvGrpSpPr>
          <p:nvPr/>
        </p:nvGrpSpPr>
        <p:grpSpPr bwMode="auto">
          <a:xfrm>
            <a:off x="5541963" y="3938588"/>
            <a:ext cx="1747837" cy="466725"/>
            <a:chOff x="5200650" y="3938885"/>
            <a:chExt cx="1746484" cy="466130"/>
          </a:xfrm>
        </p:grpSpPr>
        <p:sp>
          <p:nvSpPr>
            <p:cNvPr id="87064" name="TextBox 91"/>
            <p:cNvSpPr txBox="1">
              <a:spLocks noChangeArrowheads="1"/>
            </p:cNvSpPr>
            <p:nvPr/>
          </p:nvSpPr>
          <p:spPr bwMode="auto">
            <a:xfrm>
              <a:off x="5200650" y="39433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87065" name="TextBox 96"/>
            <p:cNvSpPr txBox="1">
              <a:spLocks noChangeArrowheads="1"/>
            </p:cNvSpPr>
            <p:nvPr/>
          </p:nvSpPr>
          <p:spPr bwMode="auto">
            <a:xfrm>
              <a:off x="5829300" y="39433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6</a:t>
              </a:r>
            </a:p>
          </p:txBody>
        </p:sp>
        <p:sp>
          <p:nvSpPr>
            <p:cNvPr id="87066" name="TextBox 97"/>
            <p:cNvSpPr txBox="1">
              <a:spLocks noChangeArrowheads="1"/>
            </p:cNvSpPr>
            <p:nvPr/>
          </p:nvSpPr>
          <p:spPr bwMode="auto">
            <a:xfrm>
              <a:off x="6229350" y="3938885"/>
              <a:ext cx="7177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11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5568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9" grpId="0" animBg="1"/>
      <p:bldP spid="39" grpId="0" animBg="1"/>
      <p:bldP spid="39" grpId="1" animBg="1"/>
      <p:bldP spid="48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1|13.8|11.4|3.4|10.6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7|5.6|9|1.6|4.3|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|6.4|7.7|7.7|8.6|18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|2.3|11.2|4.8|11.9|14.1|16.7|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5|7.9|4.2|19.4|0.7|1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7.8|4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1|6.2|1.3|25.7|11.6|2.2|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5|3.7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4|5.5|0.8|7.4|5.5|5.7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4|1.1|2.6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0.9|0.3|0.5|2.5|6.6|3.6|4.7|2.6|7.2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622</Words>
  <Application>Microsoft Macintosh PowerPoint</Application>
  <PresentationFormat>On-screen Show (4:3)</PresentationFormat>
  <Paragraphs>269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White-Space Networking</vt:lpstr>
      <vt:lpstr>Motivation</vt:lpstr>
      <vt:lpstr>PowerPoint Presentation</vt:lpstr>
      <vt:lpstr>What are White Spaces?</vt:lpstr>
      <vt:lpstr>The Promise of White Spaces</vt:lpstr>
      <vt:lpstr>White Spaces Spectrum Availability</vt:lpstr>
      <vt:lpstr>White Spaces Spectrum Availability</vt:lpstr>
      <vt:lpstr>White Spaces Spectrum Availability</vt:lpstr>
      <vt:lpstr>Channel Assignment in Wi-Fi</vt:lpstr>
      <vt:lpstr>Spectrum Assignment in WhiteFi</vt:lpstr>
      <vt:lpstr>Accounting for Spatial Variation</vt:lpstr>
      <vt:lpstr>Intuition</vt:lpstr>
      <vt:lpstr>Discovering a Base Station</vt:lpstr>
      <vt:lpstr>SIFT, by example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White-Space Networking</dc:title>
  <dc:creator>Nick Feamster</dc:creator>
  <cp:lastModifiedBy>Nick Feamster</cp:lastModifiedBy>
  <cp:revision>3</cp:revision>
  <dcterms:created xsi:type="dcterms:W3CDTF">2011-11-17T15:26:06Z</dcterms:created>
  <dcterms:modified xsi:type="dcterms:W3CDTF">2011-11-18T11:08:00Z</dcterms:modified>
</cp:coreProperties>
</file>