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1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2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3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1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262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5" r:id="rId56"/>
    <p:sldId id="296" r:id="rId57"/>
    <p:sldId id="297" r:id="rId58"/>
    <p:sldId id="332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258" r:id="rId67"/>
    <p:sldId id="321" r:id="rId68"/>
    <p:sldId id="257" r:id="rId69"/>
    <p:sldId id="322" r:id="rId70"/>
    <p:sldId id="323" r:id="rId71"/>
    <p:sldId id="32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12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6878-710A-3E4B-8ADC-40FD8B78000B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5217-8E9D-2B44-8D4E-43C268C9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9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C5616-DEB1-904A-B1C1-774D1E8819F9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1F172-62CD-EB4D-907C-C8B97D74D2F4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ED0B8-4E31-8348-8CF1-0113C0D648B3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F2513-D4F9-3B4D-ADB4-8741105B2D6C}" type="slidenum">
              <a:rPr lang="en-US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CA-3C80-5644-8E46-525FC425BC17}" type="slidenum">
              <a:rPr lang="en-US"/>
              <a:pPr/>
              <a:t>16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D8C78-3488-9640-B94D-48FBDEC4FB89}" type="slidenum">
              <a:rPr lang="en-US"/>
              <a:pPr/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896A9-BB23-1A47-9773-D4B83B072334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0036B-0300-8B46-AF11-BD4BB1DFA6DC}" type="slidenum">
              <a:rPr lang="en-US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D55B5-4BD8-9B49-A34A-780AA0609D37}" type="slidenum">
              <a:rPr lang="en-US"/>
              <a:pPr/>
              <a:t>20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3CB16-733F-CD43-ACD2-A7FCF38BAC04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61344-F068-4545-ACF4-6B7E5AD1D871}" type="slidenum">
              <a:rPr lang="en-US"/>
              <a:pPr/>
              <a:t>22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DBEEC-A6B2-8D42-90AB-3B2D0F2ABE03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AA3E1-80B4-3444-A2A3-1648A16C0BD9}" type="slidenum">
              <a:rPr lang="en-US"/>
              <a:pPr/>
              <a:t>23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D77C4-8112-124C-A866-DB0B1D432060}" type="slidenum">
              <a:rPr lang="en-US"/>
              <a:pPr/>
              <a:t>25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0C9DD-C3BA-794C-B5DE-1A560860FCAC}" type="slidenum">
              <a:rPr lang="en-US"/>
              <a:pPr/>
              <a:t>26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0A6EF-5A01-C24E-B08B-3EEC9203F836}" type="slidenum">
              <a:rPr lang="en-US"/>
              <a:pPr/>
              <a:t>27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F3E0C-5596-EC4A-8C25-9BFF5C35659C}" type="slidenum">
              <a:rPr lang="en-US"/>
              <a:pPr/>
              <a:t>28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8B148-A4E1-A94B-9652-DD9F3784D6D6}" type="slidenum">
              <a:rPr lang="en-US"/>
              <a:pPr/>
              <a:t>29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643FD-C363-094F-B298-88132FAB4AAF}" type="slidenum">
              <a:rPr lang="en-US"/>
              <a:pPr/>
              <a:t>30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46DD8-0D2D-9746-99A8-37882CD21B8A}" type="slidenum">
              <a:rPr lang="en-US"/>
              <a:pPr/>
              <a:t>31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ACD03-8998-9D44-81A3-C8671C88C550}" type="slidenum">
              <a:rPr lang="en-US"/>
              <a:pPr/>
              <a:t>32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05FFE-44FB-D945-BD02-874D354978F8}" type="slidenum">
              <a:rPr lang="en-US"/>
              <a:pPr/>
              <a:t>33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B40D1-27C6-EE4B-8BA8-E41BF443D3A4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7046E-49AA-BB47-B42C-43BBAF220E9C}" type="slidenum">
              <a:rPr lang="en-US"/>
              <a:pPr/>
              <a:t>34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03C54-4A4B-7140-BE08-F732E3B88372}" type="slidenum">
              <a:rPr lang="en-US"/>
              <a:pPr/>
              <a:t>35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518-D096-B240-BDDE-0B81D14D99D1}" type="slidenum">
              <a:rPr lang="en-US"/>
              <a:pPr/>
              <a:t>36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8FA6C-6CB7-934F-9A5C-1BA912655B75}" type="slidenum">
              <a:rPr lang="en-US"/>
              <a:pPr/>
              <a:t>37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6773E-FEF2-D140-BE70-7534A82BCCFA}" type="slidenum">
              <a:rPr lang="en-US"/>
              <a:pPr/>
              <a:t>38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00322-1508-9B4D-B10C-694F3DA7795E}" type="slidenum">
              <a:rPr lang="en-US"/>
              <a:pPr/>
              <a:t>39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27696-C63C-6645-AC70-5DF924E9ED5D}" type="slidenum">
              <a:rPr lang="en-US"/>
              <a:pPr/>
              <a:t>40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91A03-775E-764D-80AC-9767A518FEDB}" type="slidenum">
              <a:rPr lang="en-US"/>
              <a:pPr/>
              <a:t>41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DDE92-DF19-0A41-912F-017FFA4D5FF1}" type="slidenum">
              <a:rPr lang="en-US"/>
              <a:pPr/>
              <a:t>42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FBA37-00AE-3847-9216-FFBDA58FCE20}" type="slidenum">
              <a:rPr lang="en-US"/>
              <a:pPr/>
              <a:t>43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C8E48-3D75-C647-8E33-A60C7D2A71CF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21680-1A66-EC46-93FA-17C1C03391CB}" type="slidenum">
              <a:rPr lang="en-US"/>
              <a:pPr/>
              <a:t>44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19D25-2B56-9A4C-BE1B-A8B989C6178B}" type="slidenum">
              <a:rPr lang="en-US"/>
              <a:pPr/>
              <a:t>46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BBF1-ADF7-F442-804C-5CE3C11DF641}" type="slidenum">
              <a:rPr lang="en-US"/>
              <a:pPr/>
              <a:t>47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Diagram of routing table is very confusing because it’s not pointing to anything</a:t>
            </a:r>
          </a:p>
          <a:p>
            <a:r>
              <a:rPr lang="en-US"/>
              <a:t>Green arrow shorter, and too thick… green is a msg</a:t>
            </a:r>
          </a:p>
          <a:p>
            <a:endParaRPr lang="en-US"/>
          </a:p>
          <a:p>
            <a:r>
              <a:rPr lang="en-US"/>
              <a:t>More intuition about how the system actually works.</a:t>
            </a:r>
          </a:p>
          <a:p>
            <a:r>
              <a:rPr lang="en-US"/>
              <a:t>Don’t say “interdomain”</a:t>
            </a:r>
          </a:p>
          <a:p>
            <a:r>
              <a:rPr lang="en-US"/>
              <a:t>DESTINATION-BASED Routing</a:t>
            </a:r>
          </a:p>
          <a:p>
            <a:r>
              <a:rPr lang="en-US"/>
              <a:t>Tables look like a set of possible routes and a rankings over these routes</a:t>
            </a:r>
          </a:p>
          <a:p>
            <a:r>
              <a:rPr lang="en-US"/>
              <a:t>(pop up a simplified table fragment)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A458C-60D3-674F-AD9D-2CAA8EDB28C8}" type="slidenum">
              <a:rPr lang="en-US"/>
              <a:pPr/>
              <a:t>48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154E-1238-DF4C-B6F1-70BE32E07D12}" type="slidenum">
              <a:rPr lang="en-US"/>
              <a:pPr/>
              <a:t>49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71A7C-8E8E-E641-B961-FD6D6F1B9622}" type="slidenum">
              <a:rPr lang="en-US"/>
              <a:pPr/>
              <a:t>50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C5EEA-6FE5-F44D-8FC0-3AF847C6CB2B}" type="slidenum">
              <a:rPr lang="en-US"/>
              <a:pPr/>
              <a:t>51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0D12F-F705-5B44-990C-FA483941406F}" type="slidenum">
              <a:rPr lang="en-US"/>
              <a:pPr/>
              <a:t>52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D712B-F838-D14D-B6E6-8CB55B4B41A7}" type="slidenum">
              <a:rPr lang="en-US"/>
              <a:pPr/>
              <a:t>53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33D6E-5713-F04A-9F3B-04D047FB9A30}" type="slidenum">
              <a:rPr lang="en-US"/>
              <a:pPr/>
              <a:t>54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36E4C-57F8-CD4F-A08C-213E7C24EC01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6235F-E9CA-BA4C-A27D-B939254AE543}" type="slidenum">
              <a:rPr lang="en-US"/>
              <a:pPr/>
              <a:t>55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8D77A-9158-B34C-A7FE-FD9D3CD82996}" type="slidenum">
              <a:rPr lang="en-US"/>
              <a:pPr/>
              <a:t>56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F4DEF-899A-C749-A30F-6D8AEBF24078}" type="slidenum">
              <a:rPr lang="en-US"/>
              <a:pPr/>
              <a:t>57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2DB20-7D52-1443-AC7D-379F09C30829}" type="slidenum">
              <a:rPr lang="en-US"/>
              <a:pPr/>
              <a:t>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E766F-7898-BA43-9D83-6A972F2F421C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62282-7F26-EF47-A6C6-E8D09545F0A2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A4D0-D1C5-6145-BB45-B4DD97B68428}" type="slidenum">
              <a:rPr lang="en-US"/>
              <a:pPr/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F2F8-20E7-C940-8C81-6511AE6E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9258-CA35-0040-85CC-D4EA7EA29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E737-8849-0247-BB31-72ED7B23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fld id="{8361A4A7-C320-9F49-A1CE-F5E00E0E6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2E5C-653B-DB45-AF08-A2138D77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0952-A9E3-0F41-AF67-2A374D182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6A38-37D8-FE43-907D-872F507F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85BB-793B-5B4A-A74E-4FEBB26FE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FB2A-0B47-E346-B0B0-1846F37BB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CA42-1E7C-B243-9359-DA63FC85D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DE6D-442E-9A4A-9D23-333D4CC3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40C8-5270-9045-A2C1-46FAD282C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E6662C-50C9-3A43-A920-94AAB402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nms.lcs.mit.edu/~feamster/papers/dissertation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13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Control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Feamster</a:t>
            </a:r>
            <a:br>
              <a:rPr lang="en-US" dirty="0" smtClean="0"/>
            </a:br>
            <a:r>
              <a:rPr lang="en-US" dirty="0" smtClean="0"/>
              <a:t>CS 6250: Computer Networks</a:t>
            </a:r>
            <a:br>
              <a:rPr lang="en-US" dirty="0" smtClean="0"/>
            </a:br>
            <a:r>
              <a:rPr lang="en-US" dirty="0" smtClean="0"/>
              <a:t>Fall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9238-7D57-5C4B-95A0-4963171DD631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and Forwarding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6238"/>
            <a:ext cx="5562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Occurs through switch table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Suppose a packet arrives destined for node with MAC address </a:t>
            </a:r>
            <a:r>
              <a:rPr lang="en-US" sz="2400" i="1"/>
              <a:t>x </a:t>
            </a:r>
            <a:r>
              <a:rPr lang="en-US" sz="2400"/>
              <a:t>from interface </a:t>
            </a:r>
            <a:r>
              <a:rPr lang="en-US" sz="2400" i="1"/>
              <a:t>A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If MAC address not in table, flood (act like a hub)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If MAC address maps to </a:t>
            </a:r>
            <a:r>
              <a:rPr lang="en-US" sz="2000" i="1"/>
              <a:t>A</a:t>
            </a:r>
            <a:r>
              <a:rPr lang="en-US" sz="2000"/>
              <a:t>, do nothing (packet destined for same LAN segment)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If MAC address maps to another interface, forward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How does this table get configured?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791200" y="1981200"/>
            <a:ext cx="3429000" cy="3733800"/>
            <a:chOff x="3168" y="1344"/>
            <a:chExt cx="2784" cy="24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08" y="1872"/>
              <a:ext cx="192" cy="1248"/>
              <a:chOff x="1200" y="1920"/>
              <a:chExt cx="288" cy="1536"/>
            </a:xfrm>
          </p:grpSpPr>
          <p:sp>
            <p:nvSpPr>
              <p:cNvPr id="38917" name="Line 5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 flipH="1">
                <a:off x="1200" y="21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 flipH="1">
                <a:off x="1200" y="30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0" name="Line 8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 flipH="1">
              <a:off x="4848" y="1344"/>
              <a:ext cx="192" cy="1152"/>
              <a:chOff x="1200" y="1920"/>
              <a:chExt cx="288" cy="1536"/>
            </a:xfrm>
          </p:grpSpPr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 flipH="1">
                <a:off x="1200" y="21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4" name="Line 12"/>
              <p:cNvSpPr>
                <a:spLocks noChangeShapeType="1"/>
              </p:cNvSpPr>
              <p:nvPr/>
            </p:nvSpPr>
            <p:spPr bwMode="auto">
              <a:xfrm flipH="1">
                <a:off x="1200" y="30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flipH="1">
              <a:off x="4848" y="2640"/>
              <a:ext cx="192" cy="1152"/>
              <a:chOff x="1200" y="1920"/>
              <a:chExt cx="288" cy="1536"/>
            </a:xfrm>
          </p:grpSpPr>
          <p:sp>
            <p:nvSpPr>
              <p:cNvPr id="38927" name="Line 15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 flipH="1">
                <a:off x="1200" y="21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flipH="1">
                <a:off x="1200" y="30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3600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3984" y="2171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4320" y="22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4224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4224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3168" y="3216"/>
              <a:ext cx="624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LAN A</a:t>
              </a:r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5328" y="1680"/>
              <a:ext cx="624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LAN B</a:t>
              </a: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5280" y="3129"/>
              <a:ext cx="624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LAN C</a:t>
              </a: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3782" y="2119"/>
              <a:ext cx="25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A</a:t>
              </a:r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4359" y="2034"/>
              <a:ext cx="25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B</a:t>
              </a: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4359" y="2590"/>
              <a:ext cx="25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C</a:t>
              </a:r>
            </a:p>
          </p:txBody>
        </p:sp>
        <p:sp>
          <p:nvSpPr>
            <p:cNvPr id="38942" name="Rectangle 30"/>
            <p:cNvSpPr>
              <a:spLocks noChangeArrowheads="1"/>
            </p:cNvSpPr>
            <p:nvPr/>
          </p:nvSpPr>
          <p:spPr bwMode="auto">
            <a:xfrm>
              <a:off x="3984" y="297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3" name="Line 31"/>
            <p:cNvSpPr>
              <a:spLocks noChangeShapeType="1"/>
            </p:cNvSpPr>
            <p:nvPr/>
          </p:nvSpPr>
          <p:spPr bwMode="auto">
            <a:xfrm flipH="1">
              <a:off x="3600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4" name="Line 32"/>
            <p:cNvSpPr>
              <a:spLocks noChangeShapeType="1"/>
            </p:cNvSpPr>
            <p:nvPr/>
          </p:nvSpPr>
          <p:spPr bwMode="auto">
            <a:xfrm>
              <a:off x="432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3984" y="1680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6" name="Line 34"/>
            <p:cNvSpPr>
              <a:spLocks noChangeShapeType="1"/>
            </p:cNvSpPr>
            <p:nvPr/>
          </p:nvSpPr>
          <p:spPr bwMode="auto">
            <a:xfrm flipH="1">
              <a:off x="3600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7" name="Line 35"/>
            <p:cNvSpPr>
              <a:spLocks noChangeShapeType="1"/>
            </p:cNvSpPr>
            <p:nvPr/>
          </p:nvSpPr>
          <p:spPr bwMode="auto">
            <a:xfrm>
              <a:off x="4320" y="19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18891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4EC4-CEF5-3846-928F-1E3168950718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vs. Hubs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86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Better scaling</a:t>
            </a:r>
          </a:p>
          <a:p>
            <a:pPr lvl="1">
              <a:lnSpc>
                <a:spcPct val="90000"/>
              </a:lnSpc>
            </a:pPr>
            <a:r>
              <a:rPr lang="en-US"/>
              <a:t>Separate collision domains allow longer distances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Better privacy</a:t>
            </a:r>
          </a:p>
          <a:p>
            <a:pPr lvl="1">
              <a:lnSpc>
                <a:spcPct val="90000"/>
              </a:lnSpc>
            </a:pPr>
            <a:r>
              <a:rPr lang="en-US"/>
              <a:t>Hosts can “snoop” the traffic traversing their segment</a:t>
            </a:r>
          </a:p>
          <a:p>
            <a:pPr lvl="1">
              <a:lnSpc>
                <a:spcPct val="90000"/>
              </a:lnSpc>
            </a:pPr>
            <a:r>
              <a:rPr lang="en-US"/>
              <a:t>… but not all the rest of the traffic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Heterogeneity</a:t>
            </a:r>
          </a:p>
          <a:p>
            <a:pPr lvl="1">
              <a:lnSpc>
                <a:spcPct val="90000"/>
              </a:lnSpc>
            </a:pPr>
            <a:r>
              <a:rPr lang="en-US"/>
              <a:t>Joins segments using different technologies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384E-8D51-2A4E-AB03-D80F7284CB02}" type="slidenum">
              <a:rPr lang="en-US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Disadvantages vs. Hubs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Delay in forwarding frames</a:t>
            </a:r>
          </a:p>
          <a:p>
            <a:pPr lvl="1"/>
            <a:r>
              <a:rPr lang="en-US"/>
              <a:t>Bridge/switch must receive and parse the frame</a:t>
            </a:r>
          </a:p>
          <a:p>
            <a:pPr lvl="1"/>
            <a:r>
              <a:rPr lang="en-US"/>
              <a:t>… and perform a look-up to decide where to forward</a:t>
            </a:r>
          </a:p>
          <a:p>
            <a:pPr lvl="1"/>
            <a:r>
              <a:rPr lang="en-US"/>
              <a:t>Storing and forwarding the packet introduces delay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Solution:</a:t>
            </a:r>
            <a:r>
              <a:rPr lang="en-US"/>
              <a:t> cut-through switching</a:t>
            </a:r>
          </a:p>
          <a:p>
            <a:pPr lvl="1"/>
            <a:endParaRPr lang="en-US"/>
          </a:p>
          <a:p>
            <a:r>
              <a:rPr lang="en-US"/>
              <a:t>Need to learn where to forward frames</a:t>
            </a:r>
          </a:p>
          <a:p>
            <a:pPr lvl="1"/>
            <a:r>
              <a:rPr lang="en-US"/>
              <a:t>Bridge/switch needs to construct a forwarding table</a:t>
            </a:r>
          </a:p>
          <a:p>
            <a:pPr lvl="1"/>
            <a:r>
              <a:rPr lang="en-US"/>
              <a:t>Ideally, without intervention from network administrators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Solution:</a:t>
            </a:r>
            <a:r>
              <a:rPr lang="en-US"/>
              <a:t> self-learning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A04F-7FC5-4C4F-B2D8-C37D5C26CFBB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Self-Learning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Switches forward frames selectively</a:t>
            </a:r>
          </a:p>
          <a:p>
            <a:pPr lvl="1"/>
            <a:r>
              <a:rPr lang="en-US"/>
              <a:t>Forward frames only on segments that need them</a:t>
            </a:r>
          </a:p>
          <a:p>
            <a:r>
              <a:rPr lang="en-US"/>
              <a:t>Switch table</a:t>
            </a:r>
          </a:p>
          <a:p>
            <a:pPr lvl="1"/>
            <a:r>
              <a:rPr lang="en-US"/>
              <a:t>Maps destination MAC address to outgoing interface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Goal:</a:t>
            </a:r>
            <a:r>
              <a:rPr lang="en-US"/>
              <a:t> construct the switch table automatically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256088" y="4581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327400" y="5532438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switch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3641725" y="5329238"/>
            <a:ext cx="3556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090738" y="4926013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A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B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C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7739-2630-C54E-8495-FD44D732335C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(Self)-Learning Bridges</a:t>
            </a:r>
          </a:p>
        </p:txBody>
      </p:sp>
      <p:sp>
        <p:nvSpPr>
          <p:cNvPr id="16423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895600"/>
          </a:xfrm>
        </p:spPr>
        <p:txBody>
          <a:bodyPr/>
          <a:lstStyle/>
          <a:p>
            <a:r>
              <a:rPr lang="en-US" sz="2400"/>
              <a:t>Switch is initially empty</a:t>
            </a:r>
          </a:p>
          <a:p>
            <a:r>
              <a:rPr lang="en-US" sz="2400"/>
              <a:t>For each incoming frame, store</a:t>
            </a:r>
          </a:p>
          <a:p>
            <a:pPr lvl="1"/>
            <a:r>
              <a:rPr lang="en-US" sz="2000"/>
              <a:t>The incoming interface from which the frame arrived</a:t>
            </a:r>
          </a:p>
          <a:p>
            <a:pPr lvl="1"/>
            <a:r>
              <a:rPr lang="en-US" sz="2000"/>
              <a:t>The time at which that frame arrived</a:t>
            </a:r>
          </a:p>
          <a:p>
            <a:pPr lvl="1"/>
            <a:r>
              <a:rPr lang="en-US" sz="2000"/>
              <a:t>Delete the entry if no frames with a particular source address arrive within a certain time</a:t>
            </a: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16425" name="Object 41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6" name="Object 42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7" name="Object 43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8" name="Object 44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4256088" y="4597400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2090738" y="4926013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A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B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C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D</a:t>
            </a: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3421063" y="4927600"/>
            <a:ext cx="460375" cy="153988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3727450" y="4927600"/>
            <a:ext cx="153988" cy="153988"/>
          </a:xfrm>
          <a:prstGeom prst="rect">
            <a:avLst/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838200" y="4114800"/>
            <a:ext cx="2266950" cy="701675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Switch learns how to reach A.</a:t>
            </a:r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3227388" y="4695825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43DB-6917-C840-925D-084BE434B0FD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Cut-Through Switching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06775"/>
          </a:xfrm>
        </p:spPr>
        <p:txBody>
          <a:bodyPr/>
          <a:lstStyle/>
          <a:p>
            <a:r>
              <a:rPr lang="en-US"/>
              <a:t>Buffering a frame takes time</a:t>
            </a:r>
          </a:p>
          <a:p>
            <a:pPr lvl="1"/>
            <a:r>
              <a:rPr lang="en-US"/>
              <a:t>Suppose L is the length of the frame</a:t>
            </a:r>
          </a:p>
          <a:p>
            <a:pPr lvl="1"/>
            <a:r>
              <a:rPr lang="en-US"/>
              <a:t>And R is the transmission rate of the links</a:t>
            </a:r>
          </a:p>
          <a:p>
            <a:pPr lvl="1"/>
            <a:r>
              <a:rPr lang="en-US"/>
              <a:t>Then, receiving the frame takes L/R time units</a:t>
            </a:r>
          </a:p>
          <a:p>
            <a:pPr lvl="1"/>
            <a:endParaRPr lang="en-US"/>
          </a:p>
          <a:p>
            <a:r>
              <a:rPr lang="en-US"/>
              <a:t>Buffering delay can be a high fraction of total delay, especially over short distances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76638" y="5859463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6264275" y="5607050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5607050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152650" y="561816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5618163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635250" y="5761038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170613" y="5761038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789238" y="5816600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4021138" y="5816600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 flipV="1">
            <a:off x="3929063" y="5926138"/>
            <a:ext cx="566737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692275" y="5557838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A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889750" y="5595938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B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4860925" y="5859463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5305425" y="5816600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065588" y="6164263"/>
            <a:ext cx="100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switches</a:t>
            </a: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4495800" y="5961063"/>
            <a:ext cx="38735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921000" y="5580063"/>
            <a:ext cx="652463" cy="153987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3419475" y="5580063"/>
            <a:ext cx="153988" cy="153987"/>
          </a:xfrm>
          <a:prstGeom prst="rect">
            <a:avLst/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E055-F75D-974D-85B6-27BF87D12851}" type="slidenum">
              <a:rPr lang="en-US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Cut-Through Switching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Start transmitting as soon as possible</a:t>
            </a:r>
          </a:p>
          <a:p>
            <a:pPr lvl="1">
              <a:lnSpc>
                <a:spcPct val="110000"/>
              </a:lnSpc>
            </a:pPr>
            <a:r>
              <a:rPr lang="en-US"/>
              <a:t>Inspect the frame header and do the look-up</a:t>
            </a:r>
          </a:p>
          <a:p>
            <a:pPr lvl="1">
              <a:lnSpc>
                <a:spcPct val="110000"/>
              </a:lnSpc>
            </a:pPr>
            <a:r>
              <a:rPr lang="en-US"/>
              <a:t>If outgoing link is idle, start forwarding the frame</a:t>
            </a:r>
          </a:p>
          <a:p>
            <a:pPr>
              <a:lnSpc>
                <a:spcPct val="110000"/>
              </a:lnSpc>
            </a:pPr>
            <a:r>
              <a:rPr lang="en-US"/>
              <a:t>Overlapping transmissions</a:t>
            </a:r>
          </a:p>
          <a:p>
            <a:pPr lvl="1">
              <a:lnSpc>
                <a:spcPct val="110000"/>
              </a:lnSpc>
            </a:pPr>
            <a:r>
              <a:rPr lang="en-US"/>
              <a:t>Transmit the head of the packet via the outgoing link</a:t>
            </a:r>
          </a:p>
          <a:p>
            <a:pPr lvl="1">
              <a:lnSpc>
                <a:spcPct val="110000"/>
              </a:lnSpc>
            </a:pPr>
            <a:r>
              <a:rPr lang="en-US"/>
              <a:t>… while still receiving the tail via the incoming link</a:t>
            </a:r>
          </a:p>
          <a:p>
            <a:pPr lvl="1">
              <a:lnSpc>
                <a:spcPct val="110000"/>
              </a:lnSpc>
            </a:pPr>
            <a:r>
              <a:rPr lang="en-US"/>
              <a:t>Analogy: different folks crossing different intersections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76638" y="5859463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6264275" y="5607050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5607050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2152650" y="561816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5618163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651125" y="5761038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170613" y="5761038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2806700" y="5816600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4021138" y="5816600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 flipV="1">
            <a:off x="3929063" y="5926138"/>
            <a:ext cx="566737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692275" y="5557838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A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889750" y="5595938"/>
            <a:ext cx="368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B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4860925" y="5859463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5305425" y="5816600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065588" y="6164263"/>
            <a:ext cx="100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Comic Sans MS" charset="0"/>
              </a:rPr>
              <a:t>switches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4495800" y="5961063"/>
            <a:ext cx="38735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149725" y="5580063"/>
            <a:ext cx="460375" cy="153987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456113" y="5580063"/>
            <a:ext cx="153987" cy="153987"/>
          </a:xfrm>
          <a:prstGeom prst="rect">
            <a:avLst/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265488" y="5580063"/>
            <a:ext cx="346075" cy="153987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973E-687F-5840-B390-2E5DAD80910D}" type="slidenum">
              <a:rPr lang="en-US"/>
              <a:pPr/>
              <a:t>17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on Topology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r>
              <a:rPr lang="en-US"/>
              <a:t>Switches sometimes need to broadcast frames</a:t>
            </a:r>
          </a:p>
          <a:p>
            <a:pPr lvl="1"/>
            <a:r>
              <a:rPr lang="en-US"/>
              <a:t>Unfamiliar destination: Act like a hub</a:t>
            </a:r>
          </a:p>
          <a:p>
            <a:pPr lvl="1"/>
            <a:r>
              <a:rPr lang="en-US"/>
              <a:t>Sending to broadcast</a:t>
            </a:r>
          </a:p>
          <a:p>
            <a:r>
              <a:rPr lang="en-US"/>
              <a:t>Flooding can lead to forwarding loops and broadcast storms</a:t>
            </a:r>
          </a:p>
          <a:p>
            <a:pPr lvl="1"/>
            <a:r>
              <a:rPr lang="en-US"/>
              <a:t>E.g., if the network contains a cycle of switches</a:t>
            </a:r>
          </a:p>
          <a:p>
            <a:pPr lvl="1"/>
            <a:r>
              <a:rPr lang="en-US"/>
              <a:t>Either accidentally, or by design for higher reliability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454400" y="5508625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3735388" y="4945063"/>
            <a:ext cx="7937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3697288" y="5597525"/>
            <a:ext cx="7937" cy="34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438400" y="4945063"/>
            <a:ext cx="41481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194300" y="5508625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5475288" y="4945063"/>
            <a:ext cx="7937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5437188" y="5597525"/>
            <a:ext cx="7937" cy="34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476500" y="5943600"/>
            <a:ext cx="41481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206750" y="5099050"/>
            <a:ext cx="0" cy="6905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V="1">
            <a:off x="5049838" y="5099050"/>
            <a:ext cx="0" cy="6905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447800" y="6172200"/>
            <a:ext cx="6629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Worse yet, packets can be duplicated and proliferated!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414F-0E49-A049-A327-AD4FB7D05BC8}" type="slidenum">
              <a:rPr lang="en-US"/>
              <a:pPr/>
              <a:t>18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Spanning Trees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98700"/>
          </a:xfrm>
        </p:spPr>
        <p:txBody>
          <a:bodyPr/>
          <a:lstStyle/>
          <a:p>
            <a:r>
              <a:rPr lang="en-US" sz="2400"/>
              <a:t>Ensure the topology has no loops</a:t>
            </a:r>
          </a:p>
          <a:p>
            <a:pPr lvl="1"/>
            <a:r>
              <a:rPr lang="en-US" sz="2000"/>
              <a:t>Avoid using some of the links when flooding</a:t>
            </a:r>
          </a:p>
          <a:p>
            <a:pPr lvl="1"/>
            <a:r>
              <a:rPr lang="en-US" sz="2000"/>
              <a:t>… to avoid forming a loop</a:t>
            </a:r>
          </a:p>
          <a:p>
            <a:pPr>
              <a:lnSpc>
                <a:spcPct val="80000"/>
              </a:lnSpc>
            </a:pPr>
            <a:r>
              <a:rPr lang="en-US" sz="2400"/>
              <a:t>Spanning tree</a:t>
            </a:r>
          </a:p>
          <a:p>
            <a:pPr lvl="1"/>
            <a:r>
              <a:rPr lang="en-US" sz="2000"/>
              <a:t>Sub-graph that covers all vertices but contains no cycles</a:t>
            </a:r>
          </a:p>
          <a:p>
            <a:pPr lvl="1"/>
            <a:r>
              <a:rPr lang="en-US" sz="2000"/>
              <a:t>Links not in the spanning tree do not forward frames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960563" y="3929063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154113" y="4773613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2767013" y="4773613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1884363" y="5349875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882900" y="6002338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846138" y="5772150"/>
            <a:ext cx="422275" cy="382588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1652588" y="6194425"/>
            <a:ext cx="422275" cy="382588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1500188" y="4273550"/>
            <a:ext cx="536575" cy="5381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344738" y="4235450"/>
            <a:ext cx="498475" cy="6524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1500188" y="5080000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2228850" y="5656263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2997200" y="5157788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190750" y="4311650"/>
            <a:ext cx="844550" cy="17287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V="1">
            <a:off x="1230313" y="5656263"/>
            <a:ext cx="692150" cy="2301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V="1">
            <a:off x="1884363" y="5694363"/>
            <a:ext cx="190500" cy="5000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H="1" flipV="1">
            <a:off x="1190625" y="6078538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3881438" y="4773613"/>
            <a:ext cx="1266825" cy="498475"/>
          </a:xfrm>
          <a:prstGeom prst="rightArrow">
            <a:avLst>
              <a:gd name="adj1" fmla="val 50000"/>
              <a:gd name="adj2" fmla="val 63535"/>
            </a:avLst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3" name="Oval 21"/>
          <p:cNvSpPr>
            <a:spLocks noChangeArrowheads="1"/>
          </p:cNvSpPr>
          <p:nvPr/>
        </p:nvSpPr>
        <p:spPr bwMode="auto">
          <a:xfrm>
            <a:off x="6800850" y="3967163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4" name="Oval 22"/>
          <p:cNvSpPr>
            <a:spLocks noChangeArrowheads="1"/>
          </p:cNvSpPr>
          <p:nvPr/>
        </p:nvSpPr>
        <p:spPr bwMode="auto">
          <a:xfrm>
            <a:off x="5994400" y="4811713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5" name="Oval 23"/>
          <p:cNvSpPr>
            <a:spLocks noChangeArrowheads="1"/>
          </p:cNvSpPr>
          <p:nvPr/>
        </p:nvSpPr>
        <p:spPr bwMode="auto">
          <a:xfrm>
            <a:off x="7607300" y="4811713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6" name="Oval 24"/>
          <p:cNvSpPr>
            <a:spLocks noChangeArrowheads="1"/>
          </p:cNvSpPr>
          <p:nvPr/>
        </p:nvSpPr>
        <p:spPr bwMode="auto">
          <a:xfrm>
            <a:off x="6724650" y="5387975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7723188" y="6040438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5686425" y="5810250"/>
            <a:ext cx="422275" cy="382588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Oval 27"/>
          <p:cNvSpPr>
            <a:spLocks noChangeArrowheads="1"/>
          </p:cNvSpPr>
          <p:nvPr/>
        </p:nvSpPr>
        <p:spPr bwMode="auto">
          <a:xfrm>
            <a:off x="6492875" y="6232525"/>
            <a:ext cx="422275" cy="382588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 flipH="1">
            <a:off x="6340475" y="4311650"/>
            <a:ext cx="536575" cy="5381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7185025" y="4273550"/>
            <a:ext cx="498475" cy="6524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6340475" y="5118100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7069138" y="5694363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7837488" y="5195888"/>
            <a:ext cx="115887" cy="84455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7031038" y="4349750"/>
            <a:ext cx="844550" cy="17287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V="1">
            <a:off x="6070600" y="5694363"/>
            <a:ext cx="692150" cy="2301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 flipV="1">
            <a:off x="6724650" y="5732463"/>
            <a:ext cx="190500" cy="5000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 flipH="1" flipV="1">
            <a:off x="6030913" y="6116638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3" grpId="0" animBg="1"/>
      <p:bldP spid="59424" grpId="0" animBg="1"/>
      <p:bldP spid="59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A27F-BA7C-0F47-8622-E6ADCC692864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Spanning Tree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/>
              <a:t>Elect a root</a:t>
            </a:r>
          </a:p>
          <a:p>
            <a:pPr lvl="1"/>
            <a:r>
              <a:rPr lang="en-US"/>
              <a:t>The switch with the smallest identifier</a:t>
            </a:r>
          </a:p>
          <a:p>
            <a:r>
              <a:rPr lang="en-US"/>
              <a:t>Each switch identifies if its interface </a:t>
            </a:r>
            <a:br>
              <a:rPr lang="en-US"/>
            </a:br>
            <a:r>
              <a:rPr lang="en-US"/>
              <a:t>is on the shortest path from the root</a:t>
            </a:r>
          </a:p>
          <a:p>
            <a:pPr lvl="1"/>
            <a:r>
              <a:rPr lang="en-US"/>
              <a:t>And it exclude from the tree if not</a:t>
            </a:r>
          </a:p>
          <a:p>
            <a:pPr lvl="1"/>
            <a:r>
              <a:rPr lang="en-US"/>
              <a:t>Also exclude from tree if same distance,</a:t>
            </a:r>
            <a:br>
              <a:rPr lang="en-US"/>
            </a:br>
            <a:r>
              <a:rPr lang="en-US"/>
              <a:t>but higher identifier</a:t>
            </a:r>
          </a:p>
          <a:p>
            <a:r>
              <a:rPr lang="en-US"/>
              <a:t>Message Format: (Y, d, X)</a:t>
            </a:r>
          </a:p>
          <a:p>
            <a:pPr lvl="1" algn="just"/>
            <a:r>
              <a:rPr lang="en-US"/>
              <a:t>From node X </a:t>
            </a:r>
          </a:p>
          <a:p>
            <a:pPr lvl="1" algn="just"/>
            <a:r>
              <a:rPr lang="en-US"/>
              <a:t>Claiming Y as root</a:t>
            </a:r>
          </a:p>
          <a:p>
            <a:pPr lvl="1"/>
            <a:r>
              <a:rPr lang="en-US"/>
              <a:t>Distance is 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7183438" y="3697288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6376988" y="4541838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7989888" y="4541838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7107238" y="5118100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8105775" y="5770563"/>
            <a:ext cx="422275" cy="384175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6069013" y="5540375"/>
            <a:ext cx="422275" cy="382588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6875463" y="5962650"/>
            <a:ext cx="422275" cy="382588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6723063" y="4041775"/>
            <a:ext cx="536575" cy="5381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7567613" y="4003675"/>
            <a:ext cx="498475" cy="6524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723063" y="4848225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7451725" y="5424488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8220075" y="4926013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7413625" y="4079875"/>
            <a:ext cx="844550" cy="17287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V="1">
            <a:off x="6453188" y="5424488"/>
            <a:ext cx="692150" cy="2301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 flipV="1">
            <a:off x="7107238" y="5462588"/>
            <a:ext cx="190500" cy="5000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 flipV="1">
            <a:off x="6413500" y="5846763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992938" y="3275013"/>
            <a:ext cx="6778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root</a:t>
            </a:r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5764213" y="4772025"/>
            <a:ext cx="1881187" cy="538163"/>
          </a:xfrm>
          <a:custGeom>
            <a:avLst/>
            <a:gdLst/>
            <a:ahLst/>
            <a:cxnLst>
              <a:cxn ang="0">
                <a:pos x="0" y="339"/>
              </a:cxn>
              <a:cxn ang="0">
                <a:pos x="1185" y="0"/>
              </a:cxn>
            </a:cxnLst>
            <a:rect l="0" t="0" r="r" b="b"/>
            <a:pathLst>
              <a:path w="1185" h="339">
                <a:moveTo>
                  <a:pt x="0" y="339"/>
                </a:moveTo>
                <a:cubicBezTo>
                  <a:pt x="0" y="339"/>
                  <a:pt x="592" y="169"/>
                  <a:pt x="1185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457700" y="5118100"/>
            <a:ext cx="1214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Helvetica" charset="0"/>
              </a:rPr>
              <a:t>One hop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7721600" y="5694363"/>
            <a:ext cx="39688" cy="654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973888" y="6335713"/>
            <a:ext cx="15541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Helvetica" charset="0"/>
              </a:rPr>
              <a:t>Three hops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Control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Essentially the “brain” of the network</a:t>
            </a:r>
          </a:p>
          <a:p>
            <a:r>
              <a:rPr lang="en-US" dirty="0" smtClean="0"/>
              <a:t>Responsible for computing and implementing</a:t>
            </a:r>
          </a:p>
          <a:p>
            <a:pPr lvl="1"/>
            <a:r>
              <a:rPr lang="en-US" dirty="0" smtClean="0"/>
              <a:t>End-to-end paths (Routing)</a:t>
            </a:r>
          </a:p>
          <a:p>
            <a:pPr lvl="1"/>
            <a:r>
              <a:rPr lang="en-US" dirty="0" smtClean="0"/>
              <a:t>Permissions (Access Control Lists)</a:t>
            </a:r>
          </a:p>
          <a:p>
            <a:endParaRPr lang="en-US" dirty="0" smtClean="0"/>
          </a:p>
          <a:p>
            <a:r>
              <a:rPr lang="en-US" b="1" dirty="0" smtClean="0"/>
              <a:t>Today: </a:t>
            </a:r>
            <a:r>
              <a:rPr lang="en-US" dirty="0" smtClean="0"/>
              <a:t>The “Internet control plane” as we know it</a:t>
            </a:r>
          </a:p>
          <a:p>
            <a:pPr lvl="1"/>
            <a:r>
              <a:rPr lang="en-US" dirty="0" smtClean="0"/>
              <a:t>Layer 2 Path Computation: Spanning Tree</a:t>
            </a:r>
          </a:p>
          <a:p>
            <a:pPr lvl="1"/>
            <a:r>
              <a:rPr lang="en-US" dirty="0" err="1" smtClean="0"/>
              <a:t>Intradomain</a:t>
            </a:r>
            <a:r>
              <a:rPr lang="en-US" dirty="0" smtClean="0"/>
              <a:t> routing: OSPF/ISIS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routing: BGP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Question: Where should the control plane reside?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CFE3-77CF-F64F-AB2F-C0DD85AB9524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Spanning Tree Algorithm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Initially, every switch announces itself as the root</a:t>
            </a:r>
          </a:p>
          <a:p>
            <a:pPr lvl="1"/>
            <a:r>
              <a:rPr lang="en-US" sz="2000"/>
              <a:t>Example: switch X announces (X, 0, X)</a:t>
            </a:r>
          </a:p>
          <a:p>
            <a:endParaRPr lang="en-US" sz="2400"/>
          </a:p>
          <a:p>
            <a:r>
              <a:rPr lang="en-US" sz="2400"/>
              <a:t>Switches update their view of the root</a:t>
            </a:r>
          </a:p>
          <a:p>
            <a:pPr lvl="1"/>
            <a:r>
              <a:rPr lang="en-US" sz="2000"/>
              <a:t>Upon receiving a message, check the root id</a:t>
            </a:r>
          </a:p>
          <a:p>
            <a:pPr lvl="1"/>
            <a:r>
              <a:rPr lang="en-US" sz="2000"/>
              <a:t>If the new id is smaller, start viewing that switch as root</a:t>
            </a:r>
          </a:p>
          <a:p>
            <a:endParaRPr lang="en-US" sz="2400"/>
          </a:p>
          <a:p>
            <a:r>
              <a:rPr lang="en-US" sz="2400"/>
              <a:t>Switches compute their distance from the root</a:t>
            </a:r>
          </a:p>
          <a:p>
            <a:pPr lvl="1"/>
            <a:r>
              <a:rPr lang="en-US" sz="2000"/>
              <a:t>Add 1 to the distance received from a neighbor</a:t>
            </a:r>
          </a:p>
          <a:p>
            <a:pPr lvl="1"/>
            <a:r>
              <a:rPr lang="en-US" sz="2000"/>
              <a:t>Identify interfaces not on a shortest path to the root and exclude those ports from the spanning tree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7369-B2D7-E448-9A19-1BBFF14A4874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 From Switch #4’s Viewpoint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22900" cy="4525963"/>
          </a:xfrm>
        </p:spPr>
        <p:txBody>
          <a:bodyPr/>
          <a:lstStyle/>
          <a:p>
            <a:r>
              <a:rPr lang="en-US" sz="2400"/>
              <a:t>Switch #4 thinks it is the root</a:t>
            </a:r>
          </a:p>
          <a:p>
            <a:pPr lvl="1"/>
            <a:r>
              <a:rPr lang="en-US" sz="2000"/>
              <a:t>Sends (4, 0, 4) message to 2 and 7</a:t>
            </a:r>
          </a:p>
          <a:p>
            <a:r>
              <a:rPr lang="en-US" sz="2400"/>
              <a:t>Switch #4 hears from #2</a:t>
            </a:r>
          </a:p>
          <a:p>
            <a:pPr lvl="1"/>
            <a:r>
              <a:rPr lang="en-US" sz="2000"/>
              <a:t>Receives (2, 0, 2) message from 2</a:t>
            </a:r>
          </a:p>
          <a:p>
            <a:pPr lvl="1"/>
            <a:r>
              <a:rPr lang="en-US" sz="2000"/>
              <a:t>… and thinks that #2 is the root</a:t>
            </a:r>
          </a:p>
          <a:p>
            <a:pPr lvl="1"/>
            <a:r>
              <a:rPr lang="en-US" sz="2000"/>
              <a:t>And realizes it is just one hop away</a:t>
            </a:r>
          </a:p>
          <a:p>
            <a:r>
              <a:rPr lang="en-US" sz="2400"/>
              <a:t>Switch #4 hears from #7</a:t>
            </a:r>
          </a:p>
          <a:p>
            <a:pPr lvl="1"/>
            <a:r>
              <a:rPr lang="en-US" sz="2000"/>
              <a:t>Receives (2, 1, 7) from 7</a:t>
            </a:r>
          </a:p>
          <a:p>
            <a:pPr lvl="1"/>
            <a:r>
              <a:rPr lang="en-US" sz="2000"/>
              <a:t>And realizes this is a longer path</a:t>
            </a:r>
          </a:p>
          <a:p>
            <a:pPr lvl="1"/>
            <a:r>
              <a:rPr lang="en-US" sz="2000"/>
              <a:t>So, prefers its own one-hop path</a:t>
            </a:r>
          </a:p>
          <a:p>
            <a:pPr lvl="1"/>
            <a:r>
              <a:rPr lang="en-US" sz="2000"/>
              <a:t>And removes 4-7 link from the tree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Helvetica" charset="0"/>
              </a:rPr>
              <a:t>1</a:t>
            </a: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2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3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4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5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6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5427-9EFE-1A4B-B07D-5EC15BA334BD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Switches vs. Routers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1676400"/>
          </a:xfrm>
        </p:spPr>
        <p:txBody>
          <a:bodyPr/>
          <a:lstStyle/>
          <a:p>
            <a:r>
              <a:rPr lang="en-US"/>
              <a:t>Switches are automatically configuring</a:t>
            </a:r>
          </a:p>
          <a:p>
            <a:r>
              <a:rPr lang="en-US"/>
              <a:t>Forwarding tends to be quite fast, since packets only need to be processed through layer 2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33400" y="4495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Router-level topologies are not restricted to a spanning tree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charset="-128"/>
              </a:rPr>
              <a:t>Can even have multipath routing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Switches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3400" y="39004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Routers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2CDB-E597-7D4B-9CDE-A1FAFC5E1C6D}" type="slidenum">
              <a:rPr lang="en-US"/>
              <a:pPr/>
              <a:t>23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Ethernet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Main limitation: Broadcast</a:t>
            </a:r>
          </a:p>
          <a:p>
            <a:pPr lvl="1">
              <a:lnSpc>
                <a:spcPct val="90000"/>
              </a:lnSpc>
            </a:pPr>
            <a:r>
              <a:rPr lang="en-US"/>
              <a:t>Spanning tree protocol messages</a:t>
            </a:r>
          </a:p>
          <a:p>
            <a:pPr lvl="1">
              <a:lnSpc>
                <a:spcPct val="90000"/>
              </a:lnSpc>
            </a:pPr>
            <a:r>
              <a:rPr lang="en-US"/>
              <a:t>ARP queries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High-level proposal: Distributed directory service</a:t>
            </a:r>
          </a:p>
          <a:p>
            <a:pPr lvl="1">
              <a:lnSpc>
                <a:spcPct val="90000"/>
              </a:lnSpc>
            </a:pPr>
            <a:r>
              <a:rPr lang="en-US"/>
              <a:t>Each switch implements a directory service</a:t>
            </a:r>
          </a:p>
          <a:p>
            <a:pPr lvl="1">
              <a:lnSpc>
                <a:spcPct val="90000"/>
              </a:lnSpc>
            </a:pPr>
            <a:r>
              <a:rPr lang="en-US"/>
              <a:t>Hosts register at each bridge</a:t>
            </a:r>
          </a:p>
          <a:p>
            <a:pPr lvl="1">
              <a:lnSpc>
                <a:spcPct val="90000"/>
              </a:lnSpc>
            </a:pPr>
            <a:r>
              <a:rPr lang="en-US"/>
              <a:t>Directory is replicated</a:t>
            </a:r>
          </a:p>
          <a:p>
            <a:pPr lvl="1">
              <a:lnSpc>
                <a:spcPct val="90000"/>
              </a:lnSpc>
            </a:pPr>
            <a:r>
              <a:rPr lang="en-US"/>
              <a:t>Queries answered locally</a:t>
            </a:r>
          </a:p>
          <a:p>
            <a:pPr>
              <a:lnSpc>
                <a:spcPct val="90000"/>
              </a:lnSpc>
            </a:pPr>
            <a:r>
              <a:rPr lang="en-US"/>
              <a:t>…are there other ways to do this?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00995"/>
            <a:ext cx="8763000" cy="1143000"/>
          </a:xfrm>
        </p:spPr>
        <p:txBody>
          <a:bodyPr/>
          <a:lstStyle/>
          <a:p>
            <a:pPr algn="ctr"/>
            <a:r>
              <a:rPr lang="en-US" dirty="0" err="1" smtClean="0"/>
              <a:t>Intradomain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AB2B-BF89-0448-AF7A-05640169A639}" type="slidenum">
              <a:rPr lang="en-US"/>
              <a:pPr/>
              <a:t>25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Inside an AS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Intra-AS</a:t>
            </a:r>
            <a:r>
              <a:rPr lang="en-US" b="1">
                <a:solidFill>
                  <a:srgbClr val="FF0000"/>
                </a:solidFill>
              </a:rPr>
              <a:t> topology</a:t>
            </a:r>
          </a:p>
          <a:p>
            <a:pPr lvl="1"/>
            <a:r>
              <a:rPr lang="en-US"/>
              <a:t>Nodes and edges</a:t>
            </a:r>
          </a:p>
          <a:p>
            <a:pPr lvl="1"/>
            <a:r>
              <a:rPr lang="en-US" i="1"/>
              <a:t>Example:</a:t>
            </a:r>
            <a:r>
              <a:rPr lang="en-US"/>
              <a:t> Abilene</a:t>
            </a:r>
          </a:p>
          <a:p>
            <a:pPr lvl="1"/>
            <a:endParaRPr lang="en-US"/>
          </a:p>
          <a:p>
            <a:r>
              <a:rPr lang="en-US"/>
              <a:t>Intradomain </a:t>
            </a:r>
            <a:r>
              <a:rPr lang="en-US" b="1">
                <a:solidFill>
                  <a:srgbClr val="FF0000"/>
                </a:solidFill>
              </a:rPr>
              <a:t>routing</a:t>
            </a:r>
            <a:r>
              <a:rPr lang="en-US"/>
              <a:t> protocols</a:t>
            </a:r>
          </a:p>
          <a:p>
            <a:pPr lvl="1"/>
            <a:r>
              <a:rPr lang="en-US"/>
              <a:t>Distance Vector</a:t>
            </a:r>
          </a:p>
          <a:p>
            <a:pPr lvl="2"/>
            <a:r>
              <a:rPr lang="en-US"/>
              <a:t>Split-horizon/Poison-reverse</a:t>
            </a:r>
          </a:p>
          <a:p>
            <a:pPr lvl="2"/>
            <a:r>
              <a:rPr lang="en-US" i="1"/>
              <a:t>Example:</a:t>
            </a:r>
            <a:r>
              <a:rPr lang="en-US"/>
              <a:t> RIP</a:t>
            </a:r>
          </a:p>
          <a:p>
            <a:pPr lvl="1"/>
            <a:r>
              <a:rPr lang="en-US"/>
              <a:t>Link State</a:t>
            </a:r>
          </a:p>
          <a:p>
            <a:pPr lvl="2"/>
            <a:r>
              <a:rPr lang="en-US" i="1"/>
              <a:t>Example:</a:t>
            </a:r>
            <a:r>
              <a:rPr lang="en-US"/>
              <a:t> OSPF, ISIS</a:t>
            </a:r>
          </a:p>
          <a:p>
            <a:pPr lvl="2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D113-D6D4-2F4F-AA22-B05A848DB811}" type="slidenum">
              <a:rPr lang="en-US"/>
              <a:pPr/>
              <a:t>26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Design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b="1"/>
              <a:t>Where to place “nodes”?</a:t>
            </a:r>
          </a:p>
          <a:p>
            <a:pPr lvl="1"/>
            <a:r>
              <a:rPr lang="en-US"/>
              <a:t>Typically in dense population centers</a:t>
            </a:r>
          </a:p>
          <a:p>
            <a:pPr lvl="2"/>
            <a:r>
              <a:rPr lang="en-US"/>
              <a:t>Close to other providers (easier interconnection)</a:t>
            </a:r>
          </a:p>
          <a:p>
            <a:pPr lvl="2"/>
            <a:r>
              <a:rPr lang="en-US"/>
              <a:t>Close to other customers (cheaper backhaul)</a:t>
            </a:r>
          </a:p>
          <a:p>
            <a:pPr lvl="2"/>
            <a:endParaRPr lang="en-US"/>
          </a:p>
          <a:p>
            <a:pPr lvl="1"/>
            <a:r>
              <a:rPr lang="en-US" i="1"/>
              <a:t>Note: </a:t>
            </a:r>
            <a:r>
              <a:rPr lang="en-US"/>
              <a:t>A “node” may in fact be a group of routers, located in a single city.  Called a “Point-of-Presence” (PoP)</a:t>
            </a:r>
          </a:p>
          <a:p>
            <a:pPr lvl="1"/>
            <a:endParaRPr lang="en-US" i="1"/>
          </a:p>
          <a:p>
            <a:r>
              <a:rPr lang="en-US" b="1"/>
              <a:t>Where to place “edges”?</a:t>
            </a:r>
          </a:p>
          <a:p>
            <a:pPr lvl="1"/>
            <a:r>
              <a:rPr lang="en-US"/>
              <a:t>Often constrained by location of fiber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FD7-491C-904E-9213-FDCC7A7890FF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Abilene Network Topology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1371600"/>
            <a:ext cx="7820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4127-FDB2-BC4F-8F27-D45C6E960590}" type="slidenum">
              <a:rPr lang="en-US"/>
              <a:pPr/>
              <a:t>28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Where’s Georgia Tech?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47910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2819400" y="3962400"/>
            <a:ext cx="2895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715000" y="3352800"/>
            <a:ext cx="3276600" cy="1463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10GigE (10GbpS uplink)</a:t>
            </a:r>
            <a:br>
              <a:rPr lang="en-US" sz="2000" b="1"/>
            </a:br>
            <a:r>
              <a:rPr lang="en-US" sz="2000" b="1"/>
              <a:t>Southeast Exchange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 (SOX) is at 56 Marietta Street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B4DC-16CE-5142-AF86-6280B0E5BC1F}" type="slidenum">
              <a:rPr lang="en-US"/>
              <a:pPr/>
              <a:t>29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Intradomain</a:t>
            </a:r>
            <a:r>
              <a:rPr lang="en-US" dirty="0" smtClean="0"/>
              <a:t> Routing: Two Approaches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8756"/>
            <a:ext cx="8229600" cy="383740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Routing:</a:t>
            </a:r>
            <a:r>
              <a:rPr lang="en-US" dirty="0"/>
              <a:t> the process by which nodes discover where to forward traffic so that it reaches a certain node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Within an AS:</a:t>
            </a:r>
            <a:r>
              <a:rPr lang="en-US" dirty="0"/>
              <a:t> there are two “styles”</a:t>
            </a:r>
          </a:p>
          <a:p>
            <a:pPr lvl="1"/>
            <a:r>
              <a:rPr lang="en-US" dirty="0"/>
              <a:t>Distance vector: iterative, asynchronous, distributed</a:t>
            </a:r>
          </a:p>
          <a:p>
            <a:pPr lvl="1"/>
            <a:r>
              <a:rPr lang="en-US" dirty="0"/>
              <a:t>Link State: global information, centralized 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715123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Layer 2 Route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B21A-3160-5441-B77F-3A168D5103CF}" type="slidenum">
              <a:rPr lang="en-US"/>
              <a:pPr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vs. Routing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</a:rPr>
              <a:t>Forwarding:</a:t>
            </a:r>
            <a:r>
              <a:rPr lang="en-US" sz="3200"/>
              <a:t> data plane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Directing a data packet to an outgoing link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Individual router </a:t>
            </a:r>
            <a:r>
              <a:rPr lang="en-US" sz="2800" i="1"/>
              <a:t>using</a:t>
            </a:r>
            <a:r>
              <a:rPr lang="en-US" sz="2800"/>
              <a:t> a forwarding table</a:t>
            </a:r>
          </a:p>
          <a:p>
            <a:pPr lvl="1"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</a:rPr>
              <a:t>Routing:</a:t>
            </a:r>
            <a:r>
              <a:rPr lang="en-US" sz="3200"/>
              <a:t> control plane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Computing paths the packets will follow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Routers talking amongst themselves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Individual router </a:t>
            </a:r>
            <a:r>
              <a:rPr lang="en-US" sz="2800" i="1"/>
              <a:t>creating</a:t>
            </a:r>
            <a:r>
              <a:rPr lang="en-US" sz="2800"/>
              <a:t> a forwarding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C62E-4C0C-C148-8B72-A7D835608BE4}" type="slidenum">
              <a:rPr lang="en-US"/>
              <a:pPr/>
              <a:t>31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Vector Algorithm</a:t>
            </a:r>
            <a:endParaRPr lang="en-US" sz="480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76400"/>
            <a:ext cx="4876800" cy="383381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Iterative, asynchronous: </a:t>
            </a:r>
            <a:r>
              <a:rPr lang="en-US" sz="2400"/>
              <a:t>each local iteration caused by: </a:t>
            </a:r>
          </a:p>
          <a:p>
            <a:r>
              <a:rPr lang="en-US" sz="2400"/>
              <a:t>Local link cost change </a:t>
            </a:r>
          </a:p>
          <a:p>
            <a:r>
              <a:rPr lang="en-US" sz="2400"/>
              <a:t>Distance vector update message from neighbor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Distributed:</a:t>
            </a:r>
            <a:endParaRPr lang="en-US"/>
          </a:p>
          <a:p>
            <a:r>
              <a:rPr lang="en-US" sz="2400"/>
              <a:t>Each node notifies neighbors </a:t>
            </a:r>
            <a:r>
              <a:rPr lang="en-US" sz="2400" i="1"/>
              <a:t>only</a:t>
            </a:r>
            <a:r>
              <a:rPr lang="en-US" sz="2400"/>
              <a:t> when its DV changes</a:t>
            </a:r>
          </a:p>
          <a:p>
            <a:r>
              <a:rPr lang="en-US" sz="2400"/>
              <a:t>Neighbors then notify their neighbors if necessary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10163" y="1762125"/>
            <a:ext cx="3840162" cy="4141788"/>
            <a:chOff x="3354" y="954"/>
            <a:chExt cx="2238" cy="2609"/>
          </a:xfrm>
        </p:grpSpPr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3372" y="954"/>
              <a:ext cx="2220" cy="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400" i="1">
                  <a:solidFill>
                    <a:schemeClr val="accent2"/>
                  </a:solidFill>
                </a:rPr>
                <a:t>wait</a:t>
              </a:r>
              <a:r>
                <a:rPr lang="en-US" sz="2000"/>
                <a:t> for (change in local link cost or message from neighbor)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000"/>
            </a:p>
            <a:p>
              <a:pPr eaLnBrk="0" hangingPunct="0">
                <a:spcBef>
                  <a:spcPct val="50000"/>
                </a:spcBef>
              </a:pPr>
              <a:r>
                <a:rPr lang="en-US" sz="2400" i="1">
                  <a:solidFill>
                    <a:schemeClr val="accent2"/>
                  </a:solidFill>
                </a:rPr>
                <a:t>recompute</a:t>
              </a:r>
              <a:r>
                <a:rPr lang="en-US" sz="2000"/>
                <a:t> estimates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000"/>
            </a:p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if DV to any destination has changed, </a:t>
              </a:r>
              <a:r>
                <a:rPr lang="en-US" sz="2400" i="1">
                  <a:solidFill>
                    <a:schemeClr val="accent2"/>
                  </a:solidFill>
                </a:rPr>
                <a:t>notify</a:t>
              </a:r>
              <a:r>
                <a:rPr lang="en-US" sz="2000"/>
                <a:t> neighbors </a:t>
              </a:r>
              <a:endParaRPr lang="en-US" sz="2400"/>
            </a:p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212998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99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00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5105400" y="16002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0000"/>
                </a:solidFill>
              </a:rPr>
              <a:t>Each node: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62-D621-0B48-BAB8-C8462F3AFED1}" type="slidenum">
              <a:rPr lang="en-US"/>
              <a:pPr/>
              <a:t>32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Link-State Routing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Keep track of the state of incident links</a:t>
            </a:r>
          </a:p>
          <a:p>
            <a:pPr lvl="1"/>
            <a:r>
              <a:rPr lang="en-US"/>
              <a:t>Whether the link is up or down</a:t>
            </a:r>
          </a:p>
          <a:p>
            <a:pPr lvl="1"/>
            <a:r>
              <a:rPr lang="en-US"/>
              <a:t>The cost on the link</a:t>
            </a:r>
          </a:p>
          <a:p>
            <a:r>
              <a:rPr lang="en-US"/>
              <a:t>Broadcast the link state</a:t>
            </a:r>
          </a:p>
          <a:p>
            <a:pPr lvl="1"/>
            <a:r>
              <a:rPr lang="en-US"/>
              <a:t>Every router has a complete view of the graph</a:t>
            </a:r>
          </a:p>
          <a:p>
            <a:r>
              <a:rPr lang="en-US"/>
              <a:t>Compute Dijkstra’s algorithm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Open Shortest Path First (OSPF)</a:t>
            </a:r>
          </a:p>
          <a:p>
            <a:pPr lvl="1"/>
            <a:r>
              <a:rPr lang="en-US"/>
              <a:t>Intermediate System – Intermediate System (IS-IS)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4459-F8CE-A449-9B7A-E31A72EF2B5A}" type="slidenum">
              <a:rPr lang="en-US"/>
              <a:pPr/>
              <a:t>33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Link-State Routing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Idea:</a:t>
            </a:r>
            <a:r>
              <a:rPr lang="en-US"/>
              <a:t> distribute a network map</a:t>
            </a:r>
          </a:p>
          <a:p>
            <a:r>
              <a:rPr lang="en-US"/>
              <a:t>Each node performs shortest path (SPF) computation between itself and all other nodes</a:t>
            </a:r>
          </a:p>
          <a:p>
            <a:r>
              <a:rPr lang="en-US"/>
              <a:t>Initialization step</a:t>
            </a:r>
          </a:p>
          <a:p>
            <a:pPr lvl="1"/>
            <a:r>
              <a:rPr lang="en-US"/>
              <a:t>Add costs of immediate neighbors, </a:t>
            </a:r>
            <a:r>
              <a:rPr lang="en-US" i="1"/>
              <a:t>D(v)</a:t>
            </a:r>
            <a:r>
              <a:rPr lang="en-US"/>
              <a:t>, else infinite</a:t>
            </a:r>
          </a:p>
          <a:p>
            <a:pPr lvl="1"/>
            <a:r>
              <a:rPr lang="en-US"/>
              <a:t>Flood costs </a:t>
            </a:r>
            <a:r>
              <a:rPr lang="en-US" i="1"/>
              <a:t>c(u,v)</a:t>
            </a:r>
            <a:r>
              <a:rPr lang="en-US"/>
              <a:t> to neighbors, </a:t>
            </a:r>
            <a:r>
              <a:rPr lang="en-US" i="1"/>
              <a:t>N</a:t>
            </a:r>
            <a:endParaRPr lang="en-US"/>
          </a:p>
          <a:p>
            <a:r>
              <a:rPr lang="en-US"/>
              <a:t>For some </a:t>
            </a:r>
            <a:r>
              <a:rPr lang="en-US" i="1"/>
              <a:t>D(w)</a:t>
            </a:r>
            <a:r>
              <a:rPr lang="en-US"/>
              <a:t> that is not in </a:t>
            </a:r>
            <a:r>
              <a:rPr lang="en-US" i="1"/>
              <a:t>N</a:t>
            </a:r>
            <a:endParaRPr lang="en-US"/>
          </a:p>
          <a:p>
            <a:pPr lvl="1"/>
            <a:r>
              <a:rPr lang="en-US" i="1"/>
              <a:t>D(v) = min( c(u,w) + D(w), D(v) 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A74E-1FBF-404F-8AAA-7D16ED558DC5}" type="slidenum">
              <a:rPr lang="en-US"/>
              <a:pPr/>
              <a:t>34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/>
              <a:t>Detecting Topology Changes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200"/>
              <a:t>Beaconing</a:t>
            </a:r>
          </a:p>
          <a:p>
            <a:pPr lvl="1"/>
            <a:r>
              <a:rPr lang="en-US" sz="2800"/>
              <a:t>Periodic “hello” messages in both directions</a:t>
            </a:r>
          </a:p>
          <a:p>
            <a:pPr lvl="1"/>
            <a:r>
              <a:rPr lang="en-US" sz="2800"/>
              <a:t>Detect a failure after a few missed “hellos”</a:t>
            </a:r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r>
              <a:rPr lang="en-US" sz="3200"/>
              <a:t>Performance trade-offs</a:t>
            </a:r>
          </a:p>
          <a:p>
            <a:pPr lvl="1"/>
            <a:r>
              <a:rPr lang="en-US" sz="2800"/>
              <a:t>Detection speed</a:t>
            </a:r>
          </a:p>
          <a:p>
            <a:pPr lvl="1"/>
            <a:r>
              <a:rPr lang="en-US" sz="2800"/>
              <a:t>Overhead on link bandwidth and CPU</a:t>
            </a:r>
          </a:p>
          <a:p>
            <a:pPr lvl="1"/>
            <a:r>
              <a:rPr lang="en-US" sz="2800"/>
              <a:t>Likelihood of false detection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97200" y="3344863"/>
            <a:ext cx="590550" cy="430212"/>
            <a:chOff x="3120" y="2880"/>
            <a:chExt cx="144" cy="96"/>
          </a:xfrm>
        </p:grpSpPr>
        <p:sp>
          <p:nvSpPr>
            <p:cNvPr id="217093" name="Oval 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94" name="Rectangle 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95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96" name="Oval 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17099" name="Freeform 1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0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1" name="Freeform 1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2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3" name="Freeform 1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4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5" name="Freeform 1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6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217108" name="Freeform 2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9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0" name="Freeform 2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1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2" name="Freeform 2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3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4" name="Freeform 2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5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7116" name="Line 2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17" name="Line 2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19650" y="3344863"/>
            <a:ext cx="590550" cy="430212"/>
            <a:chOff x="3120" y="2880"/>
            <a:chExt cx="144" cy="96"/>
          </a:xfrm>
        </p:grpSpPr>
        <p:sp>
          <p:nvSpPr>
            <p:cNvPr id="217119" name="Oval 31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20" name="Rectangle 3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21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22" name="Oval 34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17125" name="Freeform 3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6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7" name="Freeform 3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8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9" name="Freeform 4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0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1" name="Freeform 4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2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217134" name="Freeform 4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5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6" name="Freeform 4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7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8" name="Freeform 5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9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0" name="Freeform 5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1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7142" name="Line 54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43" name="Line 55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7144" name="Line 56"/>
          <p:cNvSpPr>
            <a:spLocks noChangeShapeType="1"/>
          </p:cNvSpPr>
          <p:nvPr/>
        </p:nvSpPr>
        <p:spPr bwMode="auto">
          <a:xfrm flipV="1">
            <a:off x="3571875" y="3575050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145" name="Text Box 57"/>
          <p:cNvSpPr txBox="1">
            <a:spLocks noChangeArrowheads="1"/>
          </p:cNvSpPr>
          <p:nvPr/>
        </p:nvSpPr>
        <p:spPr bwMode="auto">
          <a:xfrm>
            <a:off x="3189288" y="2890838"/>
            <a:ext cx="10302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Helvetica" charset="0"/>
              </a:rPr>
              <a:t>“hello”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1C6-4CE1-C94A-B039-54CA716A80F1}" type="slidenum">
              <a:rPr lang="en-US"/>
              <a:pPr/>
              <a:t>35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Broadcasting the Link State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057400"/>
          </a:xfrm>
        </p:spPr>
        <p:txBody>
          <a:bodyPr/>
          <a:lstStyle/>
          <a:p>
            <a:r>
              <a:rPr lang="en-US" sz="3200"/>
              <a:t>Flooding</a:t>
            </a:r>
          </a:p>
          <a:p>
            <a:pPr lvl="1"/>
            <a:r>
              <a:rPr lang="en-US" sz="2800"/>
              <a:t>Node sends link-state information out its links</a:t>
            </a:r>
          </a:p>
          <a:p>
            <a:pPr lvl="1"/>
            <a:r>
              <a:rPr lang="en-US" sz="2800"/>
              <a:t>The next node sends out all of its links except the one where the information arrived</a:t>
            </a:r>
          </a:p>
        </p:txBody>
      </p:sp>
      <p:sp>
        <p:nvSpPr>
          <p:cNvPr id="219140" name="Freeform 4"/>
          <p:cNvSpPr>
            <a:spLocks/>
          </p:cNvSpPr>
          <p:nvPr/>
        </p:nvSpPr>
        <p:spPr bwMode="auto">
          <a:xfrm>
            <a:off x="2503488" y="3613150"/>
            <a:ext cx="288925" cy="288925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0"/>
              </a:cxn>
              <a:cxn ang="0">
                <a:pos x="239" y="160"/>
              </a:cxn>
              <a:cxn ang="0">
                <a:pos x="231" y="176"/>
              </a:cxn>
              <a:cxn ang="0">
                <a:pos x="220" y="191"/>
              </a:cxn>
              <a:cxn ang="0">
                <a:pos x="208" y="207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8"/>
              </a:cxn>
              <a:cxn ang="0">
                <a:pos x="141" y="242"/>
              </a:cxn>
              <a:cxn ang="0">
                <a:pos x="122" y="242"/>
              </a:cxn>
              <a:cxn ang="0">
                <a:pos x="102" y="242"/>
              </a:cxn>
              <a:cxn ang="0">
                <a:pos x="83" y="238"/>
              </a:cxn>
              <a:cxn ang="0">
                <a:pos x="67" y="231"/>
              </a:cxn>
              <a:cxn ang="0">
                <a:pos x="51" y="219"/>
              </a:cxn>
              <a:cxn ang="0">
                <a:pos x="36" y="207"/>
              </a:cxn>
              <a:cxn ang="0">
                <a:pos x="24" y="191"/>
              </a:cxn>
              <a:cxn ang="0">
                <a:pos x="12" y="176"/>
              </a:cxn>
              <a:cxn ang="0">
                <a:pos x="4" y="160"/>
              </a:cxn>
              <a:cxn ang="0">
                <a:pos x="0" y="140"/>
              </a:cxn>
              <a:cxn ang="0">
                <a:pos x="0" y="121"/>
              </a:cxn>
              <a:cxn ang="0">
                <a:pos x="0" y="101"/>
              </a:cxn>
              <a:cxn ang="0">
                <a:pos x="4" y="82"/>
              </a:cxn>
              <a:cxn ang="0">
                <a:pos x="12" y="66"/>
              </a:cxn>
              <a:cxn ang="0">
                <a:pos x="24" y="50"/>
              </a:cxn>
              <a:cxn ang="0">
                <a:pos x="36" y="35"/>
              </a:cxn>
              <a:cxn ang="0">
                <a:pos x="51" y="23"/>
              </a:cxn>
              <a:cxn ang="0">
                <a:pos x="67" y="11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1"/>
              </a:cxn>
              <a:cxn ang="0">
                <a:pos x="196" y="23"/>
              </a:cxn>
              <a:cxn ang="0">
                <a:pos x="208" y="35"/>
              </a:cxn>
              <a:cxn ang="0">
                <a:pos x="220" y="50"/>
              </a:cxn>
              <a:cxn ang="0">
                <a:pos x="231" y="66"/>
              </a:cxn>
              <a:cxn ang="0">
                <a:pos x="239" y="82"/>
              </a:cxn>
              <a:cxn ang="0">
                <a:pos x="243" y="101"/>
              </a:cxn>
              <a:cxn ang="0">
                <a:pos x="243" y="121"/>
              </a:cxn>
              <a:cxn ang="0">
                <a:pos x="243" y="121"/>
              </a:cxn>
            </a:cxnLst>
            <a:rect l="0" t="0" r="r" b="b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1" name="Freeform 5"/>
          <p:cNvSpPr>
            <a:spLocks/>
          </p:cNvSpPr>
          <p:nvPr/>
        </p:nvSpPr>
        <p:spPr bwMode="auto">
          <a:xfrm>
            <a:off x="2503488" y="3613150"/>
            <a:ext cx="288925" cy="288925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0"/>
              </a:cxn>
              <a:cxn ang="0">
                <a:pos x="239" y="160"/>
              </a:cxn>
              <a:cxn ang="0">
                <a:pos x="231" y="176"/>
              </a:cxn>
              <a:cxn ang="0">
                <a:pos x="220" y="191"/>
              </a:cxn>
              <a:cxn ang="0">
                <a:pos x="208" y="207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8"/>
              </a:cxn>
              <a:cxn ang="0">
                <a:pos x="141" y="242"/>
              </a:cxn>
              <a:cxn ang="0">
                <a:pos x="122" y="242"/>
              </a:cxn>
              <a:cxn ang="0">
                <a:pos x="102" y="242"/>
              </a:cxn>
              <a:cxn ang="0">
                <a:pos x="83" y="238"/>
              </a:cxn>
              <a:cxn ang="0">
                <a:pos x="67" y="231"/>
              </a:cxn>
              <a:cxn ang="0">
                <a:pos x="51" y="219"/>
              </a:cxn>
              <a:cxn ang="0">
                <a:pos x="36" y="207"/>
              </a:cxn>
              <a:cxn ang="0">
                <a:pos x="24" y="191"/>
              </a:cxn>
              <a:cxn ang="0">
                <a:pos x="12" y="176"/>
              </a:cxn>
              <a:cxn ang="0">
                <a:pos x="4" y="160"/>
              </a:cxn>
              <a:cxn ang="0">
                <a:pos x="0" y="140"/>
              </a:cxn>
              <a:cxn ang="0">
                <a:pos x="0" y="121"/>
              </a:cxn>
              <a:cxn ang="0">
                <a:pos x="0" y="101"/>
              </a:cxn>
              <a:cxn ang="0">
                <a:pos x="4" y="82"/>
              </a:cxn>
              <a:cxn ang="0">
                <a:pos x="12" y="66"/>
              </a:cxn>
              <a:cxn ang="0">
                <a:pos x="24" y="50"/>
              </a:cxn>
              <a:cxn ang="0">
                <a:pos x="36" y="35"/>
              </a:cxn>
              <a:cxn ang="0">
                <a:pos x="51" y="23"/>
              </a:cxn>
              <a:cxn ang="0">
                <a:pos x="67" y="11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1"/>
              </a:cxn>
              <a:cxn ang="0">
                <a:pos x="196" y="23"/>
              </a:cxn>
              <a:cxn ang="0">
                <a:pos x="208" y="35"/>
              </a:cxn>
              <a:cxn ang="0">
                <a:pos x="220" y="50"/>
              </a:cxn>
              <a:cxn ang="0">
                <a:pos x="231" y="66"/>
              </a:cxn>
              <a:cxn ang="0">
                <a:pos x="239" y="82"/>
              </a:cxn>
              <a:cxn ang="0">
                <a:pos x="243" y="101"/>
              </a:cxn>
              <a:cxn ang="0">
                <a:pos x="243" y="121"/>
              </a:cxn>
              <a:cxn ang="0">
                <a:pos x="243" y="121"/>
              </a:cxn>
            </a:cxnLst>
            <a:rect l="0" t="0" r="r" b="b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lnTo>
                  <a:pt x="243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2" name="Freeform 6"/>
          <p:cNvSpPr>
            <a:spLocks/>
          </p:cNvSpPr>
          <p:nvPr/>
        </p:nvSpPr>
        <p:spPr bwMode="auto">
          <a:xfrm>
            <a:off x="4832350" y="3613150"/>
            <a:ext cx="288925" cy="288925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0"/>
              </a:cxn>
              <a:cxn ang="0">
                <a:pos x="239" y="160"/>
              </a:cxn>
              <a:cxn ang="0">
                <a:pos x="231" y="176"/>
              </a:cxn>
              <a:cxn ang="0">
                <a:pos x="220" y="191"/>
              </a:cxn>
              <a:cxn ang="0">
                <a:pos x="208" y="207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8"/>
              </a:cxn>
              <a:cxn ang="0">
                <a:pos x="141" y="242"/>
              </a:cxn>
              <a:cxn ang="0">
                <a:pos x="122" y="242"/>
              </a:cxn>
              <a:cxn ang="0">
                <a:pos x="102" y="242"/>
              </a:cxn>
              <a:cxn ang="0">
                <a:pos x="83" y="238"/>
              </a:cxn>
              <a:cxn ang="0">
                <a:pos x="67" y="231"/>
              </a:cxn>
              <a:cxn ang="0">
                <a:pos x="51" y="219"/>
              </a:cxn>
              <a:cxn ang="0">
                <a:pos x="36" y="207"/>
              </a:cxn>
              <a:cxn ang="0">
                <a:pos x="24" y="191"/>
              </a:cxn>
              <a:cxn ang="0">
                <a:pos x="12" y="176"/>
              </a:cxn>
              <a:cxn ang="0">
                <a:pos x="4" y="160"/>
              </a:cxn>
              <a:cxn ang="0">
                <a:pos x="0" y="140"/>
              </a:cxn>
              <a:cxn ang="0">
                <a:pos x="0" y="121"/>
              </a:cxn>
              <a:cxn ang="0">
                <a:pos x="0" y="101"/>
              </a:cxn>
              <a:cxn ang="0">
                <a:pos x="4" y="82"/>
              </a:cxn>
              <a:cxn ang="0">
                <a:pos x="12" y="66"/>
              </a:cxn>
              <a:cxn ang="0">
                <a:pos x="24" y="50"/>
              </a:cxn>
              <a:cxn ang="0">
                <a:pos x="36" y="35"/>
              </a:cxn>
              <a:cxn ang="0">
                <a:pos x="51" y="23"/>
              </a:cxn>
              <a:cxn ang="0">
                <a:pos x="67" y="11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1"/>
              </a:cxn>
              <a:cxn ang="0">
                <a:pos x="196" y="23"/>
              </a:cxn>
              <a:cxn ang="0">
                <a:pos x="208" y="35"/>
              </a:cxn>
              <a:cxn ang="0">
                <a:pos x="220" y="50"/>
              </a:cxn>
              <a:cxn ang="0">
                <a:pos x="231" y="66"/>
              </a:cxn>
              <a:cxn ang="0">
                <a:pos x="239" y="82"/>
              </a:cxn>
              <a:cxn ang="0">
                <a:pos x="243" y="101"/>
              </a:cxn>
              <a:cxn ang="0">
                <a:pos x="243" y="121"/>
              </a:cxn>
              <a:cxn ang="0">
                <a:pos x="243" y="121"/>
              </a:cxn>
            </a:cxnLst>
            <a:rect l="0" t="0" r="r" b="b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3" name="Freeform 7"/>
          <p:cNvSpPr>
            <a:spLocks/>
          </p:cNvSpPr>
          <p:nvPr/>
        </p:nvSpPr>
        <p:spPr bwMode="auto">
          <a:xfrm>
            <a:off x="4832350" y="3613150"/>
            <a:ext cx="288925" cy="288925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0"/>
              </a:cxn>
              <a:cxn ang="0">
                <a:pos x="239" y="160"/>
              </a:cxn>
              <a:cxn ang="0">
                <a:pos x="231" y="176"/>
              </a:cxn>
              <a:cxn ang="0">
                <a:pos x="220" y="191"/>
              </a:cxn>
              <a:cxn ang="0">
                <a:pos x="208" y="207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8"/>
              </a:cxn>
              <a:cxn ang="0">
                <a:pos x="141" y="242"/>
              </a:cxn>
              <a:cxn ang="0">
                <a:pos x="122" y="242"/>
              </a:cxn>
              <a:cxn ang="0">
                <a:pos x="102" y="242"/>
              </a:cxn>
              <a:cxn ang="0">
                <a:pos x="83" y="238"/>
              </a:cxn>
              <a:cxn ang="0">
                <a:pos x="67" y="231"/>
              </a:cxn>
              <a:cxn ang="0">
                <a:pos x="51" y="219"/>
              </a:cxn>
              <a:cxn ang="0">
                <a:pos x="36" y="207"/>
              </a:cxn>
              <a:cxn ang="0">
                <a:pos x="24" y="191"/>
              </a:cxn>
              <a:cxn ang="0">
                <a:pos x="12" y="176"/>
              </a:cxn>
              <a:cxn ang="0">
                <a:pos x="4" y="160"/>
              </a:cxn>
              <a:cxn ang="0">
                <a:pos x="0" y="140"/>
              </a:cxn>
              <a:cxn ang="0">
                <a:pos x="0" y="121"/>
              </a:cxn>
              <a:cxn ang="0">
                <a:pos x="0" y="101"/>
              </a:cxn>
              <a:cxn ang="0">
                <a:pos x="4" y="82"/>
              </a:cxn>
              <a:cxn ang="0">
                <a:pos x="12" y="66"/>
              </a:cxn>
              <a:cxn ang="0">
                <a:pos x="24" y="50"/>
              </a:cxn>
              <a:cxn ang="0">
                <a:pos x="36" y="35"/>
              </a:cxn>
              <a:cxn ang="0">
                <a:pos x="51" y="23"/>
              </a:cxn>
              <a:cxn ang="0">
                <a:pos x="67" y="11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1"/>
              </a:cxn>
              <a:cxn ang="0">
                <a:pos x="196" y="23"/>
              </a:cxn>
              <a:cxn ang="0">
                <a:pos x="208" y="35"/>
              </a:cxn>
              <a:cxn ang="0">
                <a:pos x="220" y="50"/>
              </a:cxn>
              <a:cxn ang="0">
                <a:pos x="231" y="66"/>
              </a:cxn>
              <a:cxn ang="0">
                <a:pos x="239" y="82"/>
              </a:cxn>
              <a:cxn ang="0">
                <a:pos x="243" y="101"/>
              </a:cxn>
              <a:cxn ang="0">
                <a:pos x="243" y="121"/>
              </a:cxn>
              <a:cxn ang="0">
                <a:pos x="243" y="121"/>
              </a:cxn>
            </a:cxnLst>
            <a:rect l="0" t="0" r="r" b="b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lnTo>
                  <a:pt x="243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4" name="Freeform 8"/>
          <p:cNvSpPr>
            <a:spLocks/>
          </p:cNvSpPr>
          <p:nvPr/>
        </p:nvSpPr>
        <p:spPr bwMode="auto">
          <a:xfrm>
            <a:off x="5472113" y="3613150"/>
            <a:ext cx="292100" cy="288925"/>
          </a:xfrm>
          <a:custGeom>
            <a:avLst/>
            <a:gdLst/>
            <a:ahLst/>
            <a:cxnLst>
              <a:cxn ang="0">
                <a:pos x="246" y="121"/>
              </a:cxn>
              <a:cxn ang="0">
                <a:pos x="242" y="140"/>
              </a:cxn>
              <a:cxn ang="0">
                <a:pos x="238" y="160"/>
              </a:cxn>
              <a:cxn ang="0">
                <a:pos x="230" y="176"/>
              </a:cxn>
              <a:cxn ang="0">
                <a:pos x="223" y="191"/>
              </a:cxn>
              <a:cxn ang="0">
                <a:pos x="211" y="207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8"/>
              </a:cxn>
              <a:cxn ang="0">
                <a:pos x="144" y="242"/>
              </a:cxn>
              <a:cxn ang="0">
                <a:pos x="125" y="242"/>
              </a:cxn>
              <a:cxn ang="0">
                <a:pos x="105" y="242"/>
              </a:cxn>
              <a:cxn ang="0">
                <a:pos x="86" y="238"/>
              </a:cxn>
              <a:cxn ang="0">
                <a:pos x="66" y="231"/>
              </a:cxn>
              <a:cxn ang="0">
                <a:pos x="50" y="219"/>
              </a:cxn>
              <a:cxn ang="0">
                <a:pos x="39" y="207"/>
              </a:cxn>
              <a:cxn ang="0">
                <a:pos x="23" y="191"/>
              </a:cxn>
              <a:cxn ang="0">
                <a:pos x="15" y="176"/>
              </a:cxn>
              <a:cxn ang="0">
                <a:pos x="7" y="160"/>
              </a:cxn>
              <a:cxn ang="0">
                <a:pos x="3" y="140"/>
              </a:cxn>
              <a:cxn ang="0">
                <a:pos x="0" y="121"/>
              </a:cxn>
              <a:cxn ang="0">
                <a:pos x="3" y="101"/>
              </a:cxn>
              <a:cxn ang="0">
                <a:pos x="7" y="82"/>
              </a:cxn>
              <a:cxn ang="0">
                <a:pos x="15" y="66"/>
              </a:cxn>
              <a:cxn ang="0">
                <a:pos x="23" y="50"/>
              </a:cxn>
              <a:cxn ang="0">
                <a:pos x="39" y="35"/>
              </a:cxn>
              <a:cxn ang="0">
                <a:pos x="50" y="23"/>
              </a:cxn>
              <a:cxn ang="0">
                <a:pos x="66" y="11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1"/>
              </a:cxn>
              <a:cxn ang="0">
                <a:pos x="195" y="23"/>
              </a:cxn>
              <a:cxn ang="0">
                <a:pos x="211" y="35"/>
              </a:cxn>
              <a:cxn ang="0">
                <a:pos x="223" y="50"/>
              </a:cxn>
              <a:cxn ang="0">
                <a:pos x="230" y="66"/>
              </a:cxn>
              <a:cxn ang="0">
                <a:pos x="238" y="82"/>
              </a:cxn>
              <a:cxn ang="0">
                <a:pos x="242" y="101"/>
              </a:cxn>
              <a:cxn ang="0">
                <a:pos x="246" y="121"/>
              </a:cxn>
              <a:cxn ang="0">
                <a:pos x="246" y="121"/>
              </a:cxn>
            </a:cxnLst>
            <a:rect l="0" t="0" r="r" b="b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0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0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3" y="140"/>
                </a:lnTo>
                <a:lnTo>
                  <a:pt x="0" y="121"/>
                </a:lnTo>
                <a:lnTo>
                  <a:pt x="3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0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0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  <a:lnTo>
                  <a:pt x="246" y="12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5" name="Freeform 9"/>
          <p:cNvSpPr>
            <a:spLocks/>
          </p:cNvSpPr>
          <p:nvPr/>
        </p:nvSpPr>
        <p:spPr bwMode="auto">
          <a:xfrm>
            <a:off x="5472113" y="3613150"/>
            <a:ext cx="292100" cy="288925"/>
          </a:xfrm>
          <a:custGeom>
            <a:avLst/>
            <a:gdLst/>
            <a:ahLst/>
            <a:cxnLst>
              <a:cxn ang="0">
                <a:pos x="246" y="121"/>
              </a:cxn>
              <a:cxn ang="0">
                <a:pos x="242" y="140"/>
              </a:cxn>
              <a:cxn ang="0">
                <a:pos x="238" y="160"/>
              </a:cxn>
              <a:cxn ang="0">
                <a:pos x="230" y="176"/>
              </a:cxn>
              <a:cxn ang="0">
                <a:pos x="223" y="191"/>
              </a:cxn>
              <a:cxn ang="0">
                <a:pos x="211" y="207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8"/>
              </a:cxn>
              <a:cxn ang="0">
                <a:pos x="144" y="242"/>
              </a:cxn>
              <a:cxn ang="0">
                <a:pos x="125" y="242"/>
              </a:cxn>
              <a:cxn ang="0">
                <a:pos x="105" y="242"/>
              </a:cxn>
              <a:cxn ang="0">
                <a:pos x="86" y="238"/>
              </a:cxn>
              <a:cxn ang="0">
                <a:pos x="66" y="231"/>
              </a:cxn>
              <a:cxn ang="0">
                <a:pos x="50" y="219"/>
              </a:cxn>
              <a:cxn ang="0">
                <a:pos x="39" y="207"/>
              </a:cxn>
              <a:cxn ang="0">
                <a:pos x="23" y="191"/>
              </a:cxn>
              <a:cxn ang="0">
                <a:pos x="15" y="176"/>
              </a:cxn>
              <a:cxn ang="0">
                <a:pos x="7" y="160"/>
              </a:cxn>
              <a:cxn ang="0">
                <a:pos x="3" y="140"/>
              </a:cxn>
              <a:cxn ang="0">
                <a:pos x="0" y="121"/>
              </a:cxn>
              <a:cxn ang="0">
                <a:pos x="3" y="101"/>
              </a:cxn>
              <a:cxn ang="0">
                <a:pos x="7" y="82"/>
              </a:cxn>
              <a:cxn ang="0">
                <a:pos x="15" y="66"/>
              </a:cxn>
              <a:cxn ang="0">
                <a:pos x="23" y="50"/>
              </a:cxn>
              <a:cxn ang="0">
                <a:pos x="39" y="35"/>
              </a:cxn>
              <a:cxn ang="0">
                <a:pos x="50" y="23"/>
              </a:cxn>
              <a:cxn ang="0">
                <a:pos x="66" y="11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1"/>
              </a:cxn>
              <a:cxn ang="0">
                <a:pos x="195" y="23"/>
              </a:cxn>
              <a:cxn ang="0">
                <a:pos x="211" y="35"/>
              </a:cxn>
              <a:cxn ang="0">
                <a:pos x="223" y="50"/>
              </a:cxn>
              <a:cxn ang="0">
                <a:pos x="230" y="66"/>
              </a:cxn>
              <a:cxn ang="0">
                <a:pos x="238" y="82"/>
              </a:cxn>
              <a:cxn ang="0">
                <a:pos x="242" y="101"/>
              </a:cxn>
              <a:cxn ang="0">
                <a:pos x="246" y="121"/>
              </a:cxn>
              <a:cxn ang="0">
                <a:pos x="246" y="121"/>
              </a:cxn>
            </a:cxnLst>
            <a:rect l="0" t="0" r="r" b="b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0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0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3" y="140"/>
                </a:lnTo>
                <a:lnTo>
                  <a:pt x="0" y="121"/>
                </a:lnTo>
                <a:lnTo>
                  <a:pt x="3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0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0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  <a:lnTo>
                  <a:pt x="246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Freeform 10"/>
          <p:cNvSpPr>
            <a:spLocks/>
          </p:cNvSpPr>
          <p:nvPr/>
        </p:nvSpPr>
        <p:spPr bwMode="auto">
          <a:xfrm>
            <a:off x="4832350" y="4251325"/>
            <a:ext cx="288925" cy="293688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5"/>
              </a:cxn>
              <a:cxn ang="0">
                <a:pos x="239" y="160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1"/>
              </a:cxn>
              <a:cxn ang="0">
                <a:pos x="196" y="223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2"/>
              </a:cxn>
              <a:cxn ang="0">
                <a:pos x="122" y="246"/>
              </a:cxn>
              <a:cxn ang="0">
                <a:pos x="102" y="242"/>
              </a:cxn>
              <a:cxn ang="0">
                <a:pos x="83" y="239"/>
              </a:cxn>
              <a:cxn ang="0">
                <a:pos x="67" y="231"/>
              </a:cxn>
              <a:cxn ang="0">
                <a:pos x="51" y="223"/>
              </a:cxn>
              <a:cxn ang="0">
                <a:pos x="36" y="211"/>
              </a:cxn>
              <a:cxn ang="0">
                <a:pos x="24" y="196"/>
              </a:cxn>
              <a:cxn ang="0">
                <a:pos x="12" y="180"/>
              </a:cxn>
              <a:cxn ang="0">
                <a:pos x="4" y="160"/>
              </a:cxn>
              <a:cxn ang="0">
                <a:pos x="0" y="145"/>
              </a:cxn>
              <a:cxn ang="0">
                <a:pos x="0" y="125"/>
              </a:cxn>
              <a:cxn ang="0">
                <a:pos x="0" y="102"/>
              </a:cxn>
              <a:cxn ang="0">
                <a:pos x="4" y="86"/>
              </a:cxn>
              <a:cxn ang="0">
                <a:pos x="12" y="66"/>
              </a:cxn>
              <a:cxn ang="0">
                <a:pos x="24" y="51"/>
              </a:cxn>
              <a:cxn ang="0">
                <a:pos x="36" y="35"/>
              </a:cxn>
              <a:cxn ang="0">
                <a:pos x="51" y="23"/>
              </a:cxn>
              <a:cxn ang="0">
                <a:pos x="67" y="15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5"/>
              </a:cxn>
              <a:cxn ang="0">
                <a:pos x="196" y="23"/>
              </a:cxn>
              <a:cxn ang="0">
                <a:pos x="208" y="35"/>
              </a:cxn>
              <a:cxn ang="0">
                <a:pos x="220" y="51"/>
              </a:cxn>
              <a:cxn ang="0">
                <a:pos x="231" y="66"/>
              </a:cxn>
              <a:cxn ang="0">
                <a:pos x="239" y="86"/>
              </a:cxn>
              <a:cxn ang="0">
                <a:pos x="243" y="102"/>
              </a:cxn>
              <a:cxn ang="0">
                <a:pos x="243" y="125"/>
              </a:cxn>
              <a:cxn ang="0">
                <a:pos x="243" y="125"/>
              </a:cxn>
              <a:cxn ang="0">
                <a:pos x="243" y="121"/>
              </a:cxn>
            </a:cxnLst>
            <a:rect l="0" t="0" r="r" b="b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  <a:lnTo>
                  <a:pt x="243" y="125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7" name="Freeform 11"/>
          <p:cNvSpPr>
            <a:spLocks/>
          </p:cNvSpPr>
          <p:nvPr/>
        </p:nvSpPr>
        <p:spPr bwMode="auto">
          <a:xfrm>
            <a:off x="4832350" y="4251325"/>
            <a:ext cx="288925" cy="293688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5"/>
              </a:cxn>
              <a:cxn ang="0">
                <a:pos x="239" y="160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1"/>
              </a:cxn>
              <a:cxn ang="0">
                <a:pos x="196" y="223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2"/>
              </a:cxn>
              <a:cxn ang="0">
                <a:pos x="122" y="246"/>
              </a:cxn>
              <a:cxn ang="0">
                <a:pos x="102" y="242"/>
              </a:cxn>
              <a:cxn ang="0">
                <a:pos x="83" y="239"/>
              </a:cxn>
              <a:cxn ang="0">
                <a:pos x="67" y="231"/>
              </a:cxn>
              <a:cxn ang="0">
                <a:pos x="51" y="223"/>
              </a:cxn>
              <a:cxn ang="0">
                <a:pos x="36" y="211"/>
              </a:cxn>
              <a:cxn ang="0">
                <a:pos x="24" y="196"/>
              </a:cxn>
              <a:cxn ang="0">
                <a:pos x="12" y="180"/>
              </a:cxn>
              <a:cxn ang="0">
                <a:pos x="4" y="160"/>
              </a:cxn>
              <a:cxn ang="0">
                <a:pos x="0" y="145"/>
              </a:cxn>
              <a:cxn ang="0">
                <a:pos x="0" y="125"/>
              </a:cxn>
              <a:cxn ang="0">
                <a:pos x="0" y="102"/>
              </a:cxn>
              <a:cxn ang="0">
                <a:pos x="4" y="86"/>
              </a:cxn>
              <a:cxn ang="0">
                <a:pos x="12" y="66"/>
              </a:cxn>
              <a:cxn ang="0">
                <a:pos x="24" y="51"/>
              </a:cxn>
              <a:cxn ang="0">
                <a:pos x="36" y="35"/>
              </a:cxn>
              <a:cxn ang="0">
                <a:pos x="51" y="23"/>
              </a:cxn>
              <a:cxn ang="0">
                <a:pos x="67" y="15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5"/>
              </a:cxn>
              <a:cxn ang="0">
                <a:pos x="196" y="23"/>
              </a:cxn>
              <a:cxn ang="0">
                <a:pos x="208" y="35"/>
              </a:cxn>
              <a:cxn ang="0">
                <a:pos x="220" y="51"/>
              </a:cxn>
              <a:cxn ang="0">
                <a:pos x="231" y="66"/>
              </a:cxn>
              <a:cxn ang="0">
                <a:pos x="239" y="86"/>
              </a:cxn>
              <a:cxn ang="0">
                <a:pos x="243" y="102"/>
              </a:cxn>
              <a:cxn ang="0">
                <a:pos x="243" y="125"/>
              </a:cxn>
              <a:cxn ang="0">
                <a:pos x="243" y="125"/>
              </a:cxn>
            </a:cxnLst>
            <a:rect l="0" t="0" r="r" b="b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  <a:lnTo>
                  <a:pt x="243" y="125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8" name="Freeform 12"/>
          <p:cNvSpPr>
            <a:spLocks/>
          </p:cNvSpPr>
          <p:nvPr/>
        </p:nvSpPr>
        <p:spPr bwMode="auto">
          <a:xfrm>
            <a:off x="2503488" y="5313363"/>
            <a:ext cx="288925" cy="288925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1"/>
              </a:cxn>
              <a:cxn ang="0">
                <a:pos x="239" y="161"/>
              </a:cxn>
              <a:cxn ang="0">
                <a:pos x="231" y="176"/>
              </a:cxn>
              <a:cxn ang="0">
                <a:pos x="220" y="196"/>
              </a:cxn>
              <a:cxn ang="0">
                <a:pos x="208" y="208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3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19"/>
              </a:cxn>
              <a:cxn ang="0">
                <a:pos x="36" y="208"/>
              </a:cxn>
              <a:cxn ang="0">
                <a:pos x="24" y="196"/>
              </a:cxn>
              <a:cxn ang="0">
                <a:pos x="12" y="176"/>
              </a:cxn>
              <a:cxn ang="0">
                <a:pos x="4" y="161"/>
              </a:cxn>
              <a:cxn ang="0">
                <a:pos x="0" y="141"/>
              </a:cxn>
              <a:cxn ang="0">
                <a:pos x="0" y="122"/>
              </a:cxn>
              <a:cxn ang="0">
                <a:pos x="0" y="102"/>
              </a:cxn>
              <a:cxn ang="0">
                <a:pos x="4" y="82"/>
              </a:cxn>
              <a:cxn ang="0">
                <a:pos x="12" y="67"/>
              </a:cxn>
              <a:cxn ang="0">
                <a:pos x="24" y="51"/>
              </a:cxn>
              <a:cxn ang="0">
                <a:pos x="36" y="35"/>
              </a:cxn>
              <a:cxn ang="0">
                <a:pos x="51" y="24"/>
              </a:cxn>
              <a:cxn ang="0">
                <a:pos x="67" y="12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2"/>
              </a:cxn>
              <a:cxn ang="0">
                <a:pos x="196" y="24"/>
              </a:cxn>
              <a:cxn ang="0">
                <a:pos x="208" y="35"/>
              </a:cxn>
              <a:cxn ang="0">
                <a:pos x="220" y="51"/>
              </a:cxn>
              <a:cxn ang="0">
                <a:pos x="231" y="67"/>
              </a:cxn>
              <a:cxn ang="0">
                <a:pos x="239" y="82"/>
              </a:cxn>
              <a:cxn ang="0">
                <a:pos x="243" y="102"/>
              </a:cxn>
              <a:cxn ang="0">
                <a:pos x="243" y="122"/>
              </a:cxn>
              <a:cxn ang="0">
                <a:pos x="243" y="122"/>
              </a:cxn>
            </a:cxnLst>
            <a:rect l="0" t="0" r="r" b="b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2503488" y="5313363"/>
            <a:ext cx="288925" cy="288925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1"/>
              </a:cxn>
              <a:cxn ang="0">
                <a:pos x="239" y="161"/>
              </a:cxn>
              <a:cxn ang="0">
                <a:pos x="231" y="176"/>
              </a:cxn>
              <a:cxn ang="0">
                <a:pos x="220" y="196"/>
              </a:cxn>
              <a:cxn ang="0">
                <a:pos x="208" y="208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3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19"/>
              </a:cxn>
              <a:cxn ang="0">
                <a:pos x="36" y="208"/>
              </a:cxn>
              <a:cxn ang="0">
                <a:pos x="24" y="196"/>
              </a:cxn>
              <a:cxn ang="0">
                <a:pos x="12" y="176"/>
              </a:cxn>
              <a:cxn ang="0">
                <a:pos x="4" y="161"/>
              </a:cxn>
              <a:cxn ang="0">
                <a:pos x="0" y="141"/>
              </a:cxn>
              <a:cxn ang="0">
                <a:pos x="0" y="122"/>
              </a:cxn>
              <a:cxn ang="0">
                <a:pos x="0" y="102"/>
              </a:cxn>
              <a:cxn ang="0">
                <a:pos x="4" y="82"/>
              </a:cxn>
              <a:cxn ang="0">
                <a:pos x="12" y="67"/>
              </a:cxn>
              <a:cxn ang="0">
                <a:pos x="24" y="51"/>
              </a:cxn>
              <a:cxn ang="0">
                <a:pos x="36" y="35"/>
              </a:cxn>
              <a:cxn ang="0">
                <a:pos x="51" y="24"/>
              </a:cxn>
              <a:cxn ang="0">
                <a:pos x="67" y="12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2"/>
              </a:cxn>
              <a:cxn ang="0">
                <a:pos x="196" y="24"/>
              </a:cxn>
              <a:cxn ang="0">
                <a:pos x="208" y="35"/>
              </a:cxn>
              <a:cxn ang="0">
                <a:pos x="220" y="51"/>
              </a:cxn>
              <a:cxn ang="0">
                <a:pos x="231" y="67"/>
              </a:cxn>
              <a:cxn ang="0">
                <a:pos x="239" y="82"/>
              </a:cxn>
              <a:cxn ang="0">
                <a:pos x="243" y="102"/>
              </a:cxn>
              <a:cxn ang="0">
                <a:pos x="243" y="122"/>
              </a:cxn>
              <a:cxn ang="0">
                <a:pos x="243" y="122"/>
              </a:cxn>
            </a:cxnLst>
            <a:rect l="0" t="0" r="r" b="b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lnTo>
                  <a:pt x="243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0" name="Freeform 14"/>
          <p:cNvSpPr>
            <a:spLocks/>
          </p:cNvSpPr>
          <p:nvPr/>
        </p:nvSpPr>
        <p:spPr bwMode="auto">
          <a:xfrm>
            <a:off x="3141663" y="5313363"/>
            <a:ext cx="293687" cy="288925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1"/>
              </a:cxn>
              <a:cxn ang="0">
                <a:pos x="238" y="161"/>
              </a:cxn>
              <a:cxn ang="0">
                <a:pos x="231" y="176"/>
              </a:cxn>
              <a:cxn ang="0">
                <a:pos x="223" y="196"/>
              </a:cxn>
              <a:cxn ang="0">
                <a:pos x="211" y="208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3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1" y="219"/>
              </a:cxn>
              <a:cxn ang="0">
                <a:pos x="39" y="208"/>
              </a:cxn>
              <a:cxn ang="0">
                <a:pos x="23" y="196"/>
              </a:cxn>
              <a:cxn ang="0">
                <a:pos x="15" y="176"/>
              </a:cxn>
              <a:cxn ang="0">
                <a:pos x="7" y="161"/>
              </a:cxn>
              <a:cxn ang="0">
                <a:pos x="4" y="141"/>
              </a:cxn>
              <a:cxn ang="0">
                <a:pos x="0" y="122"/>
              </a:cxn>
              <a:cxn ang="0">
                <a:pos x="4" y="102"/>
              </a:cxn>
              <a:cxn ang="0">
                <a:pos x="7" y="82"/>
              </a:cxn>
              <a:cxn ang="0">
                <a:pos x="15" y="67"/>
              </a:cxn>
              <a:cxn ang="0">
                <a:pos x="23" y="51"/>
              </a:cxn>
              <a:cxn ang="0">
                <a:pos x="39" y="35"/>
              </a:cxn>
              <a:cxn ang="0">
                <a:pos x="51" y="24"/>
              </a:cxn>
              <a:cxn ang="0">
                <a:pos x="66" y="12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2"/>
              </a:cxn>
              <a:cxn ang="0">
                <a:pos x="195" y="24"/>
              </a:cxn>
              <a:cxn ang="0">
                <a:pos x="211" y="35"/>
              </a:cxn>
              <a:cxn ang="0">
                <a:pos x="223" y="51"/>
              </a:cxn>
              <a:cxn ang="0">
                <a:pos x="231" y="67"/>
              </a:cxn>
              <a:cxn ang="0">
                <a:pos x="238" y="82"/>
              </a:cxn>
              <a:cxn ang="0">
                <a:pos x="242" y="102"/>
              </a:cxn>
              <a:cxn ang="0">
                <a:pos x="246" y="122"/>
              </a:cxn>
              <a:cxn ang="0">
                <a:pos x="246" y="122"/>
              </a:cxn>
            </a:cxnLst>
            <a:rect l="0" t="0" r="r" b="b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1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4" y="141"/>
                </a:lnTo>
                <a:lnTo>
                  <a:pt x="0" y="122"/>
                </a:lnTo>
                <a:lnTo>
                  <a:pt x="4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1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1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1" name="Freeform 15"/>
          <p:cNvSpPr>
            <a:spLocks/>
          </p:cNvSpPr>
          <p:nvPr/>
        </p:nvSpPr>
        <p:spPr bwMode="auto">
          <a:xfrm>
            <a:off x="3141663" y="5313363"/>
            <a:ext cx="293687" cy="288925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1"/>
              </a:cxn>
              <a:cxn ang="0">
                <a:pos x="238" y="161"/>
              </a:cxn>
              <a:cxn ang="0">
                <a:pos x="231" y="176"/>
              </a:cxn>
              <a:cxn ang="0">
                <a:pos x="223" y="196"/>
              </a:cxn>
              <a:cxn ang="0">
                <a:pos x="211" y="208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3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1" y="219"/>
              </a:cxn>
              <a:cxn ang="0">
                <a:pos x="39" y="208"/>
              </a:cxn>
              <a:cxn ang="0">
                <a:pos x="23" y="196"/>
              </a:cxn>
              <a:cxn ang="0">
                <a:pos x="15" y="176"/>
              </a:cxn>
              <a:cxn ang="0">
                <a:pos x="7" y="161"/>
              </a:cxn>
              <a:cxn ang="0">
                <a:pos x="4" y="141"/>
              </a:cxn>
              <a:cxn ang="0">
                <a:pos x="0" y="122"/>
              </a:cxn>
              <a:cxn ang="0">
                <a:pos x="4" y="102"/>
              </a:cxn>
              <a:cxn ang="0">
                <a:pos x="7" y="82"/>
              </a:cxn>
              <a:cxn ang="0">
                <a:pos x="15" y="67"/>
              </a:cxn>
              <a:cxn ang="0">
                <a:pos x="23" y="51"/>
              </a:cxn>
              <a:cxn ang="0">
                <a:pos x="39" y="35"/>
              </a:cxn>
              <a:cxn ang="0">
                <a:pos x="51" y="24"/>
              </a:cxn>
              <a:cxn ang="0">
                <a:pos x="66" y="12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2"/>
              </a:cxn>
              <a:cxn ang="0">
                <a:pos x="195" y="24"/>
              </a:cxn>
              <a:cxn ang="0">
                <a:pos x="211" y="35"/>
              </a:cxn>
              <a:cxn ang="0">
                <a:pos x="223" y="51"/>
              </a:cxn>
              <a:cxn ang="0">
                <a:pos x="231" y="67"/>
              </a:cxn>
              <a:cxn ang="0">
                <a:pos x="238" y="82"/>
              </a:cxn>
              <a:cxn ang="0">
                <a:pos x="242" y="102"/>
              </a:cxn>
              <a:cxn ang="0">
                <a:pos x="246" y="122"/>
              </a:cxn>
              <a:cxn ang="0">
                <a:pos x="246" y="122"/>
              </a:cxn>
            </a:cxnLst>
            <a:rect l="0" t="0" r="r" b="b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1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4" y="141"/>
                </a:lnTo>
                <a:lnTo>
                  <a:pt x="0" y="122"/>
                </a:lnTo>
                <a:lnTo>
                  <a:pt x="4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1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1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lnTo>
                  <a:pt x="246" y="122"/>
                </a:lnTo>
              </a:path>
            </a:pathLst>
          </a:custGeom>
          <a:solidFill>
            <a:schemeClr val="hlink"/>
          </a:solidFill>
          <a:ln w="127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2" name="Freeform 16"/>
          <p:cNvSpPr>
            <a:spLocks/>
          </p:cNvSpPr>
          <p:nvPr/>
        </p:nvSpPr>
        <p:spPr bwMode="auto">
          <a:xfrm>
            <a:off x="2503488" y="5951538"/>
            <a:ext cx="288925" cy="293687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5"/>
              </a:cxn>
              <a:cxn ang="0">
                <a:pos x="239" y="161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2"/>
              </a:cxn>
              <a:cxn ang="0">
                <a:pos x="196" y="224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7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24"/>
              </a:cxn>
              <a:cxn ang="0">
                <a:pos x="36" y="212"/>
              </a:cxn>
              <a:cxn ang="0">
                <a:pos x="24" y="196"/>
              </a:cxn>
              <a:cxn ang="0">
                <a:pos x="12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2" y="67"/>
              </a:cxn>
              <a:cxn ang="0">
                <a:pos x="24" y="51"/>
              </a:cxn>
              <a:cxn ang="0">
                <a:pos x="36" y="40"/>
              </a:cxn>
              <a:cxn ang="0">
                <a:pos x="51" y="24"/>
              </a:cxn>
              <a:cxn ang="0">
                <a:pos x="67" y="16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6"/>
              </a:cxn>
              <a:cxn ang="0">
                <a:pos x="196" y="24"/>
              </a:cxn>
              <a:cxn ang="0">
                <a:pos x="208" y="40"/>
              </a:cxn>
              <a:cxn ang="0">
                <a:pos x="220" y="51"/>
              </a:cxn>
              <a:cxn ang="0">
                <a:pos x="231" y="67"/>
              </a:cxn>
              <a:cxn ang="0">
                <a:pos x="239" y="87"/>
              </a:cxn>
              <a:cxn ang="0">
                <a:pos x="243" y="106"/>
              </a:cxn>
              <a:cxn ang="0">
                <a:pos x="243" y="126"/>
              </a:cxn>
              <a:cxn ang="0">
                <a:pos x="243" y="126"/>
              </a:cxn>
              <a:cxn ang="0">
                <a:pos x="243" y="122"/>
              </a:cxn>
            </a:cxnLst>
            <a:rect l="0" t="0" r="r" b="b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6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3" name="Freeform 17"/>
          <p:cNvSpPr>
            <a:spLocks/>
          </p:cNvSpPr>
          <p:nvPr/>
        </p:nvSpPr>
        <p:spPr bwMode="auto">
          <a:xfrm>
            <a:off x="2503488" y="5951538"/>
            <a:ext cx="288925" cy="293687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5"/>
              </a:cxn>
              <a:cxn ang="0">
                <a:pos x="239" y="161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2"/>
              </a:cxn>
              <a:cxn ang="0">
                <a:pos x="196" y="224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7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24"/>
              </a:cxn>
              <a:cxn ang="0">
                <a:pos x="36" y="212"/>
              </a:cxn>
              <a:cxn ang="0">
                <a:pos x="24" y="196"/>
              </a:cxn>
              <a:cxn ang="0">
                <a:pos x="12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2" y="67"/>
              </a:cxn>
              <a:cxn ang="0">
                <a:pos x="24" y="51"/>
              </a:cxn>
              <a:cxn ang="0">
                <a:pos x="36" y="40"/>
              </a:cxn>
              <a:cxn ang="0">
                <a:pos x="51" y="24"/>
              </a:cxn>
              <a:cxn ang="0">
                <a:pos x="67" y="16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6"/>
              </a:cxn>
              <a:cxn ang="0">
                <a:pos x="196" y="24"/>
              </a:cxn>
              <a:cxn ang="0">
                <a:pos x="208" y="40"/>
              </a:cxn>
              <a:cxn ang="0">
                <a:pos x="220" y="51"/>
              </a:cxn>
              <a:cxn ang="0">
                <a:pos x="231" y="67"/>
              </a:cxn>
              <a:cxn ang="0">
                <a:pos x="239" y="87"/>
              </a:cxn>
              <a:cxn ang="0">
                <a:pos x="243" y="106"/>
              </a:cxn>
              <a:cxn ang="0">
                <a:pos x="243" y="126"/>
              </a:cxn>
              <a:cxn ang="0">
                <a:pos x="243" y="126"/>
              </a:cxn>
            </a:cxnLst>
            <a:rect l="0" t="0" r="r" b="b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4" name="Freeform 18"/>
          <p:cNvSpPr>
            <a:spLocks/>
          </p:cNvSpPr>
          <p:nvPr/>
        </p:nvSpPr>
        <p:spPr bwMode="auto">
          <a:xfrm>
            <a:off x="3141663" y="5951538"/>
            <a:ext cx="293687" cy="293687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1" y="180"/>
              </a:cxn>
              <a:cxn ang="0">
                <a:pos x="223" y="196"/>
              </a:cxn>
              <a:cxn ang="0">
                <a:pos x="211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7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1" y="224"/>
              </a:cxn>
              <a:cxn ang="0">
                <a:pos x="39" y="212"/>
              </a:cxn>
              <a:cxn ang="0">
                <a:pos x="23" y="196"/>
              </a:cxn>
              <a:cxn ang="0">
                <a:pos x="15" y="180"/>
              </a:cxn>
              <a:cxn ang="0">
                <a:pos x="7" y="161"/>
              </a:cxn>
              <a:cxn ang="0">
                <a:pos x="4" y="145"/>
              </a:cxn>
              <a:cxn ang="0">
                <a:pos x="0" y="126"/>
              </a:cxn>
              <a:cxn ang="0">
                <a:pos x="4" y="106"/>
              </a:cxn>
              <a:cxn ang="0">
                <a:pos x="7" y="87"/>
              </a:cxn>
              <a:cxn ang="0">
                <a:pos x="15" y="67"/>
              </a:cxn>
              <a:cxn ang="0">
                <a:pos x="23" y="51"/>
              </a:cxn>
              <a:cxn ang="0">
                <a:pos x="39" y="40"/>
              </a:cxn>
              <a:cxn ang="0">
                <a:pos x="51" y="24"/>
              </a:cxn>
              <a:cxn ang="0">
                <a:pos x="66" y="16"/>
              </a:cxn>
              <a:cxn ang="0">
                <a:pos x="86" y="8"/>
              </a:cxn>
              <a:cxn ang="0">
                <a:pos x="105" y="4"/>
              </a:cxn>
              <a:cxn ang="0">
                <a:pos x="125" y="0"/>
              </a:cxn>
              <a:cxn ang="0">
                <a:pos x="144" y="4"/>
              </a:cxn>
              <a:cxn ang="0">
                <a:pos x="164" y="8"/>
              </a:cxn>
              <a:cxn ang="0">
                <a:pos x="180" y="16"/>
              </a:cxn>
              <a:cxn ang="0">
                <a:pos x="195" y="24"/>
              </a:cxn>
              <a:cxn ang="0">
                <a:pos x="211" y="40"/>
              </a:cxn>
              <a:cxn ang="0">
                <a:pos x="223" y="51"/>
              </a:cxn>
              <a:cxn ang="0">
                <a:pos x="231" y="67"/>
              </a:cxn>
              <a:cxn ang="0">
                <a:pos x="238" y="87"/>
              </a:cxn>
              <a:cxn ang="0">
                <a:pos x="242" y="106"/>
              </a:cxn>
              <a:cxn ang="0">
                <a:pos x="246" y="126"/>
              </a:cxn>
              <a:cxn ang="0">
                <a:pos x="246" y="126"/>
              </a:cxn>
              <a:cxn ang="0">
                <a:pos x="246" y="122"/>
              </a:cxn>
            </a:cxnLst>
            <a:rect l="0" t="0" r="r" b="b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4" y="145"/>
                </a:lnTo>
                <a:lnTo>
                  <a:pt x="0" y="126"/>
                </a:lnTo>
                <a:lnTo>
                  <a:pt x="4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1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6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5" name="Freeform 19"/>
          <p:cNvSpPr>
            <a:spLocks/>
          </p:cNvSpPr>
          <p:nvPr/>
        </p:nvSpPr>
        <p:spPr bwMode="auto">
          <a:xfrm>
            <a:off x="3141663" y="5951538"/>
            <a:ext cx="293687" cy="293687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1" y="180"/>
              </a:cxn>
              <a:cxn ang="0">
                <a:pos x="223" y="196"/>
              </a:cxn>
              <a:cxn ang="0">
                <a:pos x="211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7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1" y="224"/>
              </a:cxn>
              <a:cxn ang="0">
                <a:pos x="39" y="212"/>
              </a:cxn>
              <a:cxn ang="0">
                <a:pos x="23" y="196"/>
              </a:cxn>
              <a:cxn ang="0">
                <a:pos x="15" y="180"/>
              </a:cxn>
              <a:cxn ang="0">
                <a:pos x="7" y="161"/>
              </a:cxn>
              <a:cxn ang="0">
                <a:pos x="4" y="145"/>
              </a:cxn>
              <a:cxn ang="0">
                <a:pos x="0" y="126"/>
              </a:cxn>
              <a:cxn ang="0">
                <a:pos x="4" y="106"/>
              </a:cxn>
              <a:cxn ang="0">
                <a:pos x="7" y="87"/>
              </a:cxn>
              <a:cxn ang="0">
                <a:pos x="15" y="67"/>
              </a:cxn>
              <a:cxn ang="0">
                <a:pos x="23" y="51"/>
              </a:cxn>
              <a:cxn ang="0">
                <a:pos x="39" y="40"/>
              </a:cxn>
              <a:cxn ang="0">
                <a:pos x="51" y="24"/>
              </a:cxn>
              <a:cxn ang="0">
                <a:pos x="66" y="16"/>
              </a:cxn>
              <a:cxn ang="0">
                <a:pos x="86" y="8"/>
              </a:cxn>
              <a:cxn ang="0">
                <a:pos x="105" y="4"/>
              </a:cxn>
              <a:cxn ang="0">
                <a:pos x="125" y="0"/>
              </a:cxn>
              <a:cxn ang="0">
                <a:pos x="144" y="4"/>
              </a:cxn>
              <a:cxn ang="0">
                <a:pos x="164" y="8"/>
              </a:cxn>
              <a:cxn ang="0">
                <a:pos x="180" y="16"/>
              </a:cxn>
              <a:cxn ang="0">
                <a:pos x="195" y="24"/>
              </a:cxn>
              <a:cxn ang="0">
                <a:pos x="211" y="40"/>
              </a:cxn>
              <a:cxn ang="0">
                <a:pos x="223" y="51"/>
              </a:cxn>
              <a:cxn ang="0">
                <a:pos x="231" y="67"/>
              </a:cxn>
              <a:cxn ang="0">
                <a:pos x="238" y="87"/>
              </a:cxn>
              <a:cxn ang="0">
                <a:pos x="242" y="106"/>
              </a:cxn>
              <a:cxn ang="0">
                <a:pos x="246" y="126"/>
              </a:cxn>
              <a:cxn ang="0">
                <a:pos x="246" y="126"/>
              </a:cxn>
            </a:cxnLst>
            <a:rect l="0" t="0" r="r" b="b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4" y="145"/>
                </a:lnTo>
                <a:lnTo>
                  <a:pt x="0" y="126"/>
                </a:lnTo>
                <a:lnTo>
                  <a:pt x="4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1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6" name="Freeform 20"/>
          <p:cNvSpPr>
            <a:spLocks/>
          </p:cNvSpPr>
          <p:nvPr/>
        </p:nvSpPr>
        <p:spPr bwMode="auto">
          <a:xfrm>
            <a:off x="4832350" y="5313363"/>
            <a:ext cx="288925" cy="288925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1"/>
              </a:cxn>
              <a:cxn ang="0">
                <a:pos x="239" y="161"/>
              </a:cxn>
              <a:cxn ang="0">
                <a:pos x="231" y="176"/>
              </a:cxn>
              <a:cxn ang="0">
                <a:pos x="220" y="196"/>
              </a:cxn>
              <a:cxn ang="0">
                <a:pos x="208" y="208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3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19"/>
              </a:cxn>
              <a:cxn ang="0">
                <a:pos x="36" y="208"/>
              </a:cxn>
              <a:cxn ang="0">
                <a:pos x="24" y="196"/>
              </a:cxn>
              <a:cxn ang="0">
                <a:pos x="12" y="176"/>
              </a:cxn>
              <a:cxn ang="0">
                <a:pos x="4" y="161"/>
              </a:cxn>
              <a:cxn ang="0">
                <a:pos x="0" y="141"/>
              </a:cxn>
              <a:cxn ang="0">
                <a:pos x="0" y="122"/>
              </a:cxn>
              <a:cxn ang="0">
                <a:pos x="0" y="102"/>
              </a:cxn>
              <a:cxn ang="0">
                <a:pos x="4" y="82"/>
              </a:cxn>
              <a:cxn ang="0">
                <a:pos x="12" y="67"/>
              </a:cxn>
              <a:cxn ang="0">
                <a:pos x="24" y="51"/>
              </a:cxn>
              <a:cxn ang="0">
                <a:pos x="36" y="35"/>
              </a:cxn>
              <a:cxn ang="0">
                <a:pos x="51" y="24"/>
              </a:cxn>
              <a:cxn ang="0">
                <a:pos x="67" y="12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2"/>
              </a:cxn>
              <a:cxn ang="0">
                <a:pos x="196" y="24"/>
              </a:cxn>
              <a:cxn ang="0">
                <a:pos x="208" y="35"/>
              </a:cxn>
              <a:cxn ang="0">
                <a:pos x="220" y="51"/>
              </a:cxn>
              <a:cxn ang="0">
                <a:pos x="231" y="67"/>
              </a:cxn>
              <a:cxn ang="0">
                <a:pos x="239" y="82"/>
              </a:cxn>
              <a:cxn ang="0">
                <a:pos x="243" y="102"/>
              </a:cxn>
              <a:cxn ang="0">
                <a:pos x="243" y="122"/>
              </a:cxn>
              <a:cxn ang="0">
                <a:pos x="243" y="122"/>
              </a:cxn>
            </a:cxnLst>
            <a:rect l="0" t="0" r="r" b="b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7" name="Freeform 21"/>
          <p:cNvSpPr>
            <a:spLocks/>
          </p:cNvSpPr>
          <p:nvPr/>
        </p:nvSpPr>
        <p:spPr bwMode="auto">
          <a:xfrm>
            <a:off x="4832350" y="5313363"/>
            <a:ext cx="288925" cy="288925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1"/>
              </a:cxn>
              <a:cxn ang="0">
                <a:pos x="239" y="161"/>
              </a:cxn>
              <a:cxn ang="0">
                <a:pos x="231" y="176"/>
              </a:cxn>
              <a:cxn ang="0">
                <a:pos x="220" y="196"/>
              </a:cxn>
              <a:cxn ang="0">
                <a:pos x="208" y="208"/>
              </a:cxn>
              <a:cxn ang="0">
                <a:pos x="196" y="219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3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19"/>
              </a:cxn>
              <a:cxn ang="0">
                <a:pos x="36" y="208"/>
              </a:cxn>
              <a:cxn ang="0">
                <a:pos x="24" y="196"/>
              </a:cxn>
              <a:cxn ang="0">
                <a:pos x="12" y="176"/>
              </a:cxn>
              <a:cxn ang="0">
                <a:pos x="4" y="161"/>
              </a:cxn>
              <a:cxn ang="0">
                <a:pos x="0" y="141"/>
              </a:cxn>
              <a:cxn ang="0">
                <a:pos x="0" y="122"/>
              </a:cxn>
              <a:cxn ang="0">
                <a:pos x="0" y="102"/>
              </a:cxn>
              <a:cxn ang="0">
                <a:pos x="4" y="82"/>
              </a:cxn>
              <a:cxn ang="0">
                <a:pos x="12" y="67"/>
              </a:cxn>
              <a:cxn ang="0">
                <a:pos x="24" y="51"/>
              </a:cxn>
              <a:cxn ang="0">
                <a:pos x="36" y="35"/>
              </a:cxn>
              <a:cxn ang="0">
                <a:pos x="51" y="24"/>
              </a:cxn>
              <a:cxn ang="0">
                <a:pos x="67" y="12"/>
              </a:cxn>
              <a:cxn ang="0">
                <a:pos x="83" y="4"/>
              </a:cxn>
              <a:cxn ang="0">
                <a:pos x="102" y="0"/>
              </a:cxn>
              <a:cxn ang="0">
                <a:pos x="122" y="0"/>
              </a:cxn>
              <a:cxn ang="0">
                <a:pos x="141" y="0"/>
              </a:cxn>
              <a:cxn ang="0">
                <a:pos x="161" y="4"/>
              </a:cxn>
              <a:cxn ang="0">
                <a:pos x="180" y="12"/>
              </a:cxn>
              <a:cxn ang="0">
                <a:pos x="196" y="24"/>
              </a:cxn>
              <a:cxn ang="0">
                <a:pos x="208" y="35"/>
              </a:cxn>
              <a:cxn ang="0">
                <a:pos x="220" y="51"/>
              </a:cxn>
              <a:cxn ang="0">
                <a:pos x="231" y="67"/>
              </a:cxn>
              <a:cxn ang="0">
                <a:pos x="239" y="82"/>
              </a:cxn>
              <a:cxn ang="0">
                <a:pos x="243" y="102"/>
              </a:cxn>
              <a:cxn ang="0">
                <a:pos x="243" y="122"/>
              </a:cxn>
              <a:cxn ang="0">
                <a:pos x="243" y="122"/>
              </a:cxn>
            </a:cxnLst>
            <a:rect l="0" t="0" r="r" b="b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lnTo>
                  <a:pt x="243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8" name="Freeform 22"/>
          <p:cNvSpPr>
            <a:spLocks/>
          </p:cNvSpPr>
          <p:nvPr/>
        </p:nvSpPr>
        <p:spPr bwMode="auto">
          <a:xfrm>
            <a:off x="5472113" y="5313363"/>
            <a:ext cx="292100" cy="288925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1"/>
              </a:cxn>
              <a:cxn ang="0">
                <a:pos x="238" y="161"/>
              </a:cxn>
              <a:cxn ang="0">
                <a:pos x="230" y="176"/>
              </a:cxn>
              <a:cxn ang="0">
                <a:pos x="223" y="196"/>
              </a:cxn>
              <a:cxn ang="0">
                <a:pos x="211" y="208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3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0" y="219"/>
              </a:cxn>
              <a:cxn ang="0">
                <a:pos x="39" y="208"/>
              </a:cxn>
              <a:cxn ang="0">
                <a:pos x="23" y="196"/>
              </a:cxn>
              <a:cxn ang="0">
                <a:pos x="15" y="176"/>
              </a:cxn>
              <a:cxn ang="0">
                <a:pos x="7" y="161"/>
              </a:cxn>
              <a:cxn ang="0">
                <a:pos x="3" y="141"/>
              </a:cxn>
              <a:cxn ang="0">
                <a:pos x="0" y="122"/>
              </a:cxn>
              <a:cxn ang="0">
                <a:pos x="3" y="102"/>
              </a:cxn>
              <a:cxn ang="0">
                <a:pos x="7" y="82"/>
              </a:cxn>
              <a:cxn ang="0">
                <a:pos x="15" y="67"/>
              </a:cxn>
              <a:cxn ang="0">
                <a:pos x="23" y="51"/>
              </a:cxn>
              <a:cxn ang="0">
                <a:pos x="39" y="35"/>
              </a:cxn>
              <a:cxn ang="0">
                <a:pos x="50" y="24"/>
              </a:cxn>
              <a:cxn ang="0">
                <a:pos x="66" y="12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2"/>
              </a:cxn>
              <a:cxn ang="0">
                <a:pos x="195" y="24"/>
              </a:cxn>
              <a:cxn ang="0">
                <a:pos x="211" y="35"/>
              </a:cxn>
              <a:cxn ang="0">
                <a:pos x="223" y="51"/>
              </a:cxn>
              <a:cxn ang="0">
                <a:pos x="230" y="67"/>
              </a:cxn>
              <a:cxn ang="0">
                <a:pos x="238" y="82"/>
              </a:cxn>
              <a:cxn ang="0">
                <a:pos x="242" y="102"/>
              </a:cxn>
              <a:cxn ang="0">
                <a:pos x="246" y="122"/>
              </a:cxn>
              <a:cxn ang="0">
                <a:pos x="246" y="122"/>
              </a:cxn>
            </a:cxnLst>
            <a:rect l="0" t="0" r="r" b="b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0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3" y="141"/>
                </a:lnTo>
                <a:lnTo>
                  <a:pt x="0" y="122"/>
                </a:lnTo>
                <a:lnTo>
                  <a:pt x="3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0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0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9" name="Freeform 23"/>
          <p:cNvSpPr>
            <a:spLocks/>
          </p:cNvSpPr>
          <p:nvPr/>
        </p:nvSpPr>
        <p:spPr bwMode="auto">
          <a:xfrm>
            <a:off x="5472113" y="5313363"/>
            <a:ext cx="292100" cy="288925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1"/>
              </a:cxn>
              <a:cxn ang="0">
                <a:pos x="238" y="161"/>
              </a:cxn>
              <a:cxn ang="0">
                <a:pos x="230" y="176"/>
              </a:cxn>
              <a:cxn ang="0">
                <a:pos x="223" y="196"/>
              </a:cxn>
              <a:cxn ang="0">
                <a:pos x="211" y="208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3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0" y="219"/>
              </a:cxn>
              <a:cxn ang="0">
                <a:pos x="39" y="208"/>
              </a:cxn>
              <a:cxn ang="0">
                <a:pos x="23" y="196"/>
              </a:cxn>
              <a:cxn ang="0">
                <a:pos x="15" y="176"/>
              </a:cxn>
              <a:cxn ang="0">
                <a:pos x="7" y="161"/>
              </a:cxn>
              <a:cxn ang="0">
                <a:pos x="3" y="141"/>
              </a:cxn>
              <a:cxn ang="0">
                <a:pos x="0" y="122"/>
              </a:cxn>
              <a:cxn ang="0">
                <a:pos x="3" y="102"/>
              </a:cxn>
              <a:cxn ang="0">
                <a:pos x="7" y="82"/>
              </a:cxn>
              <a:cxn ang="0">
                <a:pos x="15" y="67"/>
              </a:cxn>
              <a:cxn ang="0">
                <a:pos x="23" y="51"/>
              </a:cxn>
              <a:cxn ang="0">
                <a:pos x="39" y="35"/>
              </a:cxn>
              <a:cxn ang="0">
                <a:pos x="50" y="24"/>
              </a:cxn>
              <a:cxn ang="0">
                <a:pos x="66" y="12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2"/>
              </a:cxn>
              <a:cxn ang="0">
                <a:pos x="195" y="24"/>
              </a:cxn>
              <a:cxn ang="0">
                <a:pos x="211" y="35"/>
              </a:cxn>
              <a:cxn ang="0">
                <a:pos x="223" y="51"/>
              </a:cxn>
              <a:cxn ang="0">
                <a:pos x="230" y="67"/>
              </a:cxn>
              <a:cxn ang="0">
                <a:pos x="238" y="82"/>
              </a:cxn>
              <a:cxn ang="0">
                <a:pos x="242" y="102"/>
              </a:cxn>
              <a:cxn ang="0">
                <a:pos x="246" y="122"/>
              </a:cxn>
              <a:cxn ang="0">
                <a:pos x="246" y="122"/>
              </a:cxn>
            </a:cxnLst>
            <a:rect l="0" t="0" r="r" b="b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0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3" y="141"/>
                </a:lnTo>
                <a:lnTo>
                  <a:pt x="0" y="122"/>
                </a:lnTo>
                <a:lnTo>
                  <a:pt x="3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0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0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lnTo>
                  <a:pt x="246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0" name="Freeform 24"/>
          <p:cNvSpPr>
            <a:spLocks/>
          </p:cNvSpPr>
          <p:nvPr/>
        </p:nvSpPr>
        <p:spPr bwMode="auto">
          <a:xfrm>
            <a:off x="4832350" y="5951538"/>
            <a:ext cx="288925" cy="293687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5"/>
              </a:cxn>
              <a:cxn ang="0">
                <a:pos x="239" y="161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2"/>
              </a:cxn>
              <a:cxn ang="0">
                <a:pos x="196" y="224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7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24"/>
              </a:cxn>
              <a:cxn ang="0">
                <a:pos x="36" y="212"/>
              </a:cxn>
              <a:cxn ang="0">
                <a:pos x="24" y="196"/>
              </a:cxn>
              <a:cxn ang="0">
                <a:pos x="12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2" y="67"/>
              </a:cxn>
              <a:cxn ang="0">
                <a:pos x="24" y="51"/>
              </a:cxn>
              <a:cxn ang="0">
                <a:pos x="36" y="40"/>
              </a:cxn>
              <a:cxn ang="0">
                <a:pos x="51" y="24"/>
              </a:cxn>
              <a:cxn ang="0">
                <a:pos x="67" y="16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6"/>
              </a:cxn>
              <a:cxn ang="0">
                <a:pos x="196" y="24"/>
              </a:cxn>
              <a:cxn ang="0">
                <a:pos x="208" y="40"/>
              </a:cxn>
              <a:cxn ang="0">
                <a:pos x="220" y="51"/>
              </a:cxn>
              <a:cxn ang="0">
                <a:pos x="231" y="67"/>
              </a:cxn>
              <a:cxn ang="0">
                <a:pos x="239" y="87"/>
              </a:cxn>
              <a:cxn ang="0">
                <a:pos x="243" y="106"/>
              </a:cxn>
              <a:cxn ang="0">
                <a:pos x="243" y="126"/>
              </a:cxn>
              <a:cxn ang="0">
                <a:pos x="243" y="126"/>
              </a:cxn>
              <a:cxn ang="0">
                <a:pos x="243" y="122"/>
              </a:cxn>
            </a:cxnLst>
            <a:rect l="0" t="0" r="r" b="b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6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1" name="Freeform 25"/>
          <p:cNvSpPr>
            <a:spLocks/>
          </p:cNvSpPr>
          <p:nvPr/>
        </p:nvSpPr>
        <p:spPr bwMode="auto">
          <a:xfrm>
            <a:off x="4832350" y="5951538"/>
            <a:ext cx="288925" cy="293687"/>
          </a:xfrm>
          <a:custGeom>
            <a:avLst/>
            <a:gdLst/>
            <a:ahLst/>
            <a:cxnLst>
              <a:cxn ang="0">
                <a:pos x="243" y="122"/>
              </a:cxn>
              <a:cxn ang="0">
                <a:pos x="243" y="145"/>
              </a:cxn>
              <a:cxn ang="0">
                <a:pos x="239" y="161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2"/>
              </a:cxn>
              <a:cxn ang="0">
                <a:pos x="196" y="224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3"/>
              </a:cxn>
              <a:cxn ang="0">
                <a:pos x="122" y="247"/>
              </a:cxn>
              <a:cxn ang="0">
                <a:pos x="102" y="243"/>
              </a:cxn>
              <a:cxn ang="0">
                <a:pos x="83" y="239"/>
              </a:cxn>
              <a:cxn ang="0">
                <a:pos x="67" y="231"/>
              </a:cxn>
              <a:cxn ang="0">
                <a:pos x="51" y="224"/>
              </a:cxn>
              <a:cxn ang="0">
                <a:pos x="36" y="212"/>
              </a:cxn>
              <a:cxn ang="0">
                <a:pos x="24" y="196"/>
              </a:cxn>
              <a:cxn ang="0">
                <a:pos x="12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2" y="67"/>
              </a:cxn>
              <a:cxn ang="0">
                <a:pos x="24" y="51"/>
              </a:cxn>
              <a:cxn ang="0">
                <a:pos x="36" y="40"/>
              </a:cxn>
              <a:cxn ang="0">
                <a:pos x="51" y="24"/>
              </a:cxn>
              <a:cxn ang="0">
                <a:pos x="67" y="16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6"/>
              </a:cxn>
              <a:cxn ang="0">
                <a:pos x="196" y="24"/>
              </a:cxn>
              <a:cxn ang="0">
                <a:pos x="208" y="40"/>
              </a:cxn>
              <a:cxn ang="0">
                <a:pos x="220" y="51"/>
              </a:cxn>
              <a:cxn ang="0">
                <a:pos x="231" y="67"/>
              </a:cxn>
              <a:cxn ang="0">
                <a:pos x="239" y="87"/>
              </a:cxn>
              <a:cxn ang="0">
                <a:pos x="243" y="106"/>
              </a:cxn>
              <a:cxn ang="0">
                <a:pos x="243" y="126"/>
              </a:cxn>
              <a:cxn ang="0">
                <a:pos x="243" y="126"/>
              </a:cxn>
            </a:cxnLst>
            <a:rect l="0" t="0" r="r" b="b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2" name="Freeform 26"/>
          <p:cNvSpPr>
            <a:spLocks/>
          </p:cNvSpPr>
          <p:nvPr/>
        </p:nvSpPr>
        <p:spPr bwMode="auto">
          <a:xfrm>
            <a:off x="5472113" y="5951538"/>
            <a:ext cx="292100" cy="293687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0" y="180"/>
              </a:cxn>
              <a:cxn ang="0">
                <a:pos x="223" y="196"/>
              </a:cxn>
              <a:cxn ang="0">
                <a:pos x="211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7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0" y="224"/>
              </a:cxn>
              <a:cxn ang="0">
                <a:pos x="39" y="212"/>
              </a:cxn>
              <a:cxn ang="0">
                <a:pos x="23" y="196"/>
              </a:cxn>
              <a:cxn ang="0">
                <a:pos x="15" y="180"/>
              </a:cxn>
              <a:cxn ang="0">
                <a:pos x="7" y="161"/>
              </a:cxn>
              <a:cxn ang="0">
                <a:pos x="3" y="145"/>
              </a:cxn>
              <a:cxn ang="0">
                <a:pos x="0" y="126"/>
              </a:cxn>
              <a:cxn ang="0">
                <a:pos x="3" y="106"/>
              </a:cxn>
              <a:cxn ang="0">
                <a:pos x="7" y="87"/>
              </a:cxn>
              <a:cxn ang="0">
                <a:pos x="15" y="67"/>
              </a:cxn>
              <a:cxn ang="0">
                <a:pos x="23" y="51"/>
              </a:cxn>
              <a:cxn ang="0">
                <a:pos x="39" y="40"/>
              </a:cxn>
              <a:cxn ang="0">
                <a:pos x="50" y="24"/>
              </a:cxn>
              <a:cxn ang="0">
                <a:pos x="66" y="16"/>
              </a:cxn>
              <a:cxn ang="0">
                <a:pos x="86" y="8"/>
              </a:cxn>
              <a:cxn ang="0">
                <a:pos x="105" y="4"/>
              </a:cxn>
              <a:cxn ang="0">
                <a:pos x="125" y="0"/>
              </a:cxn>
              <a:cxn ang="0">
                <a:pos x="144" y="4"/>
              </a:cxn>
              <a:cxn ang="0">
                <a:pos x="164" y="8"/>
              </a:cxn>
              <a:cxn ang="0">
                <a:pos x="180" y="16"/>
              </a:cxn>
              <a:cxn ang="0">
                <a:pos x="195" y="24"/>
              </a:cxn>
              <a:cxn ang="0">
                <a:pos x="211" y="40"/>
              </a:cxn>
              <a:cxn ang="0">
                <a:pos x="223" y="51"/>
              </a:cxn>
              <a:cxn ang="0">
                <a:pos x="230" y="67"/>
              </a:cxn>
              <a:cxn ang="0">
                <a:pos x="238" y="87"/>
              </a:cxn>
              <a:cxn ang="0">
                <a:pos x="242" y="106"/>
              </a:cxn>
              <a:cxn ang="0">
                <a:pos x="246" y="126"/>
              </a:cxn>
              <a:cxn ang="0">
                <a:pos x="246" y="126"/>
              </a:cxn>
              <a:cxn ang="0">
                <a:pos x="246" y="122"/>
              </a:cxn>
            </a:cxnLst>
            <a:rect l="0" t="0" r="r" b="b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0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3" y="145"/>
                </a:lnTo>
                <a:lnTo>
                  <a:pt x="0" y="126"/>
                </a:lnTo>
                <a:lnTo>
                  <a:pt x="3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0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0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6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3" name="Freeform 27"/>
          <p:cNvSpPr>
            <a:spLocks/>
          </p:cNvSpPr>
          <p:nvPr/>
        </p:nvSpPr>
        <p:spPr bwMode="auto">
          <a:xfrm>
            <a:off x="5472113" y="5951538"/>
            <a:ext cx="292100" cy="293687"/>
          </a:xfrm>
          <a:custGeom>
            <a:avLst/>
            <a:gdLst/>
            <a:ahLst/>
            <a:cxnLst>
              <a:cxn ang="0">
                <a:pos x="246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0" y="180"/>
              </a:cxn>
              <a:cxn ang="0">
                <a:pos x="223" y="196"/>
              </a:cxn>
              <a:cxn ang="0">
                <a:pos x="211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3"/>
              </a:cxn>
              <a:cxn ang="0">
                <a:pos x="125" y="247"/>
              </a:cxn>
              <a:cxn ang="0">
                <a:pos x="105" y="243"/>
              </a:cxn>
              <a:cxn ang="0">
                <a:pos x="86" y="239"/>
              </a:cxn>
              <a:cxn ang="0">
                <a:pos x="66" y="231"/>
              </a:cxn>
              <a:cxn ang="0">
                <a:pos x="50" y="224"/>
              </a:cxn>
              <a:cxn ang="0">
                <a:pos x="39" y="212"/>
              </a:cxn>
              <a:cxn ang="0">
                <a:pos x="23" y="196"/>
              </a:cxn>
              <a:cxn ang="0">
                <a:pos x="15" y="180"/>
              </a:cxn>
              <a:cxn ang="0">
                <a:pos x="7" y="161"/>
              </a:cxn>
              <a:cxn ang="0">
                <a:pos x="3" y="145"/>
              </a:cxn>
              <a:cxn ang="0">
                <a:pos x="0" y="126"/>
              </a:cxn>
              <a:cxn ang="0">
                <a:pos x="3" y="106"/>
              </a:cxn>
              <a:cxn ang="0">
                <a:pos x="7" y="87"/>
              </a:cxn>
              <a:cxn ang="0">
                <a:pos x="15" y="67"/>
              </a:cxn>
              <a:cxn ang="0">
                <a:pos x="23" y="51"/>
              </a:cxn>
              <a:cxn ang="0">
                <a:pos x="39" y="40"/>
              </a:cxn>
              <a:cxn ang="0">
                <a:pos x="50" y="24"/>
              </a:cxn>
              <a:cxn ang="0">
                <a:pos x="66" y="16"/>
              </a:cxn>
              <a:cxn ang="0">
                <a:pos x="86" y="8"/>
              </a:cxn>
              <a:cxn ang="0">
                <a:pos x="105" y="4"/>
              </a:cxn>
              <a:cxn ang="0">
                <a:pos x="125" y="0"/>
              </a:cxn>
              <a:cxn ang="0">
                <a:pos x="144" y="4"/>
              </a:cxn>
              <a:cxn ang="0">
                <a:pos x="164" y="8"/>
              </a:cxn>
              <a:cxn ang="0">
                <a:pos x="180" y="16"/>
              </a:cxn>
              <a:cxn ang="0">
                <a:pos x="195" y="24"/>
              </a:cxn>
              <a:cxn ang="0">
                <a:pos x="211" y="40"/>
              </a:cxn>
              <a:cxn ang="0">
                <a:pos x="223" y="51"/>
              </a:cxn>
              <a:cxn ang="0">
                <a:pos x="230" y="67"/>
              </a:cxn>
              <a:cxn ang="0">
                <a:pos x="238" y="87"/>
              </a:cxn>
              <a:cxn ang="0">
                <a:pos x="242" y="106"/>
              </a:cxn>
              <a:cxn ang="0">
                <a:pos x="246" y="126"/>
              </a:cxn>
              <a:cxn ang="0">
                <a:pos x="246" y="126"/>
              </a:cxn>
            </a:cxnLst>
            <a:rect l="0" t="0" r="r" b="b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0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3" y="145"/>
                </a:lnTo>
                <a:lnTo>
                  <a:pt x="0" y="126"/>
                </a:lnTo>
                <a:lnTo>
                  <a:pt x="3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0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0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4" name="Freeform 28"/>
          <p:cNvSpPr>
            <a:spLocks/>
          </p:cNvSpPr>
          <p:nvPr/>
        </p:nvSpPr>
        <p:spPr bwMode="auto">
          <a:xfrm>
            <a:off x="6115050" y="5951538"/>
            <a:ext cx="287338" cy="293687"/>
          </a:xfrm>
          <a:custGeom>
            <a:avLst/>
            <a:gdLst/>
            <a:ahLst/>
            <a:cxnLst>
              <a:cxn ang="0">
                <a:pos x="242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1" y="180"/>
              </a:cxn>
              <a:cxn ang="0">
                <a:pos x="219" y="196"/>
              </a:cxn>
              <a:cxn ang="0">
                <a:pos x="207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0" y="239"/>
              </a:cxn>
              <a:cxn ang="0">
                <a:pos x="141" y="243"/>
              </a:cxn>
              <a:cxn ang="0">
                <a:pos x="121" y="247"/>
              </a:cxn>
              <a:cxn ang="0">
                <a:pos x="101" y="243"/>
              </a:cxn>
              <a:cxn ang="0">
                <a:pos x="82" y="239"/>
              </a:cxn>
              <a:cxn ang="0">
                <a:pos x="66" y="231"/>
              </a:cxn>
              <a:cxn ang="0">
                <a:pos x="51" y="224"/>
              </a:cxn>
              <a:cxn ang="0">
                <a:pos x="35" y="212"/>
              </a:cxn>
              <a:cxn ang="0">
                <a:pos x="23" y="196"/>
              </a:cxn>
              <a:cxn ang="0">
                <a:pos x="11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1" y="67"/>
              </a:cxn>
              <a:cxn ang="0">
                <a:pos x="23" y="51"/>
              </a:cxn>
              <a:cxn ang="0">
                <a:pos x="35" y="40"/>
              </a:cxn>
              <a:cxn ang="0">
                <a:pos x="51" y="24"/>
              </a:cxn>
              <a:cxn ang="0">
                <a:pos x="66" y="16"/>
              </a:cxn>
              <a:cxn ang="0">
                <a:pos x="82" y="8"/>
              </a:cxn>
              <a:cxn ang="0">
                <a:pos x="101" y="4"/>
              </a:cxn>
              <a:cxn ang="0">
                <a:pos x="121" y="0"/>
              </a:cxn>
              <a:cxn ang="0">
                <a:pos x="141" y="4"/>
              </a:cxn>
              <a:cxn ang="0">
                <a:pos x="160" y="8"/>
              </a:cxn>
              <a:cxn ang="0">
                <a:pos x="180" y="16"/>
              </a:cxn>
              <a:cxn ang="0">
                <a:pos x="195" y="24"/>
              </a:cxn>
              <a:cxn ang="0">
                <a:pos x="207" y="40"/>
              </a:cxn>
              <a:cxn ang="0">
                <a:pos x="219" y="51"/>
              </a:cxn>
              <a:cxn ang="0">
                <a:pos x="231" y="67"/>
              </a:cxn>
              <a:cxn ang="0">
                <a:pos x="238" y="87"/>
              </a:cxn>
              <a:cxn ang="0">
                <a:pos x="242" y="106"/>
              </a:cxn>
              <a:cxn ang="0">
                <a:pos x="242" y="126"/>
              </a:cxn>
              <a:cxn ang="0">
                <a:pos x="242" y="126"/>
              </a:cxn>
              <a:cxn ang="0">
                <a:pos x="242" y="122"/>
              </a:cxn>
            </a:cxnLst>
            <a:rect l="0" t="0" r="r" b="b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  <a:lnTo>
                  <a:pt x="242" y="126"/>
                </a:lnTo>
                <a:lnTo>
                  <a:pt x="242" y="12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5" name="Freeform 29"/>
          <p:cNvSpPr>
            <a:spLocks/>
          </p:cNvSpPr>
          <p:nvPr/>
        </p:nvSpPr>
        <p:spPr bwMode="auto">
          <a:xfrm>
            <a:off x="6115050" y="5951538"/>
            <a:ext cx="287338" cy="293687"/>
          </a:xfrm>
          <a:custGeom>
            <a:avLst/>
            <a:gdLst/>
            <a:ahLst/>
            <a:cxnLst>
              <a:cxn ang="0">
                <a:pos x="242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1" y="180"/>
              </a:cxn>
              <a:cxn ang="0">
                <a:pos x="219" y="196"/>
              </a:cxn>
              <a:cxn ang="0">
                <a:pos x="207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0" y="239"/>
              </a:cxn>
              <a:cxn ang="0">
                <a:pos x="141" y="243"/>
              </a:cxn>
              <a:cxn ang="0">
                <a:pos x="121" y="247"/>
              </a:cxn>
              <a:cxn ang="0">
                <a:pos x="101" y="243"/>
              </a:cxn>
              <a:cxn ang="0">
                <a:pos x="82" y="239"/>
              </a:cxn>
              <a:cxn ang="0">
                <a:pos x="66" y="231"/>
              </a:cxn>
              <a:cxn ang="0">
                <a:pos x="51" y="224"/>
              </a:cxn>
              <a:cxn ang="0">
                <a:pos x="35" y="212"/>
              </a:cxn>
              <a:cxn ang="0">
                <a:pos x="23" y="196"/>
              </a:cxn>
              <a:cxn ang="0">
                <a:pos x="11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1" y="67"/>
              </a:cxn>
              <a:cxn ang="0">
                <a:pos x="23" y="51"/>
              </a:cxn>
              <a:cxn ang="0">
                <a:pos x="35" y="40"/>
              </a:cxn>
              <a:cxn ang="0">
                <a:pos x="51" y="24"/>
              </a:cxn>
              <a:cxn ang="0">
                <a:pos x="66" y="16"/>
              </a:cxn>
              <a:cxn ang="0">
                <a:pos x="82" y="8"/>
              </a:cxn>
              <a:cxn ang="0">
                <a:pos x="101" y="4"/>
              </a:cxn>
              <a:cxn ang="0">
                <a:pos x="121" y="0"/>
              </a:cxn>
              <a:cxn ang="0">
                <a:pos x="141" y="4"/>
              </a:cxn>
              <a:cxn ang="0">
                <a:pos x="160" y="8"/>
              </a:cxn>
              <a:cxn ang="0">
                <a:pos x="180" y="16"/>
              </a:cxn>
              <a:cxn ang="0">
                <a:pos x="195" y="24"/>
              </a:cxn>
              <a:cxn ang="0">
                <a:pos x="207" y="40"/>
              </a:cxn>
              <a:cxn ang="0">
                <a:pos x="219" y="51"/>
              </a:cxn>
              <a:cxn ang="0">
                <a:pos x="231" y="67"/>
              </a:cxn>
              <a:cxn ang="0">
                <a:pos x="238" y="87"/>
              </a:cxn>
              <a:cxn ang="0">
                <a:pos x="242" y="106"/>
              </a:cxn>
              <a:cxn ang="0">
                <a:pos x="242" y="126"/>
              </a:cxn>
              <a:cxn ang="0">
                <a:pos x="242" y="126"/>
              </a:cxn>
            </a:cxnLst>
            <a:rect l="0" t="0" r="r" b="b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  <a:lnTo>
                  <a:pt x="242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2587625" y="365125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3230563" y="3651250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A</a:t>
            </a:r>
            <a:endParaRPr lang="en-US" sz="2400">
              <a:latin typeface="Times New Roman" charset="0"/>
            </a:endParaRPr>
          </a:p>
        </p:txBody>
      </p:sp>
      <p:sp>
        <p:nvSpPr>
          <p:cNvPr id="219168" name="Freeform 32"/>
          <p:cNvSpPr>
            <a:spLocks/>
          </p:cNvSpPr>
          <p:nvPr/>
        </p:nvSpPr>
        <p:spPr bwMode="auto">
          <a:xfrm>
            <a:off x="3141663" y="3613150"/>
            <a:ext cx="293687" cy="288925"/>
          </a:xfrm>
          <a:custGeom>
            <a:avLst/>
            <a:gdLst/>
            <a:ahLst/>
            <a:cxnLst>
              <a:cxn ang="0">
                <a:pos x="246" y="121"/>
              </a:cxn>
              <a:cxn ang="0">
                <a:pos x="242" y="140"/>
              </a:cxn>
              <a:cxn ang="0">
                <a:pos x="238" y="160"/>
              </a:cxn>
              <a:cxn ang="0">
                <a:pos x="231" y="176"/>
              </a:cxn>
              <a:cxn ang="0">
                <a:pos x="223" y="191"/>
              </a:cxn>
              <a:cxn ang="0">
                <a:pos x="211" y="207"/>
              </a:cxn>
              <a:cxn ang="0">
                <a:pos x="195" y="219"/>
              </a:cxn>
              <a:cxn ang="0">
                <a:pos x="180" y="231"/>
              </a:cxn>
              <a:cxn ang="0">
                <a:pos x="164" y="238"/>
              </a:cxn>
              <a:cxn ang="0">
                <a:pos x="144" y="242"/>
              </a:cxn>
              <a:cxn ang="0">
                <a:pos x="125" y="242"/>
              </a:cxn>
              <a:cxn ang="0">
                <a:pos x="105" y="242"/>
              </a:cxn>
              <a:cxn ang="0">
                <a:pos x="86" y="238"/>
              </a:cxn>
              <a:cxn ang="0">
                <a:pos x="66" y="231"/>
              </a:cxn>
              <a:cxn ang="0">
                <a:pos x="51" y="219"/>
              </a:cxn>
              <a:cxn ang="0">
                <a:pos x="39" y="207"/>
              </a:cxn>
              <a:cxn ang="0">
                <a:pos x="23" y="191"/>
              </a:cxn>
              <a:cxn ang="0">
                <a:pos x="15" y="176"/>
              </a:cxn>
              <a:cxn ang="0">
                <a:pos x="7" y="160"/>
              </a:cxn>
              <a:cxn ang="0">
                <a:pos x="4" y="140"/>
              </a:cxn>
              <a:cxn ang="0">
                <a:pos x="0" y="121"/>
              </a:cxn>
              <a:cxn ang="0">
                <a:pos x="4" y="101"/>
              </a:cxn>
              <a:cxn ang="0">
                <a:pos x="7" y="82"/>
              </a:cxn>
              <a:cxn ang="0">
                <a:pos x="15" y="66"/>
              </a:cxn>
              <a:cxn ang="0">
                <a:pos x="23" y="50"/>
              </a:cxn>
              <a:cxn ang="0">
                <a:pos x="39" y="35"/>
              </a:cxn>
              <a:cxn ang="0">
                <a:pos x="51" y="23"/>
              </a:cxn>
              <a:cxn ang="0">
                <a:pos x="66" y="11"/>
              </a:cxn>
              <a:cxn ang="0">
                <a:pos x="86" y="4"/>
              </a:cxn>
              <a:cxn ang="0">
                <a:pos x="105" y="0"/>
              </a:cxn>
              <a:cxn ang="0">
                <a:pos x="125" y="0"/>
              </a:cxn>
              <a:cxn ang="0">
                <a:pos x="144" y="0"/>
              </a:cxn>
              <a:cxn ang="0">
                <a:pos x="164" y="4"/>
              </a:cxn>
              <a:cxn ang="0">
                <a:pos x="180" y="11"/>
              </a:cxn>
              <a:cxn ang="0">
                <a:pos x="195" y="23"/>
              </a:cxn>
              <a:cxn ang="0">
                <a:pos x="211" y="35"/>
              </a:cxn>
              <a:cxn ang="0">
                <a:pos x="223" y="50"/>
              </a:cxn>
              <a:cxn ang="0">
                <a:pos x="231" y="66"/>
              </a:cxn>
              <a:cxn ang="0">
                <a:pos x="238" y="82"/>
              </a:cxn>
              <a:cxn ang="0">
                <a:pos x="242" y="101"/>
              </a:cxn>
              <a:cxn ang="0">
                <a:pos x="246" y="121"/>
              </a:cxn>
              <a:cxn ang="0">
                <a:pos x="246" y="121"/>
              </a:cxn>
            </a:cxnLst>
            <a:rect l="0" t="0" r="r" b="b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1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1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4" y="140"/>
                </a:lnTo>
                <a:lnTo>
                  <a:pt x="0" y="121"/>
                </a:lnTo>
                <a:lnTo>
                  <a:pt x="4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1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1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  <a:lnTo>
                  <a:pt x="246" y="12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69" name="Line 33"/>
          <p:cNvSpPr>
            <a:spLocks noChangeShapeType="1"/>
          </p:cNvSpPr>
          <p:nvPr/>
        </p:nvSpPr>
        <p:spPr bwMode="auto">
          <a:xfrm>
            <a:off x="2792413" y="3752850"/>
            <a:ext cx="34925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0" name="Line 34"/>
          <p:cNvSpPr>
            <a:spLocks noChangeShapeType="1"/>
          </p:cNvSpPr>
          <p:nvPr/>
        </p:nvSpPr>
        <p:spPr bwMode="auto">
          <a:xfrm>
            <a:off x="2647950" y="3902075"/>
            <a:ext cx="15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1" name="Line 35"/>
          <p:cNvSpPr>
            <a:spLocks noChangeShapeType="1"/>
          </p:cNvSpPr>
          <p:nvPr/>
        </p:nvSpPr>
        <p:spPr bwMode="auto">
          <a:xfrm flipH="1">
            <a:off x="3278188" y="3883025"/>
            <a:ext cx="0" cy="400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2" name="Rectangle 36"/>
          <p:cNvSpPr>
            <a:spLocks noChangeArrowheads="1"/>
          </p:cNvSpPr>
          <p:nvPr/>
        </p:nvSpPr>
        <p:spPr bwMode="auto">
          <a:xfrm>
            <a:off x="2592388" y="4294188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C</a:t>
            </a:r>
            <a:endParaRPr lang="en-US" sz="2400">
              <a:latin typeface="Times New Roman" charset="0"/>
            </a:endParaRPr>
          </a:p>
        </p:txBody>
      </p:sp>
      <p:sp>
        <p:nvSpPr>
          <p:cNvPr id="219173" name="Freeform 37"/>
          <p:cNvSpPr>
            <a:spLocks/>
          </p:cNvSpPr>
          <p:nvPr/>
        </p:nvSpPr>
        <p:spPr bwMode="auto">
          <a:xfrm>
            <a:off x="2503488" y="4251325"/>
            <a:ext cx="288925" cy="293688"/>
          </a:xfrm>
          <a:custGeom>
            <a:avLst/>
            <a:gdLst/>
            <a:ahLst/>
            <a:cxnLst>
              <a:cxn ang="0">
                <a:pos x="243" y="121"/>
              </a:cxn>
              <a:cxn ang="0">
                <a:pos x="243" y="145"/>
              </a:cxn>
              <a:cxn ang="0">
                <a:pos x="239" y="160"/>
              </a:cxn>
              <a:cxn ang="0">
                <a:pos x="231" y="180"/>
              </a:cxn>
              <a:cxn ang="0">
                <a:pos x="220" y="196"/>
              </a:cxn>
              <a:cxn ang="0">
                <a:pos x="208" y="211"/>
              </a:cxn>
              <a:cxn ang="0">
                <a:pos x="196" y="223"/>
              </a:cxn>
              <a:cxn ang="0">
                <a:pos x="180" y="231"/>
              </a:cxn>
              <a:cxn ang="0">
                <a:pos x="161" y="239"/>
              </a:cxn>
              <a:cxn ang="0">
                <a:pos x="141" y="242"/>
              </a:cxn>
              <a:cxn ang="0">
                <a:pos x="122" y="246"/>
              </a:cxn>
              <a:cxn ang="0">
                <a:pos x="102" y="242"/>
              </a:cxn>
              <a:cxn ang="0">
                <a:pos x="83" y="239"/>
              </a:cxn>
              <a:cxn ang="0">
                <a:pos x="67" y="231"/>
              </a:cxn>
              <a:cxn ang="0">
                <a:pos x="51" y="223"/>
              </a:cxn>
              <a:cxn ang="0">
                <a:pos x="36" y="211"/>
              </a:cxn>
              <a:cxn ang="0">
                <a:pos x="24" y="196"/>
              </a:cxn>
              <a:cxn ang="0">
                <a:pos x="12" y="180"/>
              </a:cxn>
              <a:cxn ang="0">
                <a:pos x="4" y="160"/>
              </a:cxn>
              <a:cxn ang="0">
                <a:pos x="0" y="145"/>
              </a:cxn>
              <a:cxn ang="0">
                <a:pos x="0" y="125"/>
              </a:cxn>
              <a:cxn ang="0">
                <a:pos x="0" y="102"/>
              </a:cxn>
              <a:cxn ang="0">
                <a:pos x="4" y="86"/>
              </a:cxn>
              <a:cxn ang="0">
                <a:pos x="12" y="66"/>
              </a:cxn>
              <a:cxn ang="0">
                <a:pos x="24" y="51"/>
              </a:cxn>
              <a:cxn ang="0">
                <a:pos x="36" y="35"/>
              </a:cxn>
              <a:cxn ang="0">
                <a:pos x="51" y="23"/>
              </a:cxn>
              <a:cxn ang="0">
                <a:pos x="67" y="15"/>
              </a:cxn>
              <a:cxn ang="0">
                <a:pos x="83" y="8"/>
              </a:cxn>
              <a:cxn ang="0">
                <a:pos x="102" y="4"/>
              </a:cxn>
              <a:cxn ang="0">
                <a:pos x="122" y="0"/>
              </a:cxn>
              <a:cxn ang="0">
                <a:pos x="141" y="4"/>
              </a:cxn>
              <a:cxn ang="0">
                <a:pos x="161" y="8"/>
              </a:cxn>
              <a:cxn ang="0">
                <a:pos x="180" y="15"/>
              </a:cxn>
              <a:cxn ang="0">
                <a:pos x="196" y="23"/>
              </a:cxn>
              <a:cxn ang="0">
                <a:pos x="208" y="35"/>
              </a:cxn>
              <a:cxn ang="0">
                <a:pos x="220" y="51"/>
              </a:cxn>
              <a:cxn ang="0">
                <a:pos x="231" y="66"/>
              </a:cxn>
              <a:cxn ang="0">
                <a:pos x="239" y="86"/>
              </a:cxn>
              <a:cxn ang="0">
                <a:pos x="243" y="102"/>
              </a:cxn>
              <a:cxn ang="0">
                <a:pos x="243" y="125"/>
              </a:cxn>
              <a:cxn ang="0">
                <a:pos x="243" y="125"/>
              </a:cxn>
            </a:cxnLst>
            <a:rect l="0" t="0" r="r" b="b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  <a:lnTo>
                  <a:pt x="243" y="12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4" name="Rectangle 38"/>
          <p:cNvSpPr>
            <a:spLocks noChangeArrowheads="1"/>
          </p:cNvSpPr>
          <p:nvPr/>
        </p:nvSpPr>
        <p:spPr bwMode="auto">
          <a:xfrm>
            <a:off x="3240088" y="4294188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B</a:t>
            </a:r>
            <a:endParaRPr lang="en-US" sz="2400">
              <a:latin typeface="Times New Roman" charset="0"/>
            </a:endParaRPr>
          </a:p>
        </p:txBody>
      </p:sp>
      <p:sp>
        <p:nvSpPr>
          <p:cNvPr id="219175" name="Freeform 39"/>
          <p:cNvSpPr>
            <a:spLocks/>
          </p:cNvSpPr>
          <p:nvPr/>
        </p:nvSpPr>
        <p:spPr bwMode="auto">
          <a:xfrm>
            <a:off x="3141663" y="4251325"/>
            <a:ext cx="293687" cy="293688"/>
          </a:xfrm>
          <a:custGeom>
            <a:avLst/>
            <a:gdLst/>
            <a:ahLst/>
            <a:cxnLst>
              <a:cxn ang="0">
                <a:pos x="246" y="121"/>
              </a:cxn>
              <a:cxn ang="0">
                <a:pos x="242" y="145"/>
              </a:cxn>
              <a:cxn ang="0">
                <a:pos x="238" y="160"/>
              </a:cxn>
              <a:cxn ang="0">
                <a:pos x="231" y="180"/>
              </a:cxn>
              <a:cxn ang="0">
                <a:pos x="223" y="196"/>
              </a:cxn>
              <a:cxn ang="0">
                <a:pos x="211" y="211"/>
              </a:cxn>
              <a:cxn ang="0">
                <a:pos x="195" y="223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2"/>
              </a:cxn>
              <a:cxn ang="0">
                <a:pos x="125" y="246"/>
              </a:cxn>
              <a:cxn ang="0">
                <a:pos x="105" y="242"/>
              </a:cxn>
              <a:cxn ang="0">
                <a:pos x="86" y="239"/>
              </a:cxn>
              <a:cxn ang="0">
                <a:pos x="66" y="231"/>
              </a:cxn>
              <a:cxn ang="0">
                <a:pos x="51" y="223"/>
              </a:cxn>
              <a:cxn ang="0">
                <a:pos x="39" y="211"/>
              </a:cxn>
              <a:cxn ang="0">
                <a:pos x="23" y="196"/>
              </a:cxn>
              <a:cxn ang="0">
                <a:pos x="15" y="180"/>
              </a:cxn>
              <a:cxn ang="0">
                <a:pos x="7" y="160"/>
              </a:cxn>
              <a:cxn ang="0">
                <a:pos x="4" y="145"/>
              </a:cxn>
              <a:cxn ang="0">
                <a:pos x="0" y="125"/>
              </a:cxn>
              <a:cxn ang="0">
                <a:pos x="4" y="102"/>
              </a:cxn>
              <a:cxn ang="0">
                <a:pos x="7" y="86"/>
              </a:cxn>
              <a:cxn ang="0">
                <a:pos x="15" y="66"/>
              </a:cxn>
              <a:cxn ang="0">
                <a:pos x="23" y="51"/>
              </a:cxn>
              <a:cxn ang="0">
                <a:pos x="39" y="35"/>
              </a:cxn>
              <a:cxn ang="0">
                <a:pos x="51" y="23"/>
              </a:cxn>
              <a:cxn ang="0">
                <a:pos x="66" y="15"/>
              </a:cxn>
              <a:cxn ang="0">
                <a:pos x="86" y="8"/>
              </a:cxn>
              <a:cxn ang="0">
                <a:pos x="105" y="4"/>
              </a:cxn>
              <a:cxn ang="0">
                <a:pos x="125" y="0"/>
              </a:cxn>
              <a:cxn ang="0">
                <a:pos x="144" y="4"/>
              </a:cxn>
              <a:cxn ang="0">
                <a:pos x="164" y="8"/>
              </a:cxn>
              <a:cxn ang="0">
                <a:pos x="180" y="15"/>
              </a:cxn>
              <a:cxn ang="0">
                <a:pos x="195" y="23"/>
              </a:cxn>
              <a:cxn ang="0">
                <a:pos x="211" y="35"/>
              </a:cxn>
              <a:cxn ang="0">
                <a:pos x="223" y="51"/>
              </a:cxn>
              <a:cxn ang="0">
                <a:pos x="231" y="66"/>
              </a:cxn>
              <a:cxn ang="0">
                <a:pos x="238" y="86"/>
              </a:cxn>
              <a:cxn ang="0">
                <a:pos x="242" y="102"/>
              </a:cxn>
              <a:cxn ang="0">
                <a:pos x="246" y="125"/>
              </a:cxn>
              <a:cxn ang="0">
                <a:pos x="246" y="125"/>
              </a:cxn>
            </a:cxnLst>
            <a:rect l="0" t="0" r="r" b="b"/>
            <a:pathLst>
              <a:path w="246" h="246">
                <a:moveTo>
                  <a:pt x="246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23" y="196"/>
                </a:lnTo>
                <a:lnTo>
                  <a:pt x="211" y="211"/>
                </a:lnTo>
                <a:lnTo>
                  <a:pt x="195" y="223"/>
                </a:lnTo>
                <a:lnTo>
                  <a:pt x="180" y="231"/>
                </a:lnTo>
                <a:lnTo>
                  <a:pt x="164" y="239"/>
                </a:lnTo>
                <a:lnTo>
                  <a:pt x="144" y="242"/>
                </a:lnTo>
                <a:lnTo>
                  <a:pt x="125" y="246"/>
                </a:lnTo>
                <a:lnTo>
                  <a:pt x="105" y="242"/>
                </a:lnTo>
                <a:lnTo>
                  <a:pt x="86" y="239"/>
                </a:lnTo>
                <a:lnTo>
                  <a:pt x="66" y="231"/>
                </a:lnTo>
                <a:lnTo>
                  <a:pt x="51" y="223"/>
                </a:lnTo>
                <a:lnTo>
                  <a:pt x="39" y="211"/>
                </a:lnTo>
                <a:lnTo>
                  <a:pt x="23" y="196"/>
                </a:lnTo>
                <a:lnTo>
                  <a:pt x="15" y="180"/>
                </a:lnTo>
                <a:lnTo>
                  <a:pt x="7" y="160"/>
                </a:lnTo>
                <a:lnTo>
                  <a:pt x="4" y="145"/>
                </a:lnTo>
                <a:lnTo>
                  <a:pt x="0" y="125"/>
                </a:lnTo>
                <a:lnTo>
                  <a:pt x="4" y="102"/>
                </a:lnTo>
                <a:lnTo>
                  <a:pt x="7" y="86"/>
                </a:lnTo>
                <a:lnTo>
                  <a:pt x="15" y="66"/>
                </a:lnTo>
                <a:lnTo>
                  <a:pt x="23" y="51"/>
                </a:lnTo>
                <a:lnTo>
                  <a:pt x="39" y="35"/>
                </a:lnTo>
                <a:lnTo>
                  <a:pt x="51" y="23"/>
                </a:lnTo>
                <a:lnTo>
                  <a:pt x="66" y="15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5"/>
                </a:lnTo>
                <a:lnTo>
                  <a:pt x="195" y="23"/>
                </a:lnTo>
                <a:lnTo>
                  <a:pt x="211" y="35"/>
                </a:lnTo>
                <a:lnTo>
                  <a:pt x="223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6" y="125"/>
                </a:lnTo>
                <a:lnTo>
                  <a:pt x="246" y="12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6" name="Rectangle 40"/>
          <p:cNvSpPr>
            <a:spLocks noChangeArrowheads="1"/>
          </p:cNvSpPr>
          <p:nvPr/>
        </p:nvSpPr>
        <p:spPr bwMode="auto">
          <a:xfrm>
            <a:off x="3868738" y="4294188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D</a:t>
            </a:r>
            <a:endParaRPr lang="en-US" sz="2400">
              <a:latin typeface="Times New Roman" charset="0"/>
            </a:endParaRPr>
          </a:p>
        </p:txBody>
      </p:sp>
      <p:sp>
        <p:nvSpPr>
          <p:cNvPr id="219177" name="Freeform 41"/>
          <p:cNvSpPr>
            <a:spLocks/>
          </p:cNvSpPr>
          <p:nvPr/>
        </p:nvSpPr>
        <p:spPr bwMode="auto">
          <a:xfrm>
            <a:off x="3784600" y="4251325"/>
            <a:ext cx="288925" cy="293688"/>
          </a:xfrm>
          <a:custGeom>
            <a:avLst/>
            <a:gdLst/>
            <a:ahLst/>
            <a:cxnLst>
              <a:cxn ang="0">
                <a:pos x="242" y="121"/>
              </a:cxn>
              <a:cxn ang="0">
                <a:pos x="242" y="145"/>
              </a:cxn>
              <a:cxn ang="0">
                <a:pos x="238" y="160"/>
              </a:cxn>
              <a:cxn ang="0">
                <a:pos x="231" y="180"/>
              </a:cxn>
              <a:cxn ang="0">
                <a:pos x="219" y="196"/>
              </a:cxn>
              <a:cxn ang="0">
                <a:pos x="207" y="211"/>
              </a:cxn>
              <a:cxn ang="0">
                <a:pos x="195" y="223"/>
              </a:cxn>
              <a:cxn ang="0">
                <a:pos x="180" y="231"/>
              </a:cxn>
              <a:cxn ang="0">
                <a:pos x="160" y="239"/>
              </a:cxn>
              <a:cxn ang="0">
                <a:pos x="141" y="242"/>
              </a:cxn>
              <a:cxn ang="0">
                <a:pos x="121" y="246"/>
              </a:cxn>
              <a:cxn ang="0">
                <a:pos x="101" y="242"/>
              </a:cxn>
              <a:cxn ang="0">
                <a:pos x="82" y="239"/>
              </a:cxn>
              <a:cxn ang="0">
                <a:pos x="66" y="231"/>
              </a:cxn>
              <a:cxn ang="0">
                <a:pos x="51" y="223"/>
              </a:cxn>
              <a:cxn ang="0">
                <a:pos x="35" y="211"/>
              </a:cxn>
              <a:cxn ang="0">
                <a:pos x="23" y="196"/>
              </a:cxn>
              <a:cxn ang="0">
                <a:pos x="11" y="180"/>
              </a:cxn>
              <a:cxn ang="0">
                <a:pos x="4" y="160"/>
              </a:cxn>
              <a:cxn ang="0">
                <a:pos x="0" y="145"/>
              </a:cxn>
              <a:cxn ang="0">
                <a:pos x="0" y="125"/>
              </a:cxn>
              <a:cxn ang="0">
                <a:pos x="0" y="102"/>
              </a:cxn>
              <a:cxn ang="0">
                <a:pos x="4" y="86"/>
              </a:cxn>
              <a:cxn ang="0">
                <a:pos x="11" y="66"/>
              </a:cxn>
              <a:cxn ang="0">
                <a:pos x="23" y="51"/>
              </a:cxn>
              <a:cxn ang="0">
                <a:pos x="35" y="35"/>
              </a:cxn>
              <a:cxn ang="0">
                <a:pos x="51" y="23"/>
              </a:cxn>
              <a:cxn ang="0">
                <a:pos x="66" y="15"/>
              </a:cxn>
              <a:cxn ang="0">
                <a:pos x="82" y="8"/>
              </a:cxn>
              <a:cxn ang="0">
                <a:pos x="101" y="4"/>
              </a:cxn>
              <a:cxn ang="0">
                <a:pos x="121" y="0"/>
              </a:cxn>
              <a:cxn ang="0">
                <a:pos x="141" y="4"/>
              </a:cxn>
              <a:cxn ang="0">
                <a:pos x="160" y="8"/>
              </a:cxn>
              <a:cxn ang="0">
                <a:pos x="180" y="15"/>
              </a:cxn>
              <a:cxn ang="0">
                <a:pos x="195" y="23"/>
              </a:cxn>
              <a:cxn ang="0">
                <a:pos x="207" y="35"/>
              </a:cxn>
              <a:cxn ang="0">
                <a:pos x="219" y="51"/>
              </a:cxn>
              <a:cxn ang="0">
                <a:pos x="231" y="66"/>
              </a:cxn>
              <a:cxn ang="0">
                <a:pos x="238" y="86"/>
              </a:cxn>
              <a:cxn ang="0">
                <a:pos x="242" y="102"/>
              </a:cxn>
              <a:cxn ang="0">
                <a:pos x="242" y="125"/>
              </a:cxn>
              <a:cxn ang="0">
                <a:pos x="242" y="125"/>
              </a:cxn>
            </a:cxnLst>
            <a:rect l="0" t="0" r="r" b="b"/>
            <a:pathLst>
              <a:path w="242" h="246">
                <a:moveTo>
                  <a:pt x="242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19" y="196"/>
                </a:lnTo>
                <a:lnTo>
                  <a:pt x="207" y="211"/>
                </a:lnTo>
                <a:lnTo>
                  <a:pt x="195" y="223"/>
                </a:lnTo>
                <a:lnTo>
                  <a:pt x="180" y="231"/>
                </a:lnTo>
                <a:lnTo>
                  <a:pt x="160" y="239"/>
                </a:lnTo>
                <a:lnTo>
                  <a:pt x="141" y="242"/>
                </a:lnTo>
                <a:lnTo>
                  <a:pt x="121" y="246"/>
                </a:lnTo>
                <a:lnTo>
                  <a:pt x="101" y="242"/>
                </a:lnTo>
                <a:lnTo>
                  <a:pt x="82" y="239"/>
                </a:lnTo>
                <a:lnTo>
                  <a:pt x="66" y="231"/>
                </a:lnTo>
                <a:lnTo>
                  <a:pt x="51" y="223"/>
                </a:lnTo>
                <a:lnTo>
                  <a:pt x="35" y="211"/>
                </a:lnTo>
                <a:lnTo>
                  <a:pt x="23" y="196"/>
                </a:lnTo>
                <a:lnTo>
                  <a:pt x="11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1" y="66"/>
                </a:lnTo>
                <a:lnTo>
                  <a:pt x="23" y="51"/>
                </a:lnTo>
                <a:lnTo>
                  <a:pt x="35" y="35"/>
                </a:lnTo>
                <a:lnTo>
                  <a:pt x="51" y="23"/>
                </a:lnTo>
                <a:lnTo>
                  <a:pt x="66" y="15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5"/>
                </a:lnTo>
                <a:lnTo>
                  <a:pt x="195" y="23"/>
                </a:lnTo>
                <a:lnTo>
                  <a:pt x="207" y="35"/>
                </a:lnTo>
                <a:lnTo>
                  <a:pt x="219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2" y="125"/>
                </a:lnTo>
                <a:lnTo>
                  <a:pt x="242" y="12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8" name="Line 42"/>
          <p:cNvSpPr>
            <a:spLocks noChangeShapeType="1"/>
          </p:cNvSpPr>
          <p:nvPr/>
        </p:nvSpPr>
        <p:spPr bwMode="auto">
          <a:xfrm>
            <a:off x="2792413" y="4395788"/>
            <a:ext cx="349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79" name="Line 43"/>
          <p:cNvSpPr>
            <a:spLocks noChangeShapeType="1"/>
          </p:cNvSpPr>
          <p:nvPr/>
        </p:nvSpPr>
        <p:spPr bwMode="auto">
          <a:xfrm>
            <a:off x="3435350" y="4395788"/>
            <a:ext cx="349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0" name="Rectangle 44"/>
          <p:cNvSpPr>
            <a:spLocks noChangeArrowheads="1"/>
          </p:cNvSpPr>
          <p:nvPr/>
        </p:nvSpPr>
        <p:spPr bwMode="auto">
          <a:xfrm>
            <a:off x="3198813" y="4665663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(a)</a:t>
            </a:r>
            <a:endParaRPr lang="en-US" sz="2400">
              <a:latin typeface="Times New Roman" charset="0"/>
            </a:endParaRPr>
          </a:p>
        </p:txBody>
      </p:sp>
      <p:sp>
        <p:nvSpPr>
          <p:cNvPr id="219181" name="Line 45"/>
          <p:cNvSpPr>
            <a:spLocks noChangeShapeType="1"/>
          </p:cNvSpPr>
          <p:nvPr/>
        </p:nvSpPr>
        <p:spPr bwMode="auto">
          <a:xfrm>
            <a:off x="5181600" y="3678238"/>
            <a:ext cx="1444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2" name="Freeform 46"/>
          <p:cNvSpPr>
            <a:spLocks/>
          </p:cNvSpPr>
          <p:nvPr/>
        </p:nvSpPr>
        <p:spPr bwMode="auto">
          <a:xfrm>
            <a:off x="5308600" y="3651250"/>
            <a:ext cx="106363" cy="55563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90" y="23"/>
              </a:cxn>
              <a:cxn ang="0">
                <a:pos x="0" y="0"/>
              </a:cxn>
              <a:cxn ang="0">
                <a:pos x="0" y="47"/>
              </a:cxn>
              <a:cxn ang="0">
                <a:pos x="0" y="47"/>
              </a:cxn>
            </a:cxnLst>
            <a:rect l="0" t="0" r="r" b="b"/>
            <a:pathLst>
              <a:path w="90" h="47">
                <a:moveTo>
                  <a:pt x="0" y="47"/>
                </a:moveTo>
                <a:lnTo>
                  <a:pt x="90" y="23"/>
                </a:lnTo>
                <a:lnTo>
                  <a:pt x="0" y="0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3" name="Rectangle 47"/>
          <p:cNvSpPr>
            <a:spLocks noChangeArrowheads="1"/>
          </p:cNvSpPr>
          <p:nvPr/>
        </p:nvSpPr>
        <p:spPr bwMode="auto">
          <a:xfrm>
            <a:off x="4916488" y="365125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184" name="Rectangle 48"/>
          <p:cNvSpPr>
            <a:spLocks noChangeArrowheads="1"/>
          </p:cNvSpPr>
          <p:nvPr/>
        </p:nvSpPr>
        <p:spPr bwMode="auto">
          <a:xfrm>
            <a:off x="5559425" y="365125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185" name="Line 49"/>
          <p:cNvSpPr>
            <a:spLocks noChangeShapeType="1"/>
          </p:cNvSpPr>
          <p:nvPr/>
        </p:nvSpPr>
        <p:spPr bwMode="auto">
          <a:xfrm>
            <a:off x="5121275" y="3752850"/>
            <a:ext cx="35083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6" name="Line 50"/>
          <p:cNvSpPr>
            <a:spLocks noChangeShapeType="1"/>
          </p:cNvSpPr>
          <p:nvPr/>
        </p:nvSpPr>
        <p:spPr bwMode="auto">
          <a:xfrm>
            <a:off x="4879975" y="3962400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7" name="Freeform 51"/>
          <p:cNvSpPr>
            <a:spLocks/>
          </p:cNvSpPr>
          <p:nvPr/>
        </p:nvSpPr>
        <p:spPr bwMode="auto">
          <a:xfrm>
            <a:off x="4851400" y="4089400"/>
            <a:ext cx="60325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90"/>
              </a:cxn>
              <a:cxn ang="0">
                <a:pos x="5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1" h="90">
                <a:moveTo>
                  <a:pt x="0" y="0"/>
                </a:moveTo>
                <a:lnTo>
                  <a:pt x="24" y="90"/>
                </a:lnTo>
                <a:lnTo>
                  <a:pt x="5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8" name="Line 52"/>
          <p:cNvSpPr>
            <a:spLocks noChangeShapeType="1"/>
          </p:cNvSpPr>
          <p:nvPr/>
        </p:nvSpPr>
        <p:spPr bwMode="auto">
          <a:xfrm>
            <a:off x="4978400" y="3902075"/>
            <a:ext cx="0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89" name="Line 53"/>
          <p:cNvSpPr>
            <a:spLocks noChangeShapeType="1"/>
          </p:cNvSpPr>
          <p:nvPr/>
        </p:nvSpPr>
        <p:spPr bwMode="auto">
          <a:xfrm>
            <a:off x="5614988" y="3902075"/>
            <a:ext cx="476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90" name="Rectangle 54"/>
          <p:cNvSpPr>
            <a:spLocks noChangeArrowheads="1"/>
          </p:cNvSpPr>
          <p:nvPr/>
        </p:nvSpPr>
        <p:spPr bwMode="auto">
          <a:xfrm>
            <a:off x="4921250" y="4294188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191" name="Rectangle 55"/>
          <p:cNvSpPr>
            <a:spLocks noChangeArrowheads="1"/>
          </p:cNvSpPr>
          <p:nvPr/>
        </p:nvSpPr>
        <p:spPr bwMode="auto">
          <a:xfrm>
            <a:off x="5568950" y="4294188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B</a:t>
            </a:r>
            <a:endParaRPr lang="en-US" sz="2400">
              <a:latin typeface="Times New Roman" charset="0"/>
            </a:endParaRPr>
          </a:p>
        </p:txBody>
      </p:sp>
      <p:sp>
        <p:nvSpPr>
          <p:cNvPr id="219192" name="Freeform 56"/>
          <p:cNvSpPr>
            <a:spLocks/>
          </p:cNvSpPr>
          <p:nvPr/>
        </p:nvSpPr>
        <p:spPr bwMode="auto">
          <a:xfrm>
            <a:off x="5472113" y="4251325"/>
            <a:ext cx="292100" cy="293688"/>
          </a:xfrm>
          <a:custGeom>
            <a:avLst/>
            <a:gdLst/>
            <a:ahLst/>
            <a:cxnLst>
              <a:cxn ang="0">
                <a:pos x="246" y="121"/>
              </a:cxn>
              <a:cxn ang="0">
                <a:pos x="242" y="145"/>
              </a:cxn>
              <a:cxn ang="0">
                <a:pos x="238" y="160"/>
              </a:cxn>
              <a:cxn ang="0">
                <a:pos x="230" y="180"/>
              </a:cxn>
              <a:cxn ang="0">
                <a:pos x="223" y="196"/>
              </a:cxn>
              <a:cxn ang="0">
                <a:pos x="211" y="211"/>
              </a:cxn>
              <a:cxn ang="0">
                <a:pos x="195" y="223"/>
              </a:cxn>
              <a:cxn ang="0">
                <a:pos x="180" y="231"/>
              </a:cxn>
              <a:cxn ang="0">
                <a:pos x="164" y="239"/>
              </a:cxn>
              <a:cxn ang="0">
                <a:pos x="144" y="242"/>
              </a:cxn>
              <a:cxn ang="0">
                <a:pos x="125" y="246"/>
              </a:cxn>
              <a:cxn ang="0">
                <a:pos x="105" y="242"/>
              </a:cxn>
              <a:cxn ang="0">
                <a:pos x="86" y="239"/>
              </a:cxn>
              <a:cxn ang="0">
                <a:pos x="66" y="231"/>
              </a:cxn>
              <a:cxn ang="0">
                <a:pos x="50" y="223"/>
              </a:cxn>
              <a:cxn ang="0">
                <a:pos x="39" y="211"/>
              </a:cxn>
              <a:cxn ang="0">
                <a:pos x="23" y="196"/>
              </a:cxn>
              <a:cxn ang="0">
                <a:pos x="15" y="180"/>
              </a:cxn>
              <a:cxn ang="0">
                <a:pos x="7" y="160"/>
              </a:cxn>
              <a:cxn ang="0">
                <a:pos x="3" y="145"/>
              </a:cxn>
              <a:cxn ang="0">
                <a:pos x="0" y="125"/>
              </a:cxn>
              <a:cxn ang="0">
                <a:pos x="3" y="102"/>
              </a:cxn>
              <a:cxn ang="0">
                <a:pos x="7" y="86"/>
              </a:cxn>
              <a:cxn ang="0">
                <a:pos x="15" y="66"/>
              </a:cxn>
              <a:cxn ang="0">
                <a:pos x="23" y="51"/>
              </a:cxn>
              <a:cxn ang="0">
                <a:pos x="39" y="35"/>
              </a:cxn>
              <a:cxn ang="0">
                <a:pos x="50" y="23"/>
              </a:cxn>
              <a:cxn ang="0">
                <a:pos x="66" y="15"/>
              </a:cxn>
              <a:cxn ang="0">
                <a:pos x="86" y="8"/>
              </a:cxn>
              <a:cxn ang="0">
                <a:pos x="105" y="4"/>
              </a:cxn>
              <a:cxn ang="0">
                <a:pos x="125" y="0"/>
              </a:cxn>
              <a:cxn ang="0">
                <a:pos x="144" y="4"/>
              </a:cxn>
              <a:cxn ang="0">
                <a:pos x="164" y="8"/>
              </a:cxn>
              <a:cxn ang="0">
                <a:pos x="180" y="15"/>
              </a:cxn>
              <a:cxn ang="0">
                <a:pos x="195" y="23"/>
              </a:cxn>
              <a:cxn ang="0">
                <a:pos x="211" y="35"/>
              </a:cxn>
              <a:cxn ang="0">
                <a:pos x="223" y="51"/>
              </a:cxn>
              <a:cxn ang="0">
                <a:pos x="230" y="66"/>
              </a:cxn>
              <a:cxn ang="0">
                <a:pos x="238" y="86"/>
              </a:cxn>
              <a:cxn ang="0">
                <a:pos x="242" y="102"/>
              </a:cxn>
              <a:cxn ang="0">
                <a:pos x="246" y="125"/>
              </a:cxn>
              <a:cxn ang="0">
                <a:pos x="246" y="125"/>
              </a:cxn>
            </a:cxnLst>
            <a:rect l="0" t="0" r="r" b="b"/>
            <a:pathLst>
              <a:path w="246" h="246">
                <a:moveTo>
                  <a:pt x="246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0" y="180"/>
                </a:lnTo>
                <a:lnTo>
                  <a:pt x="223" y="196"/>
                </a:lnTo>
                <a:lnTo>
                  <a:pt x="211" y="211"/>
                </a:lnTo>
                <a:lnTo>
                  <a:pt x="195" y="223"/>
                </a:lnTo>
                <a:lnTo>
                  <a:pt x="180" y="231"/>
                </a:lnTo>
                <a:lnTo>
                  <a:pt x="164" y="239"/>
                </a:lnTo>
                <a:lnTo>
                  <a:pt x="144" y="242"/>
                </a:lnTo>
                <a:lnTo>
                  <a:pt x="125" y="246"/>
                </a:lnTo>
                <a:lnTo>
                  <a:pt x="105" y="242"/>
                </a:lnTo>
                <a:lnTo>
                  <a:pt x="86" y="239"/>
                </a:lnTo>
                <a:lnTo>
                  <a:pt x="66" y="231"/>
                </a:lnTo>
                <a:lnTo>
                  <a:pt x="50" y="223"/>
                </a:lnTo>
                <a:lnTo>
                  <a:pt x="39" y="211"/>
                </a:lnTo>
                <a:lnTo>
                  <a:pt x="23" y="196"/>
                </a:lnTo>
                <a:lnTo>
                  <a:pt x="15" y="180"/>
                </a:lnTo>
                <a:lnTo>
                  <a:pt x="7" y="160"/>
                </a:lnTo>
                <a:lnTo>
                  <a:pt x="3" y="145"/>
                </a:lnTo>
                <a:lnTo>
                  <a:pt x="0" y="125"/>
                </a:lnTo>
                <a:lnTo>
                  <a:pt x="3" y="102"/>
                </a:lnTo>
                <a:lnTo>
                  <a:pt x="7" y="86"/>
                </a:lnTo>
                <a:lnTo>
                  <a:pt x="15" y="66"/>
                </a:lnTo>
                <a:lnTo>
                  <a:pt x="23" y="51"/>
                </a:lnTo>
                <a:lnTo>
                  <a:pt x="39" y="35"/>
                </a:lnTo>
                <a:lnTo>
                  <a:pt x="50" y="23"/>
                </a:lnTo>
                <a:lnTo>
                  <a:pt x="66" y="15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5"/>
                </a:lnTo>
                <a:lnTo>
                  <a:pt x="195" y="23"/>
                </a:lnTo>
                <a:lnTo>
                  <a:pt x="211" y="35"/>
                </a:lnTo>
                <a:lnTo>
                  <a:pt x="223" y="51"/>
                </a:lnTo>
                <a:lnTo>
                  <a:pt x="230" y="66"/>
                </a:lnTo>
                <a:lnTo>
                  <a:pt x="238" y="86"/>
                </a:lnTo>
                <a:lnTo>
                  <a:pt x="242" y="102"/>
                </a:lnTo>
                <a:lnTo>
                  <a:pt x="246" y="125"/>
                </a:lnTo>
                <a:lnTo>
                  <a:pt x="246" y="12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93" name="Rectangle 57"/>
          <p:cNvSpPr>
            <a:spLocks noChangeArrowheads="1"/>
          </p:cNvSpPr>
          <p:nvPr/>
        </p:nvSpPr>
        <p:spPr bwMode="auto">
          <a:xfrm>
            <a:off x="6197600" y="4294188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D</a:t>
            </a:r>
            <a:endParaRPr lang="en-US" sz="2400">
              <a:latin typeface="Times New Roman" charset="0"/>
            </a:endParaRPr>
          </a:p>
        </p:txBody>
      </p:sp>
      <p:sp>
        <p:nvSpPr>
          <p:cNvPr id="219194" name="Freeform 58"/>
          <p:cNvSpPr>
            <a:spLocks/>
          </p:cNvSpPr>
          <p:nvPr/>
        </p:nvSpPr>
        <p:spPr bwMode="auto">
          <a:xfrm>
            <a:off x="6115050" y="4251325"/>
            <a:ext cx="287338" cy="293688"/>
          </a:xfrm>
          <a:custGeom>
            <a:avLst/>
            <a:gdLst/>
            <a:ahLst/>
            <a:cxnLst>
              <a:cxn ang="0">
                <a:pos x="242" y="121"/>
              </a:cxn>
              <a:cxn ang="0">
                <a:pos x="242" y="145"/>
              </a:cxn>
              <a:cxn ang="0">
                <a:pos x="238" y="160"/>
              </a:cxn>
              <a:cxn ang="0">
                <a:pos x="231" y="180"/>
              </a:cxn>
              <a:cxn ang="0">
                <a:pos x="219" y="196"/>
              </a:cxn>
              <a:cxn ang="0">
                <a:pos x="207" y="211"/>
              </a:cxn>
              <a:cxn ang="0">
                <a:pos x="195" y="223"/>
              </a:cxn>
              <a:cxn ang="0">
                <a:pos x="180" y="231"/>
              </a:cxn>
              <a:cxn ang="0">
                <a:pos x="160" y="239"/>
              </a:cxn>
              <a:cxn ang="0">
                <a:pos x="141" y="242"/>
              </a:cxn>
              <a:cxn ang="0">
                <a:pos x="121" y="246"/>
              </a:cxn>
              <a:cxn ang="0">
                <a:pos x="101" y="242"/>
              </a:cxn>
              <a:cxn ang="0">
                <a:pos x="82" y="239"/>
              </a:cxn>
              <a:cxn ang="0">
                <a:pos x="66" y="231"/>
              </a:cxn>
              <a:cxn ang="0">
                <a:pos x="51" y="223"/>
              </a:cxn>
              <a:cxn ang="0">
                <a:pos x="35" y="211"/>
              </a:cxn>
              <a:cxn ang="0">
                <a:pos x="23" y="196"/>
              </a:cxn>
              <a:cxn ang="0">
                <a:pos x="11" y="180"/>
              </a:cxn>
              <a:cxn ang="0">
                <a:pos x="4" y="160"/>
              </a:cxn>
              <a:cxn ang="0">
                <a:pos x="0" y="145"/>
              </a:cxn>
              <a:cxn ang="0">
                <a:pos x="0" y="125"/>
              </a:cxn>
              <a:cxn ang="0">
                <a:pos x="0" y="102"/>
              </a:cxn>
              <a:cxn ang="0">
                <a:pos x="4" y="86"/>
              </a:cxn>
              <a:cxn ang="0">
                <a:pos x="11" y="66"/>
              </a:cxn>
              <a:cxn ang="0">
                <a:pos x="23" y="51"/>
              </a:cxn>
              <a:cxn ang="0">
                <a:pos x="35" y="35"/>
              </a:cxn>
              <a:cxn ang="0">
                <a:pos x="51" y="23"/>
              </a:cxn>
              <a:cxn ang="0">
                <a:pos x="66" y="15"/>
              </a:cxn>
              <a:cxn ang="0">
                <a:pos x="82" y="8"/>
              </a:cxn>
              <a:cxn ang="0">
                <a:pos x="101" y="4"/>
              </a:cxn>
              <a:cxn ang="0">
                <a:pos x="121" y="0"/>
              </a:cxn>
              <a:cxn ang="0">
                <a:pos x="141" y="4"/>
              </a:cxn>
              <a:cxn ang="0">
                <a:pos x="160" y="8"/>
              </a:cxn>
              <a:cxn ang="0">
                <a:pos x="180" y="15"/>
              </a:cxn>
              <a:cxn ang="0">
                <a:pos x="195" y="23"/>
              </a:cxn>
              <a:cxn ang="0">
                <a:pos x="207" y="35"/>
              </a:cxn>
              <a:cxn ang="0">
                <a:pos x="219" y="51"/>
              </a:cxn>
              <a:cxn ang="0">
                <a:pos x="231" y="66"/>
              </a:cxn>
              <a:cxn ang="0">
                <a:pos x="238" y="86"/>
              </a:cxn>
              <a:cxn ang="0">
                <a:pos x="242" y="102"/>
              </a:cxn>
              <a:cxn ang="0">
                <a:pos x="242" y="125"/>
              </a:cxn>
              <a:cxn ang="0">
                <a:pos x="242" y="125"/>
              </a:cxn>
            </a:cxnLst>
            <a:rect l="0" t="0" r="r" b="b"/>
            <a:pathLst>
              <a:path w="242" h="246">
                <a:moveTo>
                  <a:pt x="242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19" y="196"/>
                </a:lnTo>
                <a:lnTo>
                  <a:pt x="207" y="211"/>
                </a:lnTo>
                <a:lnTo>
                  <a:pt x="195" y="223"/>
                </a:lnTo>
                <a:lnTo>
                  <a:pt x="180" y="231"/>
                </a:lnTo>
                <a:lnTo>
                  <a:pt x="160" y="239"/>
                </a:lnTo>
                <a:lnTo>
                  <a:pt x="141" y="242"/>
                </a:lnTo>
                <a:lnTo>
                  <a:pt x="121" y="246"/>
                </a:lnTo>
                <a:lnTo>
                  <a:pt x="101" y="242"/>
                </a:lnTo>
                <a:lnTo>
                  <a:pt x="82" y="239"/>
                </a:lnTo>
                <a:lnTo>
                  <a:pt x="66" y="231"/>
                </a:lnTo>
                <a:lnTo>
                  <a:pt x="51" y="223"/>
                </a:lnTo>
                <a:lnTo>
                  <a:pt x="35" y="211"/>
                </a:lnTo>
                <a:lnTo>
                  <a:pt x="23" y="196"/>
                </a:lnTo>
                <a:lnTo>
                  <a:pt x="11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1" y="66"/>
                </a:lnTo>
                <a:lnTo>
                  <a:pt x="23" y="51"/>
                </a:lnTo>
                <a:lnTo>
                  <a:pt x="35" y="35"/>
                </a:lnTo>
                <a:lnTo>
                  <a:pt x="51" y="23"/>
                </a:lnTo>
                <a:lnTo>
                  <a:pt x="66" y="15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5"/>
                </a:lnTo>
                <a:lnTo>
                  <a:pt x="195" y="23"/>
                </a:lnTo>
                <a:lnTo>
                  <a:pt x="207" y="35"/>
                </a:lnTo>
                <a:lnTo>
                  <a:pt x="219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2" y="125"/>
                </a:lnTo>
                <a:lnTo>
                  <a:pt x="242" y="12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95" name="Line 59"/>
          <p:cNvSpPr>
            <a:spLocks noChangeShapeType="1"/>
          </p:cNvSpPr>
          <p:nvPr/>
        </p:nvSpPr>
        <p:spPr bwMode="auto">
          <a:xfrm>
            <a:off x="5121275" y="4395788"/>
            <a:ext cx="350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96" name="Line 60"/>
          <p:cNvSpPr>
            <a:spLocks noChangeShapeType="1"/>
          </p:cNvSpPr>
          <p:nvPr/>
        </p:nvSpPr>
        <p:spPr bwMode="auto">
          <a:xfrm>
            <a:off x="5764213" y="4395788"/>
            <a:ext cx="3508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97" name="Rectangle 61"/>
          <p:cNvSpPr>
            <a:spLocks noChangeArrowheads="1"/>
          </p:cNvSpPr>
          <p:nvPr/>
        </p:nvSpPr>
        <p:spPr bwMode="auto">
          <a:xfrm>
            <a:off x="5522913" y="4665663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(b)</a:t>
            </a:r>
            <a:endParaRPr lang="en-US" sz="2400">
              <a:latin typeface="Times New Roman" charset="0"/>
            </a:endParaRPr>
          </a:p>
        </p:txBody>
      </p:sp>
      <p:sp>
        <p:nvSpPr>
          <p:cNvPr id="219198" name="Rectangle 62"/>
          <p:cNvSpPr>
            <a:spLocks noChangeArrowheads="1"/>
          </p:cNvSpPr>
          <p:nvPr/>
        </p:nvSpPr>
        <p:spPr bwMode="auto">
          <a:xfrm>
            <a:off x="2587625" y="5351463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199" name="Rectangle 63"/>
          <p:cNvSpPr>
            <a:spLocks noChangeArrowheads="1"/>
          </p:cNvSpPr>
          <p:nvPr/>
        </p:nvSpPr>
        <p:spPr bwMode="auto">
          <a:xfrm>
            <a:off x="3230563" y="5351463"/>
            <a:ext cx="134937" cy="244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00" name="Line 64"/>
          <p:cNvSpPr>
            <a:spLocks noChangeShapeType="1"/>
          </p:cNvSpPr>
          <p:nvPr/>
        </p:nvSpPr>
        <p:spPr bwMode="auto">
          <a:xfrm>
            <a:off x="2792413" y="5459413"/>
            <a:ext cx="34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1" name="Line 65"/>
          <p:cNvSpPr>
            <a:spLocks noChangeShapeType="1"/>
          </p:cNvSpPr>
          <p:nvPr/>
        </p:nvSpPr>
        <p:spPr bwMode="auto">
          <a:xfrm>
            <a:off x="2647950" y="5602288"/>
            <a:ext cx="15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2" name="Line 66"/>
          <p:cNvSpPr>
            <a:spLocks noChangeShapeType="1"/>
          </p:cNvSpPr>
          <p:nvPr/>
        </p:nvSpPr>
        <p:spPr bwMode="auto">
          <a:xfrm>
            <a:off x="3365500" y="5662613"/>
            <a:ext cx="0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3" name="Freeform 67"/>
          <p:cNvSpPr>
            <a:spLocks/>
          </p:cNvSpPr>
          <p:nvPr/>
        </p:nvSpPr>
        <p:spPr bwMode="auto">
          <a:xfrm>
            <a:off x="3336925" y="5788025"/>
            <a:ext cx="61913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0"/>
              </a:cxn>
              <a:cxn ang="0">
                <a:pos x="5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1" h="90">
                <a:moveTo>
                  <a:pt x="0" y="0"/>
                </a:moveTo>
                <a:lnTo>
                  <a:pt x="23" y="90"/>
                </a:lnTo>
                <a:lnTo>
                  <a:pt x="5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4" name="Line 68"/>
          <p:cNvSpPr>
            <a:spLocks noChangeShapeType="1"/>
          </p:cNvSpPr>
          <p:nvPr/>
        </p:nvSpPr>
        <p:spPr bwMode="auto">
          <a:xfrm>
            <a:off x="3278188" y="5595938"/>
            <a:ext cx="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5" name="Line 69"/>
          <p:cNvSpPr>
            <a:spLocks noChangeShapeType="1"/>
          </p:cNvSpPr>
          <p:nvPr/>
        </p:nvSpPr>
        <p:spPr bwMode="auto">
          <a:xfrm>
            <a:off x="2852738" y="6016625"/>
            <a:ext cx="14446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6" name="Freeform 70"/>
          <p:cNvSpPr>
            <a:spLocks/>
          </p:cNvSpPr>
          <p:nvPr/>
        </p:nvSpPr>
        <p:spPr bwMode="auto">
          <a:xfrm>
            <a:off x="2979738" y="5994400"/>
            <a:ext cx="106362" cy="555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90" y="23"/>
              </a:cxn>
              <a:cxn ang="0">
                <a:pos x="0" y="0"/>
              </a:cxn>
              <a:cxn ang="0">
                <a:pos x="0" y="47"/>
              </a:cxn>
              <a:cxn ang="0">
                <a:pos x="0" y="47"/>
              </a:cxn>
              <a:cxn ang="0">
                <a:pos x="0" y="43"/>
              </a:cxn>
            </a:cxnLst>
            <a:rect l="0" t="0" r="r" b="b"/>
            <a:pathLst>
              <a:path w="90" h="47">
                <a:moveTo>
                  <a:pt x="0" y="43"/>
                </a:moveTo>
                <a:lnTo>
                  <a:pt x="90" y="23"/>
                </a:lnTo>
                <a:lnTo>
                  <a:pt x="0" y="0"/>
                </a:lnTo>
                <a:lnTo>
                  <a:pt x="0" y="47"/>
                </a:lnTo>
                <a:lnTo>
                  <a:pt x="0" y="47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07" name="Rectangle 71"/>
          <p:cNvSpPr>
            <a:spLocks noChangeArrowheads="1"/>
          </p:cNvSpPr>
          <p:nvPr/>
        </p:nvSpPr>
        <p:spPr bwMode="auto">
          <a:xfrm>
            <a:off x="2592388" y="59944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08" name="Rectangle 72"/>
          <p:cNvSpPr>
            <a:spLocks noChangeArrowheads="1"/>
          </p:cNvSpPr>
          <p:nvPr/>
        </p:nvSpPr>
        <p:spPr bwMode="auto">
          <a:xfrm>
            <a:off x="3240088" y="599440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B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09" name="Rectangle 73"/>
          <p:cNvSpPr>
            <a:spLocks noChangeArrowheads="1"/>
          </p:cNvSpPr>
          <p:nvPr/>
        </p:nvSpPr>
        <p:spPr bwMode="auto">
          <a:xfrm>
            <a:off x="3868738" y="59944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D</a:t>
            </a:r>
            <a:endParaRPr lang="en-US" sz="2400">
              <a:latin typeface="Times New Roman" charset="0"/>
            </a:endParaRPr>
          </a:p>
        </p:txBody>
      </p:sp>
      <p:sp>
        <p:nvSpPr>
          <p:cNvPr id="219210" name="Freeform 74"/>
          <p:cNvSpPr>
            <a:spLocks/>
          </p:cNvSpPr>
          <p:nvPr/>
        </p:nvSpPr>
        <p:spPr bwMode="auto">
          <a:xfrm>
            <a:off x="3784600" y="5951538"/>
            <a:ext cx="288925" cy="293687"/>
          </a:xfrm>
          <a:custGeom>
            <a:avLst/>
            <a:gdLst/>
            <a:ahLst/>
            <a:cxnLst>
              <a:cxn ang="0">
                <a:pos x="242" y="122"/>
              </a:cxn>
              <a:cxn ang="0">
                <a:pos x="242" y="145"/>
              </a:cxn>
              <a:cxn ang="0">
                <a:pos x="238" y="161"/>
              </a:cxn>
              <a:cxn ang="0">
                <a:pos x="231" y="180"/>
              </a:cxn>
              <a:cxn ang="0">
                <a:pos x="219" y="196"/>
              </a:cxn>
              <a:cxn ang="0">
                <a:pos x="207" y="212"/>
              </a:cxn>
              <a:cxn ang="0">
                <a:pos x="195" y="224"/>
              </a:cxn>
              <a:cxn ang="0">
                <a:pos x="180" y="231"/>
              </a:cxn>
              <a:cxn ang="0">
                <a:pos x="160" y="239"/>
              </a:cxn>
              <a:cxn ang="0">
                <a:pos x="141" y="243"/>
              </a:cxn>
              <a:cxn ang="0">
                <a:pos x="121" y="247"/>
              </a:cxn>
              <a:cxn ang="0">
                <a:pos x="101" y="243"/>
              </a:cxn>
              <a:cxn ang="0">
                <a:pos x="82" y="239"/>
              </a:cxn>
              <a:cxn ang="0">
                <a:pos x="66" y="231"/>
              </a:cxn>
              <a:cxn ang="0">
                <a:pos x="51" y="224"/>
              </a:cxn>
              <a:cxn ang="0">
                <a:pos x="35" y="212"/>
              </a:cxn>
              <a:cxn ang="0">
                <a:pos x="23" y="196"/>
              </a:cxn>
              <a:cxn ang="0">
                <a:pos x="11" y="180"/>
              </a:cxn>
              <a:cxn ang="0">
                <a:pos x="4" y="161"/>
              </a:cxn>
              <a:cxn ang="0">
                <a:pos x="0" y="145"/>
              </a:cxn>
              <a:cxn ang="0">
                <a:pos x="0" y="126"/>
              </a:cxn>
              <a:cxn ang="0">
                <a:pos x="0" y="106"/>
              </a:cxn>
              <a:cxn ang="0">
                <a:pos x="4" y="87"/>
              </a:cxn>
              <a:cxn ang="0">
                <a:pos x="11" y="67"/>
              </a:cxn>
              <a:cxn ang="0">
                <a:pos x="23" y="51"/>
              </a:cxn>
              <a:cxn ang="0">
                <a:pos x="35" y="40"/>
              </a:cxn>
              <a:cxn ang="0">
                <a:pos x="51" y="24"/>
              </a:cxn>
              <a:cxn ang="0">
                <a:pos x="66" y="16"/>
              </a:cxn>
              <a:cxn ang="0">
                <a:pos x="82" y="8"/>
              </a:cxn>
              <a:cxn ang="0">
                <a:pos x="101" y="4"/>
              </a:cxn>
              <a:cxn ang="0">
                <a:pos x="121" y="0"/>
              </a:cxn>
              <a:cxn ang="0">
                <a:pos x="141" y="4"/>
              </a:cxn>
              <a:cxn ang="0">
                <a:pos x="160" y="8"/>
              </a:cxn>
              <a:cxn ang="0">
                <a:pos x="180" y="16"/>
              </a:cxn>
              <a:cxn ang="0">
                <a:pos x="195" y="24"/>
              </a:cxn>
              <a:cxn ang="0">
                <a:pos x="207" y="40"/>
              </a:cxn>
              <a:cxn ang="0">
                <a:pos x="219" y="51"/>
              </a:cxn>
              <a:cxn ang="0">
                <a:pos x="231" y="67"/>
              </a:cxn>
              <a:cxn ang="0">
                <a:pos x="238" y="87"/>
              </a:cxn>
              <a:cxn ang="0">
                <a:pos x="242" y="106"/>
              </a:cxn>
              <a:cxn ang="0">
                <a:pos x="242" y="126"/>
              </a:cxn>
              <a:cxn ang="0">
                <a:pos x="242" y="126"/>
              </a:cxn>
            </a:cxnLst>
            <a:rect l="0" t="0" r="r" b="b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  <a:lnTo>
                  <a:pt x="242" y="12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1" name="Line 75"/>
          <p:cNvSpPr>
            <a:spLocks noChangeShapeType="1"/>
          </p:cNvSpPr>
          <p:nvPr/>
        </p:nvSpPr>
        <p:spPr bwMode="auto">
          <a:xfrm>
            <a:off x="2792413" y="6096000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2" name="Line 76"/>
          <p:cNvSpPr>
            <a:spLocks noChangeShapeType="1"/>
          </p:cNvSpPr>
          <p:nvPr/>
        </p:nvSpPr>
        <p:spPr bwMode="auto">
          <a:xfrm>
            <a:off x="3435350" y="6096000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3" name="Rectangle 77"/>
          <p:cNvSpPr>
            <a:spLocks noChangeArrowheads="1"/>
          </p:cNvSpPr>
          <p:nvPr/>
        </p:nvSpPr>
        <p:spPr bwMode="auto">
          <a:xfrm>
            <a:off x="3203575" y="637222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(c)</a:t>
            </a:r>
            <a:endParaRPr lang="en-US" sz="2400">
              <a:latin typeface="Times New Roman" charset="0"/>
            </a:endParaRPr>
          </a:p>
        </p:txBody>
      </p:sp>
      <p:sp>
        <p:nvSpPr>
          <p:cNvPr id="219214" name="Rectangle 78"/>
          <p:cNvSpPr>
            <a:spLocks noChangeArrowheads="1"/>
          </p:cNvSpPr>
          <p:nvPr/>
        </p:nvSpPr>
        <p:spPr bwMode="auto">
          <a:xfrm>
            <a:off x="4916488" y="5351463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15" name="Rectangle 79"/>
          <p:cNvSpPr>
            <a:spLocks noChangeArrowheads="1"/>
          </p:cNvSpPr>
          <p:nvPr/>
        </p:nvSpPr>
        <p:spPr bwMode="auto">
          <a:xfrm>
            <a:off x="5559425" y="5351463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16" name="Line 80"/>
          <p:cNvSpPr>
            <a:spLocks noChangeShapeType="1"/>
          </p:cNvSpPr>
          <p:nvPr/>
        </p:nvSpPr>
        <p:spPr bwMode="auto">
          <a:xfrm>
            <a:off x="5121275" y="5459413"/>
            <a:ext cx="350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7" name="Line 81"/>
          <p:cNvSpPr>
            <a:spLocks noChangeShapeType="1"/>
          </p:cNvSpPr>
          <p:nvPr/>
        </p:nvSpPr>
        <p:spPr bwMode="auto">
          <a:xfrm>
            <a:off x="4978400" y="5602288"/>
            <a:ext cx="0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8" name="Line 82"/>
          <p:cNvSpPr>
            <a:spLocks noChangeShapeType="1"/>
          </p:cNvSpPr>
          <p:nvPr/>
        </p:nvSpPr>
        <p:spPr bwMode="auto">
          <a:xfrm>
            <a:off x="5614988" y="5602288"/>
            <a:ext cx="476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19" name="Rectangle 83"/>
          <p:cNvSpPr>
            <a:spLocks noChangeArrowheads="1"/>
          </p:cNvSpPr>
          <p:nvPr/>
        </p:nvSpPr>
        <p:spPr bwMode="auto">
          <a:xfrm>
            <a:off x="4921250" y="59944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20" name="Rectangle 84"/>
          <p:cNvSpPr>
            <a:spLocks noChangeArrowheads="1"/>
          </p:cNvSpPr>
          <p:nvPr/>
        </p:nvSpPr>
        <p:spPr bwMode="auto">
          <a:xfrm>
            <a:off x="5568950" y="599440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B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21" name="Rectangle 85"/>
          <p:cNvSpPr>
            <a:spLocks noChangeArrowheads="1"/>
          </p:cNvSpPr>
          <p:nvPr/>
        </p:nvSpPr>
        <p:spPr bwMode="auto">
          <a:xfrm>
            <a:off x="6197600" y="59944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D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9222" name="Line 86"/>
          <p:cNvSpPr>
            <a:spLocks noChangeShapeType="1"/>
          </p:cNvSpPr>
          <p:nvPr/>
        </p:nvSpPr>
        <p:spPr bwMode="auto">
          <a:xfrm>
            <a:off x="5121275" y="6096000"/>
            <a:ext cx="350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23" name="Line 87"/>
          <p:cNvSpPr>
            <a:spLocks noChangeShapeType="1"/>
          </p:cNvSpPr>
          <p:nvPr/>
        </p:nvSpPr>
        <p:spPr bwMode="auto">
          <a:xfrm>
            <a:off x="5824538" y="6016625"/>
            <a:ext cx="14446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24" name="Freeform 88"/>
          <p:cNvSpPr>
            <a:spLocks/>
          </p:cNvSpPr>
          <p:nvPr/>
        </p:nvSpPr>
        <p:spPr bwMode="auto">
          <a:xfrm>
            <a:off x="5946775" y="5994400"/>
            <a:ext cx="106363" cy="555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90" y="23"/>
              </a:cxn>
              <a:cxn ang="0">
                <a:pos x="4" y="0"/>
              </a:cxn>
              <a:cxn ang="0">
                <a:pos x="4" y="47"/>
              </a:cxn>
              <a:cxn ang="0">
                <a:pos x="4" y="47"/>
              </a:cxn>
              <a:cxn ang="0">
                <a:pos x="0" y="43"/>
              </a:cxn>
            </a:cxnLst>
            <a:rect l="0" t="0" r="r" b="b"/>
            <a:pathLst>
              <a:path w="90" h="47">
                <a:moveTo>
                  <a:pt x="0" y="43"/>
                </a:moveTo>
                <a:lnTo>
                  <a:pt x="90" y="23"/>
                </a:lnTo>
                <a:lnTo>
                  <a:pt x="4" y="0"/>
                </a:lnTo>
                <a:lnTo>
                  <a:pt x="4" y="47"/>
                </a:lnTo>
                <a:lnTo>
                  <a:pt x="4" y="47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25" name="Line 89"/>
          <p:cNvSpPr>
            <a:spLocks noChangeShapeType="1"/>
          </p:cNvSpPr>
          <p:nvPr/>
        </p:nvSpPr>
        <p:spPr bwMode="auto">
          <a:xfrm>
            <a:off x="5764213" y="6096000"/>
            <a:ext cx="3508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226" name="Rectangle 90"/>
          <p:cNvSpPr>
            <a:spLocks noChangeArrowheads="1"/>
          </p:cNvSpPr>
          <p:nvPr/>
        </p:nvSpPr>
        <p:spPr bwMode="auto">
          <a:xfrm>
            <a:off x="5522913" y="6372225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(d)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F7C-6524-9247-865D-D8CBE41FB6E9}" type="slidenum">
              <a:rPr lang="en-US"/>
              <a:pPr/>
              <a:t>36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Broadcasting the Link State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r>
              <a:rPr lang="en-US"/>
              <a:t>Reliable flooding</a:t>
            </a:r>
          </a:p>
          <a:p>
            <a:pPr lvl="1"/>
            <a:r>
              <a:rPr lang="en-US"/>
              <a:t>Ensure all nodes receive the latestlink-state information</a:t>
            </a:r>
          </a:p>
          <a:p>
            <a:r>
              <a:rPr lang="en-US"/>
              <a:t>Challenges</a:t>
            </a:r>
          </a:p>
          <a:p>
            <a:pPr lvl="1"/>
            <a:r>
              <a:rPr lang="en-US"/>
              <a:t>Packet loss</a:t>
            </a:r>
          </a:p>
          <a:p>
            <a:pPr lvl="1"/>
            <a:r>
              <a:rPr lang="en-US"/>
              <a:t>Out-of-order arrival</a:t>
            </a:r>
          </a:p>
          <a:p>
            <a:r>
              <a:rPr lang="en-US"/>
              <a:t>Solutions</a:t>
            </a:r>
          </a:p>
          <a:p>
            <a:pPr lvl="1"/>
            <a:r>
              <a:rPr lang="en-US"/>
              <a:t>Acknowledgments and retransmissions</a:t>
            </a:r>
          </a:p>
          <a:p>
            <a:pPr lvl="1"/>
            <a:r>
              <a:rPr lang="en-US"/>
              <a:t>Sequence numbers</a:t>
            </a:r>
          </a:p>
          <a:p>
            <a:pPr lvl="1"/>
            <a:r>
              <a:rPr lang="en-US"/>
              <a:t>Time-to-live for each packet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1A3B-00FC-C347-869D-F4EF29CAD72A}" type="slidenum">
              <a:rPr lang="en-US"/>
              <a:pPr/>
              <a:t>37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Initiate Flooding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Topology change</a:t>
            </a:r>
          </a:p>
          <a:p>
            <a:pPr lvl="1"/>
            <a:r>
              <a:rPr lang="en-US"/>
              <a:t>Link or node failure</a:t>
            </a:r>
          </a:p>
          <a:p>
            <a:pPr lvl="1"/>
            <a:r>
              <a:rPr lang="en-US"/>
              <a:t>Link or node recovery</a:t>
            </a:r>
          </a:p>
          <a:p>
            <a:r>
              <a:rPr lang="en-US"/>
              <a:t>Configuration change</a:t>
            </a:r>
          </a:p>
          <a:p>
            <a:pPr lvl="1"/>
            <a:r>
              <a:rPr lang="en-US"/>
              <a:t>Link cost change</a:t>
            </a:r>
          </a:p>
          <a:p>
            <a:r>
              <a:rPr lang="en-US"/>
              <a:t>Periodically</a:t>
            </a:r>
          </a:p>
          <a:p>
            <a:pPr lvl="1"/>
            <a:r>
              <a:rPr lang="en-US"/>
              <a:t>Refresh the link-state information</a:t>
            </a:r>
          </a:p>
          <a:p>
            <a:pPr lvl="1"/>
            <a:r>
              <a:rPr lang="en-US"/>
              <a:t>Typically (say) 30 minutes</a:t>
            </a:r>
          </a:p>
          <a:p>
            <a:pPr lvl="1"/>
            <a:r>
              <a:rPr lang="en-US"/>
              <a:t>Corrects for possible corruption of the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CB7-314F-4C4C-B050-D429C8542927}" type="slidenum">
              <a:rPr lang="en-US"/>
              <a:pPr/>
              <a:t>38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Link-State Routing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Message overhead</a:t>
            </a:r>
          </a:p>
          <a:p>
            <a:pPr lvl="1"/>
            <a:r>
              <a:rPr lang="en-US"/>
              <a:t>Suppose a link fails.  How many LSAs will be flooded to each router in the network?</a:t>
            </a:r>
          </a:p>
          <a:p>
            <a:pPr lvl="2"/>
            <a:r>
              <a:rPr lang="en-US"/>
              <a:t>Two routers send LSA to </a:t>
            </a:r>
            <a:r>
              <a:rPr lang="en-US" i="1"/>
              <a:t>A </a:t>
            </a:r>
            <a:r>
              <a:rPr lang="en-US"/>
              <a:t>adjacent routers</a:t>
            </a:r>
          </a:p>
          <a:p>
            <a:pPr lvl="2"/>
            <a:r>
              <a:rPr lang="en-US"/>
              <a:t>Each of A routers sends to </a:t>
            </a:r>
            <a:r>
              <a:rPr lang="en-US" i="1"/>
              <a:t>A </a:t>
            </a:r>
            <a:r>
              <a:rPr lang="en-US"/>
              <a:t>adjacent routers</a:t>
            </a:r>
          </a:p>
          <a:p>
            <a:pPr lvl="2"/>
            <a:r>
              <a:rPr lang="en-US"/>
              <a:t>…</a:t>
            </a:r>
          </a:p>
          <a:p>
            <a:pPr lvl="1"/>
            <a:r>
              <a:rPr lang="en-US"/>
              <a:t>Suppose a router fails.  How many LSAs will be generated?</a:t>
            </a:r>
          </a:p>
          <a:p>
            <a:pPr lvl="2"/>
            <a:r>
              <a:rPr lang="en-US"/>
              <a:t>Each of </a:t>
            </a:r>
            <a:r>
              <a:rPr lang="en-US" i="1"/>
              <a:t>A </a:t>
            </a:r>
            <a:r>
              <a:rPr lang="en-US"/>
              <a:t>adjacent routers originates an LSA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B91-C10A-914B-AFC3-BD6F66FA68AC}" type="slidenum">
              <a:rPr lang="en-US"/>
              <a:pPr/>
              <a:t>39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Link-State Routing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981200"/>
          </a:xfrm>
        </p:spPr>
        <p:txBody>
          <a:bodyPr/>
          <a:lstStyle/>
          <a:p>
            <a:r>
              <a:rPr lang="en-US"/>
              <a:t>Two scaling problems</a:t>
            </a:r>
          </a:p>
          <a:p>
            <a:pPr lvl="1"/>
            <a:r>
              <a:rPr lang="en-US" b="1"/>
              <a:t>Message overhead: </a:t>
            </a:r>
            <a:r>
              <a:rPr lang="en-US"/>
              <a:t>Flooding link-state packets </a:t>
            </a:r>
          </a:p>
          <a:p>
            <a:pPr lvl="1"/>
            <a:r>
              <a:rPr lang="en-US" b="1"/>
              <a:t>Computation: </a:t>
            </a:r>
            <a:r>
              <a:rPr lang="en-US"/>
              <a:t>Running Dijkstra’s shortest-path algorithm</a:t>
            </a:r>
          </a:p>
          <a:p>
            <a:r>
              <a:rPr lang="en-US"/>
              <a:t>Introducing hierarchy through “areas”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20713" y="3733800"/>
            <a:ext cx="6770687" cy="2787650"/>
            <a:chOff x="386" y="2015"/>
            <a:chExt cx="4799" cy="2093"/>
          </a:xfrm>
        </p:grpSpPr>
        <p:sp>
          <p:nvSpPr>
            <p:cNvPr id="210948" name="Oval 4"/>
            <p:cNvSpPr>
              <a:spLocks noChangeArrowheads="1"/>
            </p:cNvSpPr>
            <p:nvPr/>
          </p:nvSpPr>
          <p:spPr bwMode="auto">
            <a:xfrm>
              <a:off x="2248" y="2543"/>
              <a:ext cx="1939" cy="9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>
                  <a:latin typeface="Times New Roman" charset="0"/>
                </a:rPr>
                <a:t>Area 0</a:t>
              </a:r>
            </a:p>
          </p:txBody>
        </p:sp>
        <p:sp>
          <p:nvSpPr>
            <p:cNvPr id="210949" name="Oval 5"/>
            <p:cNvSpPr>
              <a:spLocks noChangeArrowheads="1"/>
            </p:cNvSpPr>
            <p:nvPr/>
          </p:nvSpPr>
          <p:spPr bwMode="auto">
            <a:xfrm>
              <a:off x="1200" y="2073"/>
              <a:ext cx="643" cy="63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0" name="Oval 6"/>
            <p:cNvSpPr>
              <a:spLocks noChangeArrowheads="1"/>
            </p:cNvSpPr>
            <p:nvPr/>
          </p:nvSpPr>
          <p:spPr bwMode="auto">
            <a:xfrm>
              <a:off x="1935" y="2630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1" name="Line 7"/>
            <p:cNvSpPr>
              <a:spLocks noChangeShapeType="1"/>
            </p:cNvSpPr>
            <p:nvPr/>
          </p:nvSpPr>
          <p:spPr bwMode="auto">
            <a:xfrm>
              <a:off x="2094" y="2745"/>
              <a:ext cx="202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2" name="Line 8"/>
            <p:cNvSpPr>
              <a:spLocks noChangeShapeType="1"/>
            </p:cNvSpPr>
            <p:nvPr/>
          </p:nvSpPr>
          <p:spPr bwMode="auto">
            <a:xfrm>
              <a:off x="1845" y="2428"/>
              <a:ext cx="173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3" name="Line 9"/>
            <p:cNvSpPr>
              <a:spLocks noChangeShapeType="1"/>
            </p:cNvSpPr>
            <p:nvPr/>
          </p:nvSpPr>
          <p:spPr bwMode="auto">
            <a:xfrm>
              <a:off x="1673" y="2679"/>
              <a:ext cx="269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 flipH="1">
              <a:off x="4542" y="2015"/>
              <a:ext cx="643" cy="63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 flipH="1">
              <a:off x="4269" y="2572"/>
              <a:ext cx="181" cy="15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8" name="Line 14"/>
            <p:cNvSpPr>
              <a:spLocks noChangeShapeType="1"/>
            </p:cNvSpPr>
            <p:nvPr/>
          </p:nvSpPr>
          <p:spPr bwMode="auto">
            <a:xfrm flipH="1">
              <a:off x="4367" y="2370"/>
              <a:ext cx="173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 flipH="1">
              <a:off x="4443" y="2621"/>
              <a:ext cx="269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4111" y="2707"/>
              <a:ext cx="172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auto">
            <a:xfrm flipV="1">
              <a:off x="1287" y="3445"/>
              <a:ext cx="643" cy="63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4" name="Oval 20"/>
            <p:cNvSpPr>
              <a:spLocks noChangeArrowheads="1"/>
            </p:cNvSpPr>
            <p:nvPr/>
          </p:nvSpPr>
          <p:spPr bwMode="auto">
            <a:xfrm flipV="1">
              <a:off x="2022" y="3364"/>
              <a:ext cx="181" cy="15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5" name="Line 21"/>
            <p:cNvSpPr>
              <a:spLocks noChangeShapeType="1"/>
            </p:cNvSpPr>
            <p:nvPr/>
          </p:nvSpPr>
          <p:spPr bwMode="auto">
            <a:xfrm flipV="1">
              <a:off x="2181" y="3291"/>
              <a:ext cx="202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6" name="Line 22"/>
            <p:cNvSpPr>
              <a:spLocks noChangeShapeType="1"/>
            </p:cNvSpPr>
            <p:nvPr/>
          </p:nvSpPr>
          <p:spPr bwMode="auto">
            <a:xfrm flipV="1">
              <a:off x="1932" y="3532"/>
              <a:ext cx="173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7" name="Line 23"/>
            <p:cNvSpPr>
              <a:spLocks noChangeShapeType="1"/>
            </p:cNvSpPr>
            <p:nvPr/>
          </p:nvSpPr>
          <p:spPr bwMode="auto">
            <a:xfrm flipV="1">
              <a:off x="1760" y="3425"/>
              <a:ext cx="269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69" name="Oval 25"/>
            <p:cNvSpPr>
              <a:spLocks noChangeArrowheads="1"/>
            </p:cNvSpPr>
            <p:nvPr/>
          </p:nvSpPr>
          <p:spPr bwMode="auto">
            <a:xfrm flipH="1" flipV="1">
              <a:off x="4452" y="3474"/>
              <a:ext cx="643" cy="63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70" name="Oval 26"/>
            <p:cNvSpPr>
              <a:spLocks noChangeArrowheads="1"/>
            </p:cNvSpPr>
            <p:nvPr/>
          </p:nvSpPr>
          <p:spPr bwMode="auto">
            <a:xfrm flipH="1" flipV="1">
              <a:off x="4179" y="3393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 flipV="1">
              <a:off x="3999" y="3320"/>
              <a:ext cx="202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 flipV="1">
              <a:off x="4277" y="3561"/>
              <a:ext cx="173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 flipH="1" flipV="1">
              <a:off x="4353" y="3454"/>
              <a:ext cx="269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75" name="Freeform 31"/>
            <p:cNvSpPr>
              <a:spLocks/>
            </p:cNvSpPr>
            <p:nvPr/>
          </p:nvSpPr>
          <p:spPr bwMode="auto">
            <a:xfrm>
              <a:off x="980" y="2806"/>
              <a:ext cx="931" cy="394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509" y="67"/>
                </a:cxn>
                <a:cxn ang="0">
                  <a:pos x="547" y="221"/>
                </a:cxn>
                <a:cxn ang="0">
                  <a:pos x="931" y="0"/>
                </a:cxn>
              </a:cxnLst>
              <a:rect l="0" t="0" r="r" b="b"/>
              <a:pathLst>
                <a:path w="931" h="394">
                  <a:moveTo>
                    <a:pt x="0" y="394"/>
                  </a:moveTo>
                  <a:cubicBezTo>
                    <a:pt x="209" y="245"/>
                    <a:pt x="418" y="96"/>
                    <a:pt x="509" y="67"/>
                  </a:cubicBezTo>
                  <a:cubicBezTo>
                    <a:pt x="600" y="38"/>
                    <a:pt x="477" y="232"/>
                    <a:pt x="547" y="221"/>
                  </a:cubicBezTo>
                  <a:cubicBezTo>
                    <a:pt x="617" y="210"/>
                    <a:pt x="774" y="105"/>
                    <a:pt x="93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76" name="Text Box 32"/>
            <p:cNvSpPr txBox="1">
              <a:spLocks noChangeArrowheads="1"/>
            </p:cNvSpPr>
            <p:nvPr/>
          </p:nvSpPr>
          <p:spPr bwMode="auto">
            <a:xfrm>
              <a:off x="386" y="2926"/>
              <a:ext cx="789" cy="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>
                  <a:latin typeface="Times New Roman" charset="0"/>
                </a:rPr>
                <a:t>area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2800">
                  <a:latin typeface="Times New Roman" charset="0"/>
                </a:rPr>
                <a:t>border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2800">
                  <a:latin typeface="Times New Roman" charset="0"/>
                </a:rPr>
                <a:t>router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9324-F0AB-9143-82B8-12A27D9CE0A6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of a Packet: On a Subnet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Packet destined for outgoing IP address arrives at network interface</a:t>
            </a:r>
          </a:p>
          <a:p>
            <a:pPr lvl="1">
              <a:lnSpc>
                <a:spcPct val="90000"/>
              </a:lnSpc>
            </a:pPr>
            <a:r>
              <a:rPr lang="en-US"/>
              <a:t>Packet must be encapsulated into a frame with the destination MAC address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Frame is sent on LAN segment to </a:t>
            </a:r>
            <a:r>
              <a:rPr lang="en-US" i="1"/>
              <a:t>all</a:t>
            </a:r>
            <a:r>
              <a:rPr lang="en-US"/>
              <a:t> hosts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Hosts check destination MAC address against MAC address that was destination IP address of the packet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CB69-AE51-124E-ADAA-4515185F73B1}" type="slidenum">
              <a:rPr lang="en-US"/>
              <a:pPr/>
              <a:t>40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Link-State vs. Distance-Vector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/>
              <a:t>Convergence</a:t>
            </a:r>
          </a:p>
          <a:p>
            <a:pPr lvl="1">
              <a:lnSpc>
                <a:spcPct val="80000"/>
              </a:lnSpc>
            </a:pPr>
            <a:r>
              <a:rPr lang="en-US"/>
              <a:t>DV has count-to-infinity</a:t>
            </a:r>
          </a:p>
          <a:p>
            <a:pPr lvl="1">
              <a:lnSpc>
                <a:spcPct val="80000"/>
              </a:lnSpc>
            </a:pPr>
            <a:r>
              <a:rPr lang="en-US"/>
              <a:t>DV often converges slowly (minutes) </a:t>
            </a:r>
          </a:p>
          <a:p>
            <a:pPr lvl="1">
              <a:lnSpc>
                <a:spcPct val="80000"/>
              </a:lnSpc>
            </a:pPr>
            <a:r>
              <a:rPr lang="en-US"/>
              <a:t>DV has timing dependences</a:t>
            </a:r>
          </a:p>
          <a:p>
            <a:pPr lvl="1">
              <a:lnSpc>
                <a:spcPct val="80000"/>
              </a:lnSpc>
            </a:pPr>
            <a:r>
              <a:rPr lang="en-US"/>
              <a:t>Link-state: O(n</a:t>
            </a:r>
            <a:r>
              <a:rPr lang="en-US" b="1" baseline="30000"/>
              <a:t>2</a:t>
            </a:r>
            <a:r>
              <a:rPr lang="en-US"/>
              <a:t>) algorithm requires O(nE) messages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 b="1"/>
              <a:t>Robustness</a:t>
            </a:r>
          </a:p>
          <a:p>
            <a:pPr lvl="1">
              <a:lnSpc>
                <a:spcPct val="80000"/>
              </a:lnSpc>
            </a:pPr>
            <a:r>
              <a:rPr lang="en-US"/>
              <a:t>Route calculations a bit more robust under link-state</a:t>
            </a:r>
          </a:p>
          <a:p>
            <a:pPr lvl="1">
              <a:lnSpc>
                <a:spcPct val="80000"/>
              </a:lnSpc>
            </a:pPr>
            <a:r>
              <a:rPr lang="en-US"/>
              <a:t>DV algorithms can advertise incorrect least-cost paths</a:t>
            </a:r>
          </a:p>
          <a:p>
            <a:pPr lvl="1">
              <a:lnSpc>
                <a:spcPct val="80000"/>
              </a:lnSpc>
            </a:pPr>
            <a:r>
              <a:rPr lang="en-US"/>
              <a:t>In DV, errors can propagate (nodes use each others tables)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 b="1"/>
              <a:t>Bandwidth Consumption</a:t>
            </a:r>
            <a:r>
              <a:rPr lang="en-US"/>
              <a:t> for Messages</a:t>
            </a:r>
          </a:p>
          <a:p>
            <a:pPr lvl="1">
              <a:lnSpc>
                <a:spcPct val="80000"/>
              </a:lnSpc>
            </a:pPr>
            <a:r>
              <a:rPr lang="en-US"/>
              <a:t>Messages flooded in link state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FB6-1858-F444-8BE5-62F05B86F7F7}" type="slidenum">
              <a:rPr lang="en-US"/>
              <a:pPr/>
              <a:t>41</a:t>
            </a:fld>
            <a:endParaRPr lang="en-US"/>
          </a:p>
        </p:txBody>
      </p:sp>
      <p:sp>
        <p:nvSpPr>
          <p:cNvPr id="100388" name="Oval 36"/>
          <p:cNvSpPr>
            <a:spLocks noChangeArrowheads="1"/>
          </p:cNvSpPr>
          <p:nvPr/>
        </p:nvSpPr>
        <p:spPr bwMode="auto">
          <a:xfrm>
            <a:off x="2438400" y="1905000"/>
            <a:ext cx="4038600" cy="19050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Shortest Paths First (OSPF)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Key Feature: hierarchy</a:t>
            </a:r>
          </a:p>
          <a:p>
            <a:pPr>
              <a:lnSpc>
                <a:spcPct val="80000"/>
              </a:lnSpc>
            </a:pPr>
            <a:r>
              <a:rPr lang="en-US" sz="2400"/>
              <a:t>Network’s routers divided into </a:t>
            </a:r>
            <a:r>
              <a:rPr lang="en-US" sz="2400" i="1"/>
              <a:t>areas</a:t>
            </a:r>
          </a:p>
          <a:p>
            <a:pPr>
              <a:lnSpc>
                <a:spcPct val="80000"/>
              </a:lnSpc>
            </a:pPr>
            <a:r>
              <a:rPr lang="en-US" sz="2400" i="1"/>
              <a:t>Backbone area</a:t>
            </a:r>
            <a:r>
              <a:rPr lang="en-US" sz="2400"/>
              <a:t> is area 0</a:t>
            </a:r>
          </a:p>
          <a:p>
            <a:pPr>
              <a:lnSpc>
                <a:spcPct val="80000"/>
              </a:lnSpc>
            </a:pPr>
            <a:r>
              <a:rPr lang="en-US" sz="2400"/>
              <a:t>Area 0 routers perform SPF computation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All inter-area traffic travles through Area 0 routers (“border routers”)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00200" y="1524000"/>
            <a:ext cx="1600200" cy="1676400"/>
            <a:chOff x="768" y="1008"/>
            <a:chExt cx="1008" cy="1056"/>
          </a:xfrm>
        </p:grpSpPr>
        <p:sp>
          <p:nvSpPr>
            <p:cNvPr id="100370" name="Oval 18"/>
            <p:cNvSpPr>
              <a:spLocks noChangeArrowheads="1"/>
            </p:cNvSpPr>
            <p:nvPr/>
          </p:nvSpPr>
          <p:spPr bwMode="auto">
            <a:xfrm>
              <a:off x="768" y="1008"/>
              <a:ext cx="1008" cy="10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8" y="1200"/>
              <a:ext cx="672" cy="720"/>
              <a:chOff x="672" y="1296"/>
              <a:chExt cx="672" cy="720"/>
            </a:xfrm>
          </p:grpSpPr>
          <p:sp>
            <p:nvSpPr>
              <p:cNvPr id="100356" name="Oval 4"/>
              <p:cNvSpPr>
                <a:spLocks noChangeArrowheads="1"/>
              </p:cNvSpPr>
              <p:nvPr/>
            </p:nvSpPr>
            <p:spPr bwMode="auto">
              <a:xfrm>
                <a:off x="672" y="129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7" name="Oval 5"/>
              <p:cNvSpPr>
                <a:spLocks noChangeArrowheads="1"/>
              </p:cNvSpPr>
              <p:nvPr/>
            </p:nvSpPr>
            <p:spPr bwMode="auto">
              <a:xfrm>
                <a:off x="672" y="177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58" name="Oval 6"/>
              <p:cNvSpPr>
                <a:spLocks noChangeArrowheads="1"/>
              </p:cNvSpPr>
              <p:nvPr/>
            </p:nvSpPr>
            <p:spPr bwMode="auto">
              <a:xfrm>
                <a:off x="1104" y="153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10200" y="1600200"/>
            <a:ext cx="1905000" cy="1600200"/>
            <a:chOff x="3247" y="1017"/>
            <a:chExt cx="1200" cy="1008"/>
          </a:xfrm>
        </p:grpSpPr>
        <p:sp>
          <p:nvSpPr>
            <p:cNvPr id="100374" name="Oval 22"/>
            <p:cNvSpPr>
              <a:spLocks noChangeArrowheads="1"/>
            </p:cNvSpPr>
            <p:nvPr/>
          </p:nvSpPr>
          <p:spPr bwMode="auto">
            <a:xfrm>
              <a:off x="3247" y="1017"/>
              <a:ext cx="120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 rot="-3262196">
              <a:off x="3576" y="1128"/>
              <a:ext cx="672" cy="720"/>
              <a:chOff x="672" y="1296"/>
              <a:chExt cx="672" cy="720"/>
            </a:xfrm>
          </p:grpSpPr>
          <p:sp>
            <p:nvSpPr>
              <p:cNvPr id="100362" name="Oval 10"/>
              <p:cNvSpPr>
                <a:spLocks noChangeArrowheads="1"/>
              </p:cNvSpPr>
              <p:nvPr/>
            </p:nvSpPr>
            <p:spPr bwMode="auto">
              <a:xfrm>
                <a:off x="672" y="129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3" name="Oval 11"/>
              <p:cNvSpPr>
                <a:spLocks noChangeArrowheads="1"/>
              </p:cNvSpPr>
              <p:nvPr/>
            </p:nvSpPr>
            <p:spPr bwMode="auto">
              <a:xfrm>
                <a:off x="672" y="177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4" name="Oval 12"/>
              <p:cNvSpPr>
                <a:spLocks noChangeArrowheads="1"/>
              </p:cNvSpPr>
              <p:nvPr/>
            </p:nvSpPr>
            <p:spPr bwMode="auto">
              <a:xfrm>
                <a:off x="1104" y="153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581400" y="3200400"/>
            <a:ext cx="1600200" cy="1524000"/>
            <a:chOff x="2016" y="2016"/>
            <a:chExt cx="1008" cy="960"/>
          </a:xfrm>
        </p:grpSpPr>
        <p:sp>
          <p:nvSpPr>
            <p:cNvPr id="100372" name="Oval 20"/>
            <p:cNvSpPr>
              <a:spLocks noChangeArrowheads="1"/>
            </p:cNvSpPr>
            <p:nvPr/>
          </p:nvSpPr>
          <p:spPr bwMode="auto">
            <a:xfrm>
              <a:off x="2016" y="2016"/>
              <a:ext cx="1008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 rot="1371870">
              <a:off x="2256" y="2208"/>
              <a:ext cx="672" cy="720"/>
              <a:chOff x="672" y="1296"/>
              <a:chExt cx="672" cy="720"/>
            </a:xfrm>
          </p:grpSpPr>
          <p:sp>
            <p:nvSpPr>
              <p:cNvPr id="100366" name="Oval 14"/>
              <p:cNvSpPr>
                <a:spLocks noChangeArrowheads="1"/>
              </p:cNvSpPr>
              <p:nvPr/>
            </p:nvSpPr>
            <p:spPr bwMode="auto">
              <a:xfrm>
                <a:off x="672" y="129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7" name="Oval 15"/>
              <p:cNvSpPr>
                <a:spLocks noChangeArrowheads="1"/>
              </p:cNvSpPr>
              <p:nvPr/>
            </p:nvSpPr>
            <p:spPr bwMode="auto">
              <a:xfrm>
                <a:off x="672" y="177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68" name="Oval 16"/>
              <p:cNvSpPr>
                <a:spLocks noChangeArrowheads="1"/>
              </p:cNvSpPr>
              <p:nvPr/>
            </p:nvSpPr>
            <p:spPr bwMode="auto">
              <a:xfrm>
                <a:off x="1104" y="1536"/>
                <a:ext cx="240" cy="240"/>
              </a:xfrm>
              <a:prstGeom prst="ellipse">
                <a:avLst/>
              </a:prstGeom>
              <a:solidFill>
                <a:srgbClr val="F8EE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0376" name="Line 24"/>
          <p:cNvSpPr>
            <a:spLocks noChangeShapeType="1"/>
          </p:cNvSpPr>
          <p:nvPr/>
        </p:nvSpPr>
        <p:spPr bwMode="auto">
          <a:xfrm>
            <a:off x="2971800" y="2438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7" name="Line 25"/>
          <p:cNvSpPr>
            <a:spLocks noChangeShapeType="1"/>
          </p:cNvSpPr>
          <p:nvPr/>
        </p:nvSpPr>
        <p:spPr bwMode="auto">
          <a:xfrm>
            <a:off x="2971800" y="2438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 flipV="1">
            <a:off x="4419600" y="2514600"/>
            <a:ext cx="1447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2133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 flipH="1">
            <a:off x="2362200" y="2514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1" name="Line 29"/>
          <p:cNvSpPr>
            <a:spLocks noChangeShapeType="1"/>
          </p:cNvSpPr>
          <p:nvPr/>
        </p:nvSpPr>
        <p:spPr bwMode="auto">
          <a:xfrm flipH="1" flipV="1">
            <a:off x="2362200" y="2057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2" name="Line 30"/>
          <p:cNvSpPr>
            <a:spLocks noChangeShapeType="1"/>
          </p:cNvSpPr>
          <p:nvPr/>
        </p:nvSpPr>
        <p:spPr bwMode="auto">
          <a:xfrm flipH="1" flipV="1">
            <a:off x="4419600" y="3810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 flipV="1">
            <a:off x="4038600" y="3733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 flipV="1">
            <a:off x="41910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 flipV="1">
            <a:off x="6096000" y="2133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 flipV="1">
            <a:off x="6553200" y="2209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 flipH="1" flipV="1">
            <a:off x="6096000" y="2514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3886200" y="1995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6666-AAC2-D64D-9724-B9A1B027CFA4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19113"/>
            <a:ext cx="8763000" cy="685800"/>
          </a:xfrm>
        </p:spPr>
        <p:txBody>
          <a:bodyPr lIns="102833" tIns="51417" rIns="102833" bIns="51417" anchor="t"/>
          <a:lstStyle/>
          <a:p>
            <a:pPr defTabSz="814388"/>
            <a:r>
              <a:rPr lang="en-US" sz="4400"/>
              <a:t>Another Example: IS-IS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3200400"/>
          </a:xfrm>
        </p:spPr>
        <p:txBody>
          <a:bodyPr lIns="102833" tIns="51417" rIns="102833" bIns="51417"/>
          <a:lstStyle/>
          <a:p>
            <a:pPr marL="288925" indent="-288925" defTabSz="814388"/>
            <a:r>
              <a:rPr lang="en-US">
                <a:solidFill>
                  <a:srgbClr val="FF0000"/>
                </a:solidFill>
              </a:rPr>
              <a:t>Originally:</a:t>
            </a:r>
            <a:r>
              <a:rPr lang="en-US"/>
              <a:t> ISO Connectionless Network Protocol</a:t>
            </a:r>
          </a:p>
          <a:p>
            <a:pPr marL="565150" lvl="1" indent="0" defTabSz="814388"/>
            <a:r>
              <a:rPr lang="en-US"/>
              <a:t> CLNP: ISO equivalent to IP for datagram delivery services</a:t>
            </a:r>
          </a:p>
          <a:p>
            <a:pPr marL="565150" lvl="1" indent="0" defTabSz="814388"/>
            <a:r>
              <a:rPr lang="en-US"/>
              <a:t> ISO 10589 or RFC 1142</a:t>
            </a:r>
          </a:p>
          <a:p>
            <a:pPr marL="288925" indent="-288925" defTabSz="814388"/>
            <a:endParaRPr lang="en-US"/>
          </a:p>
          <a:p>
            <a:pPr marL="288925" indent="-288925" defTabSz="814388"/>
            <a:r>
              <a:rPr lang="en-US"/>
              <a:t>Later: Integrated or Dual IS-IS (RFC 1195)</a:t>
            </a:r>
          </a:p>
          <a:p>
            <a:pPr marL="565150" lvl="1" indent="0" defTabSz="814388"/>
            <a:r>
              <a:rPr lang="en-US"/>
              <a:t> IS-IS adapted for IP</a:t>
            </a:r>
          </a:p>
          <a:p>
            <a:pPr marL="565150" lvl="1" indent="0" defTabSz="814388"/>
            <a:r>
              <a:rPr lang="en-US"/>
              <a:t> Doesn’t use IP to carry routing messages</a:t>
            </a:r>
          </a:p>
          <a:p>
            <a:pPr marL="565150" lvl="1" indent="0" defTabSz="814388"/>
            <a:endParaRPr lang="en-US"/>
          </a:p>
          <a:p>
            <a:pPr marL="288925" indent="-288925" defTabSz="814388"/>
            <a:r>
              <a:rPr lang="en-US"/>
              <a:t>OSPF more widely used in enterprise, IS-IS in large service providers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7BE-FCC6-2E45-8B57-EB131D38A8F4}" type="slidenum">
              <a:rPr lang="en-US"/>
              <a:pPr/>
              <a:t>43</a:t>
            </a:fld>
            <a:endParaRPr lang="en-US"/>
          </a:p>
        </p:txBody>
      </p:sp>
      <p:sp>
        <p:nvSpPr>
          <p:cNvPr id="123906" name="Oval 2"/>
          <p:cNvSpPr>
            <a:spLocks noChangeArrowheads="1"/>
          </p:cNvSpPr>
          <p:nvPr/>
        </p:nvSpPr>
        <p:spPr bwMode="auto">
          <a:xfrm>
            <a:off x="2887663" y="1362075"/>
            <a:ext cx="3513137" cy="3341688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8" name="Freeform 4"/>
          <p:cNvSpPr>
            <a:spLocks/>
          </p:cNvSpPr>
          <p:nvPr/>
        </p:nvSpPr>
        <p:spPr bwMode="auto">
          <a:xfrm>
            <a:off x="4002088" y="3162300"/>
            <a:ext cx="1370012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" y="0"/>
              </a:cxn>
              <a:cxn ang="0">
                <a:pos x="282" y="48"/>
              </a:cxn>
              <a:cxn ang="0">
                <a:pos x="624" y="48"/>
              </a:cxn>
            </a:cxnLst>
            <a:rect l="0" t="0" r="r" b="b"/>
            <a:pathLst>
              <a:path w="625" h="49">
                <a:moveTo>
                  <a:pt x="0" y="0"/>
                </a:moveTo>
                <a:lnTo>
                  <a:pt x="312" y="0"/>
                </a:lnTo>
                <a:lnTo>
                  <a:pt x="282" y="48"/>
                </a:lnTo>
                <a:lnTo>
                  <a:pt x="624" y="48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1001713" y="1447800"/>
            <a:ext cx="3327400" cy="3170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>
            <a:off x="5029200" y="1447800"/>
            <a:ext cx="3343275" cy="3170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H="1">
            <a:off x="2287588" y="3162300"/>
            <a:ext cx="4286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V="1">
            <a:off x="2716213" y="2647950"/>
            <a:ext cx="0" cy="1114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H="1">
            <a:off x="2716213" y="3076575"/>
            <a:ext cx="3429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 flipV="1">
            <a:off x="6657975" y="2562225"/>
            <a:ext cx="0" cy="1114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 flipV="1">
            <a:off x="6657975" y="3162300"/>
            <a:ext cx="6000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16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819400"/>
            <a:ext cx="1106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17" name="Line 13"/>
          <p:cNvSpPr>
            <a:spLocks noChangeShapeType="1"/>
          </p:cNvSpPr>
          <p:nvPr/>
        </p:nvSpPr>
        <p:spPr bwMode="auto">
          <a:xfrm flipH="1" flipV="1">
            <a:off x="6143625" y="3248025"/>
            <a:ext cx="51435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18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819400"/>
            <a:ext cx="1106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9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2819400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20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19400"/>
            <a:ext cx="1106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95400" y="2057400"/>
            <a:ext cx="1760538" cy="4365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2833" tIns="51417" rIns="102833" bIns="51417">
            <a:prstTxWarp prst="textNoShape">
              <a:avLst/>
            </a:prstTxWarp>
            <a:spAutoFit/>
          </a:bodyPr>
          <a:lstStyle/>
          <a:p>
            <a:pPr defTabSz="1028700" eaLnBrk="0" hangingPunct="0"/>
            <a:r>
              <a:rPr lang="en-US" sz="2200" b="1"/>
              <a:t>Area 49.001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6172200" y="1981200"/>
            <a:ext cx="1916113" cy="4365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2833" tIns="51417" rIns="102833" bIns="51417">
            <a:prstTxWarp prst="textNoShape">
              <a:avLst/>
            </a:prstTxWarp>
            <a:spAutoFit/>
          </a:bodyPr>
          <a:lstStyle/>
          <a:p>
            <a:pPr defTabSz="1028700" eaLnBrk="0" hangingPunct="0"/>
            <a:r>
              <a:rPr lang="en-US" sz="2200" b="1"/>
              <a:t>Area 49.0002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1344613" y="3475038"/>
            <a:ext cx="1069975" cy="650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2833" tIns="51417" rIns="102833" bIns="51417">
            <a:prstTxWarp prst="textNoShape">
              <a:avLst/>
            </a:prstTxWarp>
            <a:spAutoFit/>
          </a:bodyPr>
          <a:lstStyle/>
          <a:p>
            <a:pPr defTabSz="1028700" eaLnBrk="0" hangingPunct="0"/>
            <a:r>
              <a:rPr lang="en-US" b="1"/>
              <a:t>Level-1</a:t>
            </a:r>
          </a:p>
          <a:p>
            <a:pPr defTabSz="1028700" eaLnBrk="0" hangingPunct="0"/>
            <a:r>
              <a:rPr lang="en-US" b="1"/>
              <a:t>Routing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4191000" y="3810000"/>
            <a:ext cx="1069975" cy="650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2833" tIns="51417" rIns="102833" bIns="51417">
            <a:prstTxWarp prst="textNoShape">
              <a:avLst/>
            </a:prstTxWarp>
            <a:spAutoFit/>
          </a:bodyPr>
          <a:lstStyle/>
          <a:p>
            <a:pPr defTabSz="1028700" eaLnBrk="0" hangingPunct="0"/>
            <a:r>
              <a:rPr lang="en-US" b="1"/>
              <a:t>Level-2</a:t>
            </a:r>
          </a:p>
          <a:p>
            <a:pPr defTabSz="1028700" eaLnBrk="0" hangingPunct="0"/>
            <a:r>
              <a:rPr lang="en-US" b="1"/>
              <a:t>Routing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6400800" y="3676650"/>
            <a:ext cx="1069975" cy="650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2833" tIns="51417" rIns="102833" bIns="51417">
            <a:prstTxWarp prst="textNoShape">
              <a:avLst/>
            </a:prstTxWarp>
            <a:spAutoFit/>
          </a:bodyPr>
          <a:lstStyle/>
          <a:p>
            <a:pPr defTabSz="1028700" eaLnBrk="0" hangingPunct="0"/>
            <a:r>
              <a:rPr lang="en-US" b="1"/>
              <a:t>Level-1</a:t>
            </a:r>
          </a:p>
          <a:p>
            <a:pPr defTabSz="1028700" eaLnBrk="0" hangingPunct="0"/>
            <a:r>
              <a:rPr lang="en-US" b="1"/>
              <a:t>Routing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3886200" y="1524000"/>
            <a:ext cx="1603375" cy="43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/>
              <a:t>Backbone</a:t>
            </a:r>
          </a:p>
        </p:txBody>
      </p:sp>
      <p:sp>
        <p:nvSpPr>
          <p:cNvPr id="12392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Routing in IS-IS</a:t>
            </a:r>
          </a:p>
        </p:txBody>
      </p:sp>
      <p:sp>
        <p:nvSpPr>
          <p:cNvPr id="12392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32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Like OSPF, 2-level routing hierarchy </a:t>
            </a:r>
          </a:p>
          <a:p>
            <a:pPr lvl="1">
              <a:lnSpc>
                <a:spcPct val="80000"/>
              </a:lnSpc>
            </a:pPr>
            <a:r>
              <a:rPr lang="en-US" sz="1900">
                <a:solidFill>
                  <a:srgbClr val="FF0000"/>
                </a:solidFill>
              </a:rPr>
              <a:t>Within an area:</a:t>
            </a:r>
            <a:r>
              <a:rPr lang="en-US" sz="1900"/>
              <a:t> level-1</a:t>
            </a:r>
          </a:p>
          <a:p>
            <a:pPr lvl="1">
              <a:lnSpc>
                <a:spcPct val="80000"/>
              </a:lnSpc>
            </a:pPr>
            <a:r>
              <a:rPr lang="en-US" sz="1900">
                <a:solidFill>
                  <a:srgbClr val="FF0000"/>
                </a:solidFill>
              </a:rPr>
              <a:t>Between areas:</a:t>
            </a:r>
            <a:r>
              <a:rPr lang="en-US" sz="1900"/>
              <a:t> level-2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Level 1-2 Routers: Level-2 routers may also participate in L1 routing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0C5E-1E58-784D-A85F-768E020D6C59}" type="slidenum">
              <a:rPr lang="en-US"/>
              <a:pPr/>
              <a:t>44</a:t>
            </a:fld>
            <a:endParaRPr 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ISIS on the Wire…</a:t>
            </a:r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16038"/>
            <a:ext cx="75438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09531"/>
            <a:ext cx="8763000" cy="1143000"/>
          </a:xfrm>
        </p:spPr>
        <p:txBody>
          <a:bodyPr/>
          <a:lstStyle/>
          <a:p>
            <a:pPr algn="ctr"/>
            <a:r>
              <a:rPr lang="en-US" dirty="0" err="1" smtClean="0"/>
              <a:t>Interdomain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6019800"/>
            <a:ext cx="7010400" cy="641350"/>
          </a:xfrm>
          <a:prstGeom prst="rect">
            <a:avLst/>
          </a:prstGeom>
          <a:solidFill>
            <a:srgbClr val="FAF77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See </a:t>
            </a:r>
            <a:r>
              <a:rPr lang="en-US" b="1">
                <a:hlinkClick r:id="rId2"/>
              </a:rPr>
              <a:t>http://nms.lcs.mit.edu/~feamster/papers/dissertation.pdf</a:t>
            </a:r>
            <a:r>
              <a:rPr lang="en-US" b="1"/>
              <a:t> </a:t>
            </a:r>
            <a:br>
              <a:rPr lang="en-US" b="1"/>
            </a:br>
            <a:r>
              <a:rPr lang="en-US" b="1"/>
              <a:t>(Chapter 2.1-2.3) for good coverage of today’s topics.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930-436D-DC42-9DB8-74474F3369BD}" type="slidenum">
              <a:rPr lang="en-US"/>
              <a:pPr/>
              <a:t>46</a:t>
            </a:fld>
            <a:endParaRPr lang="en-US"/>
          </a:p>
        </p:txBody>
      </p:sp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5943600" y="2514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Cloud"/>
          <p:cNvSpPr>
            <a:spLocks noChangeAspect="1" noEditPoints="1" noChangeArrowheads="1"/>
          </p:cNvSpPr>
          <p:nvPr/>
        </p:nvSpPr>
        <p:spPr bwMode="auto">
          <a:xfrm>
            <a:off x="6024563" y="3306763"/>
            <a:ext cx="1981200" cy="1036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Cloud"/>
          <p:cNvSpPr>
            <a:spLocks noChangeAspect="1" noEditPoints="1" noChangeArrowheads="1"/>
          </p:cNvSpPr>
          <p:nvPr/>
        </p:nvSpPr>
        <p:spPr bwMode="auto">
          <a:xfrm>
            <a:off x="1604963" y="2233613"/>
            <a:ext cx="2286000" cy="11953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Routing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915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F0000"/>
                </a:solidFill>
              </a:rPr>
              <a:t>Large-scale:</a:t>
            </a:r>
            <a:r>
              <a:rPr lang="en-US"/>
              <a:t> Thousands of autonomous networks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0000"/>
                </a:solidFill>
              </a:rPr>
              <a:t>Self-interest:</a:t>
            </a:r>
            <a:r>
              <a:rPr lang="en-US"/>
              <a:t> Independent economic and 				        performance objectives</a:t>
            </a:r>
          </a:p>
          <a:p>
            <a:pPr>
              <a:lnSpc>
                <a:spcPct val="80000"/>
              </a:lnSpc>
            </a:pPr>
            <a:r>
              <a:rPr lang="en-US"/>
              <a:t>But, must cooperate for global connectivity</a:t>
            </a:r>
          </a:p>
        </p:txBody>
      </p:sp>
      <p:sp>
        <p:nvSpPr>
          <p:cNvPr id="68615" name="Cloud"/>
          <p:cNvSpPr>
            <a:spLocks noChangeAspect="1" noEditPoints="1" noChangeArrowheads="1"/>
          </p:cNvSpPr>
          <p:nvPr/>
        </p:nvSpPr>
        <p:spPr bwMode="auto">
          <a:xfrm>
            <a:off x="4576763" y="1752600"/>
            <a:ext cx="1981200" cy="1036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tower"/>
          <p:cNvSpPr>
            <a:spLocks noEditPoints="1" noChangeArrowheads="1"/>
          </p:cNvSpPr>
          <p:nvPr/>
        </p:nvSpPr>
        <p:spPr bwMode="auto">
          <a:xfrm>
            <a:off x="8386763" y="3209925"/>
            <a:ext cx="604837" cy="11334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7" name="Picture 9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1195388" cy="1220788"/>
          </a:xfrm>
          <a:prstGeom prst="rect">
            <a:avLst/>
          </a:prstGeom>
          <a:noFill/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223963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5338763" y="3581400"/>
            <a:ext cx="75723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0" name="Cloud"/>
          <p:cNvSpPr>
            <a:spLocks noChangeAspect="1" noEditPoints="1" noChangeArrowheads="1"/>
          </p:cNvSpPr>
          <p:nvPr/>
        </p:nvSpPr>
        <p:spPr bwMode="auto">
          <a:xfrm>
            <a:off x="3662363" y="3124200"/>
            <a:ext cx="1981200" cy="1036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3586163" y="22860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2976563" y="3048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905000" y="25146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Comcast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4916488" y="2041525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Abilene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4119563" y="3352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AT&amp;T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6386513" y="3505200"/>
            <a:ext cx="123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Cogent</a:t>
            </a: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6324600" y="2590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8005763" y="3810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772400" y="2286000"/>
            <a:ext cx="1335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Georgia</a:t>
            </a:r>
          </a:p>
          <a:p>
            <a:pPr algn="ctr"/>
            <a:r>
              <a:rPr lang="en-US" sz="2400" b="1"/>
              <a:t>Tech</a:t>
            </a:r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V="1">
            <a:off x="4424363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95400" y="1447800"/>
            <a:ext cx="6767513" cy="3579813"/>
            <a:chOff x="823" y="824"/>
            <a:chExt cx="4263" cy="2255"/>
          </a:xfrm>
        </p:grpSpPr>
        <p:sp>
          <p:nvSpPr>
            <p:cNvPr id="68632" name="Cloud"/>
            <p:cNvSpPr>
              <a:spLocks noChangeAspect="1" noEditPoints="1" noChangeArrowheads="1"/>
            </p:cNvSpPr>
            <p:nvPr/>
          </p:nvSpPr>
          <p:spPr bwMode="auto">
            <a:xfrm rot="755207">
              <a:off x="823" y="824"/>
              <a:ext cx="4263" cy="225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2160" y="1632"/>
              <a:ext cx="19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The Internet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BAA-08D6-9148-A37A-62C42C5B387D}" type="slidenum">
              <a:rPr lang="en-US"/>
              <a:pPr/>
              <a:t>47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Routing Protocol: BGP</a:t>
            </a:r>
          </a:p>
        </p:txBody>
      </p:sp>
      <p:sp>
        <p:nvSpPr>
          <p:cNvPr id="69635" name="Cloud"/>
          <p:cNvSpPr>
            <a:spLocks noChangeAspect="1" noEditPoints="1" noChangeArrowheads="1"/>
          </p:cNvSpPr>
          <p:nvPr/>
        </p:nvSpPr>
        <p:spPr bwMode="auto">
          <a:xfrm>
            <a:off x="5118100" y="2565400"/>
            <a:ext cx="2819400" cy="1473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Cloud"/>
          <p:cNvSpPr>
            <a:spLocks noChangeAspect="1" noEditPoints="1" noChangeArrowheads="1"/>
          </p:cNvSpPr>
          <p:nvPr/>
        </p:nvSpPr>
        <p:spPr bwMode="auto">
          <a:xfrm>
            <a:off x="469900" y="2640013"/>
            <a:ext cx="2819400" cy="1474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7" name="Picture 5" descr="MCBS0036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2300" y="2925763"/>
            <a:ext cx="901700" cy="655637"/>
          </a:xfrm>
          <a:prstGeom prst="rect">
            <a:avLst/>
          </a:prstGeom>
          <a:noFill/>
        </p:spPr>
      </p:pic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7861300" y="31543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628900" y="22098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</a:rPr>
              <a:t>Route Advertisement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46300" y="1371600"/>
            <a:ext cx="455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Autonomous Systems (ASes)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2146300" y="1828800"/>
            <a:ext cx="68580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5270500" y="1752600"/>
            <a:ext cx="106680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2227263" y="3095625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727700" y="3124200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0" y="3352800"/>
            <a:ext cx="1524000" cy="1447800"/>
            <a:chOff x="2544" y="2112"/>
            <a:chExt cx="960" cy="912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2544" y="2736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Session</a:t>
              </a:r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 flipH="1" flipV="1">
              <a:off x="2832" y="2112"/>
              <a:ext cx="192" cy="6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3276600" y="2971800"/>
            <a:ext cx="1828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1524000" y="2819400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838200" y="3124200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1524000" y="3505200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V="1">
            <a:off x="1143000" y="3048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V="1">
            <a:off x="1905000" y="3429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1171575" y="338613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1905000" y="2971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6477000" y="2819400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6477000" y="3505200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V="1">
            <a:off x="6096000" y="3048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6858000" y="3429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6124575" y="338613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>
            <a:off x="6858000" y="2971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7196138" y="3109913"/>
            <a:ext cx="381000" cy="3810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63" name="Cloud"/>
          <p:cNvSpPr>
            <a:spLocks noChangeAspect="1" noEditPoints="1" noChangeArrowheads="1"/>
          </p:cNvSpPr>
          <p:nvPr/>
        </p:nvSpPr>
        <p:spPr bwMode="auto">
          <a:xfrm>
            <a:off x="5257800" y="4724400"/>
            <a:ext cx="2819400" cy="1474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743575" y="4953000"/>
            <a:ext cx="1757363" cy="1066800"/>
            <a:chOff x="3618" y="3120"/>
            <a:chExt cx="1107" cy="672"/>
          </a:xfrm>
        </p:grpSpPr>
        <p:sp>
          <p:nvSpPr>
            <p:cNvPr id="69665" name="Oval 33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6" name="Oval 34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7" name="Line 35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8" name="Line 36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9" name="Line 37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0" name="Line 38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2" name="Oval 40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73" name="Cloud"/>
          <p:cNvSpPr>
            <a:spLocks noChangeAspect="1" noEditPoints="1" noChangeArrowheads="1"/>
          </p:cNvSpPr>
          <p:nvPr/>
        </p:nvSpPr>
        <p:spPr bwMode="auto">
          <a:xfrm>
            <a:off x="457200" y="4849813"/>
            <a:ext cx="2819400" cy="1474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09638" y="5029200"/>
            <a:ext cx="1757362" cy="1066800"/>
            <a:chOff x="3618" y="3120"/>
            <a:chExt cx="1107" cy="672"/>
          </a:xfrm>
        </p:grpSpPr>
        <p:sp>
          <p:nvSpPr>
            <p:cNvPr id="69675" name="Oval 43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6" name="Oval 44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7" name="Line 45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9" name="Line 47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81" name="Oval 49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83" name="Line 51"/>
          <p:cNvSpPr>
            <a:spLocks noChangeShapeType="1"/>
          </p:cNvSpPr>
          <p:nvPr/>
        </p:nvSpPr>
        <p:spPr bwMode="auto">
          <a:xfrm flipH="1">
            <a:off x="2590800" y="32766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84" name="Line 52"/>
          <p:cNvSpPr>
            <a:spLocks noChangeShapeType="1"/>
          </p:cNvSpPr>
          <p:nvPr/>
        </p:nvSpPr>
        <p:spPr bwMode="auto">
          <a:xfrm>
            <a:off x="2667000" y="54864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85" name="Line 53"/>
          <p:cNvSpPr>
            <a:spLocks noChangeShapeType="1"/>
          </p:cNvSpPr>
          <p:nvPr/>
        </p:nvSpPr>
        <p:spPr bwMode="auto">
          <a:xfrm>
            <a:off x="1733550" y="38862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86" name="Line 54"/>
          <p:cNvSpPr>
            <a:spLocks noChangeShapeType="1"/>
          </p:cNvSpPr>
          <p:nvPr/>
        </p:nvSpPr>
        <p:spPr bwMode="auto">
          <a:xfrm flipH="1" flipV="1">
            <a:off x="3276600" y="5334000"/>
            <a:ext cx="1752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87" name="Freeform 55"/>
          <p:cNvSpPr>
            <a:spLocks/>
          </p:cNvSpPr>
          <p:nvPr/>
        </p:nvSpPr>
        <p:spPr bwMode="auto">
          <a:xfrm>
            <a:off x="1676400" y="3370263"/>
            <a:ext cx="4178300" cy="1887537"/>
          </a:xfrm>
          <a:custGeom>
            <a:avLst/>
            <a:gdLst/>
            <a:ahLst/>
            <a:cxnLst>
              <a:cxn ang="0">
                <a:pos x="328" y="1168"/>
              </a:cxn>
              <a:cxn ang="0">
                <a:pos x="376" y="1024"/>
              </a:cxn>
              <a:cxn ang="0">
                <a:pos x="376" y="160"/>
              </a:cxn>
              <a:cxn ang="0">
                <a:pos x="2632" y="64"/>
              </a:cxn>
            </a:cxnLst>
            <a:rect l="0" t="0" r="r" b="b"/>
            <a:pathLst>
              <a:path w="2632" h="1192">
                <a:moveTo>
                  <a:pt x="328" y="1168"/>
                </a:moveTo>
                <a:cubicBezTo>
                  <a:pt x="348" y="1180"/>
                  <a:pt x="368" y="1192"/>
                  <a:pt x="376" y="1024"/>
                </a:cubicBezTo>
                <a:cubicBezTo>
                  <a:pt x="384" y="856"/>
                  <a:pt x="0" y="320"/>
                  <a:pt x="376" y="160"/>
                </a:cubicBezTo>
                <a:cubicBezTo>
                  <a:pt x="752" y="0"/>
                  <a:pt x="1692" y="32"/>
                  <a:pt x="2632" y="64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88" name="Text Box 56"/>
          <p:cNvSpPr txBox="1">
            <a:spLocks noChangeArrowheads="1"/>
          </p:cNvSpPr>
          <p:nvPr/>
        </p:nvSpPr>
        <p:spPr bwMode="auto">
          <a:xfrm>
            <a:off x="32766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Traffic</a:t>
            </a:r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>
            <a:off x="6629400" y="3886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90" name="Line 58"/>
          <p:cNvSpPr>
            <a:spLocks noChangeShapeType="1"/>
          </p:cNvSpPr>
          <p:nvPr/>
        </p:nvSpPr>
        <p:spPr bwMode="auto">
          <a:xfrm>
            <a:off x="1905000" y="3810000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91" name="Line 59"/>
          <p:cNvSpPr>
            <a:spLocks noChangeShapeType="1"/>
          </p:cNvSpPr>
          <p:nvPr/>
        </p:nvSpPr>
        <p:spPr bwMode="auto">
          <a:xfrm>
            <a:off x="6400800" y="3810000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62000" y="3124200"/>
            <a:ext cx="7391400" cy="1600200"/>
            <a:chOff x="384" y="3984"/>
            <a:chExt cx="4656" cy="1008"/>
          </a:xfrm>
        </p:grpSpPr>
        <p:sp>
          <p:nvSpPr>
            <p:cNvPr id="69693" name="Rectangle 61"/>
            <p:cNvSpPr>
              <a:spLocks noChangeArrowheads="1"/>
            </p:cNvSpPr>
            <p:nvPr/>
          </p:nvSpPr>
          <p:spPr bwMode="auto">
            <a:xfrm>
              <a:off x="384" y="3984"/>
              <a:ext cx="4656" cy="1008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94" name="Rectangle 62"/>
            <p:cNvSpPr>
              <a:spLocks noChangeArrowheads="1"/>
            </p:cNvSpPr>
            <p:nvPr/>
          </p:nvSpPr>
          <p:spPr bwMode="auto">
            <a:xfrm>
              <a:off x="658" y="4299"/>
              <a:ext cx="4108" cy="567"/>
            </a:xfrm>
            <a:prstGeom prst="rect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69695" name="Line 63"/>
            <p:cNvSpPr>
              <a:spLocks noChangeShapeType="1"/>
            </p:cNvSpPr>
            <p:nvPr/>
          </p:nvSpPr>
          <p:spPr bwMode="auto">
            <a:xfrm>
              <a:off x="658" y="4560"/>
              <a:ext cx="4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96" name="Text Box 64"/>
            <p:cNvSpPr txBox="1">
              <a:spLocks noChangeArrowheads="1"/>
            </p:cNvSpPr>
            <p:nvPr/>
          </p:nvSpPr>
          <p:spPr bwMode="auto">
            <a:xfrm>
              <a:off x="603" y="3984"/>
              <a:ext cx="410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  Destination		Next-hop	AS Path</a:t>
              </a:r>
            </a:p>
          </p:txBody>
        </p:sp>
        <p:sp>
          <p:nvSpPr>
            <p:cNvPr id="69697" name="Text Box 65"/>
            <p:cNvSpPr txBox="1">
              <a:spLocks noChangeArrowheads="1"/>
            </p:cNvSpPr>
            <p:nvPr/>
          </p:nvSpPr>
          <p:spPr bwMode="auto">
            <a:xfrm>
              <a:off x="713" y="4269"/>
              <a:ext cx="1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130.207.0.0/16</a:t>
              </a:r>
            </a:p>
          </p:txBody>
        </p:sp>
        <p:sp>
          <p:nvSpPr>
            <p:cNvPr id="69698" name="Text Box 66"/>
            <p:cNvSpPr txBox="1">
              <a:spLocks noChangeArrowheads="1"/>
            </p:cNvSpPr>
            <p:nvPr/>
          </p:nvSpPr>
          <p:spPr bwMode="auto">
            <a:xfrm>
              <a:off x="715" y="4589"/>
              <a:ext cx="1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130.207.0.0/16</a:t>
              </a:r>
            </a:p>
          </p:txBody>
        </p:sp>
        <p:sp>
          <p:nvSpPr>
            <p:cNvPr id="69699" name="Text Box 67"/>
            <p:cNvSpPr txBox="1">
              <a:spLocks noChangeArrowheads="1"/>
            </p:cNvSpPr>
            <p:nvPr/>
          </p:nvSpPr>
          <p:spPr bwMode="auto">
            <a:xfrm>
              <a:off x="2181" y="4274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192.5.89.89</a:t>
              </a:r>
            </a:p>
          </p:txBody>
        </p:sp>
        <p:sp>
          <p:nvSpPr>
            <p:cNvPr id="69700" name="Text Box 68"/>
            <p:cNvSpPr txBox="1">
              <a:spLocks noChangeArrowheads="1"/>
            </p:cNvSpPr>
            <p:nvPr/>
          </p:nvSpPr>
          <p:spPr bwMode="auto">
            <a:xfrm>
              <a:off x="2187" y="4587"/>
              <a:ext cx="134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66.250.252.44</a:t>
              </a:r>
            </a:p>
          </p:txBody>
        </p:sp>
        <p:sp>
          <p:nvSpPr>
            <p:cNvPr id="69701" name="Text Box 69"/>
            <p:cNvSpPr txBox="1">
              <a:spLocks noChangeArrowheads="1"/>
            </p:cNvSpPr>
            <p:nvPr/>
          </p:nvSpPr>
          <p:spPr bwMode="auto">
            <a:xfrm>
              <a:off x="3483" y="428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10578..2637</a:t>
              </a:r>
            </a:p>
          </p:txBody>
        </p:sp>
        <p:sp>
          <p:nvSpPr>
            <p:cNvPr id="69702" name="Text Box 70"/>
            <p:cNvSpPr txBox="1">
              <a:spLocks noChangeArrowheads="1"/>
            </p:cNvSpPr>
            <p:nvPr/>
          </p:nvSpPr>
          <p:spPr bwMode="auto">
            <a:xfrm>
              <a:off x="3493" y="4602"/>
              <a:ext cx="11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174…  2637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762000" y="4710113"/>
            <a:ext cx="7391400" cy="457200"/>
            <a:chOff x="480" y="3456"/>
            <a:chExt cx="4656" cy="192"/>
          </a:xfrm>
        </p:grpSpPr>
        <p:sp>
          <p:nvSpPr>
            <p:cNvPr id="69704" name="Line 72"/>
            <p:cNvSpPr>
              <a:spLocks noChangeShapeType="1"/>
            </p:cNvSpPr>
            <p:nvPr/>
          </p:nvSpPr>
          <p:spPr bwMode="auto">
            <a:xfrm>
              <a:off x="480" y="3456"/>
              <a:ext cx="528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05" name="Line 73"/>
            <p:cNvSpPr>
              <a:spLocks noChangeShapeType="1"/>
            </p:cNvSpPr>
            <p:nvPr/>
          </p:nvSpPr>
          <p:spPr bwMode="auto">
            <a:xfrm flipV="1">
              <a:off x="1200" y="3456"/>
              <a:ext cx="3936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69639" grpId="0"/>
      <p:bldP spid="69640" grpId="0"/>
      <p:bldP spid="69641" grpId="0" animBg="1"/>
      <p:bldP spid="69642" grpId="0" animBg="1"/>
      <p:bldP spid="69643" grpId="0" animBg="1"/>
      <p:bldP spid="69644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 animBg="1"/>
      <p:bldP spid="69655" grpId="0" animBg="1"/>
      <p:bldP spid="69656" grpId="0" animBg="1"/>
      <p:bldP spid="69657" grpId="0" animBg="1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  <p:bldP spid="69673" grpId="0" animBg="1"/>
      <p:bldP spid="69683" grpId="0" animBg="1"/>
      <p:bldP spid="69684" grpId="0" animBg="1"/>
      <p:bldP spid="69685" grpId="0" animBg="1"/>
      <p:bldP spid="69686" grpId="0" animBg="1"/>
      <p:bldP spid="69687" grpId="0" animBg="1"/>
      <p:bldP spid="69688" grpId="0"/>
      <p:bldP spid="69689" grpId="0" animBg="1"/>
      <p:bldP spid="69690" grpId="0" animBg="1"/>
      <p:bldP spid="6969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9BCF-7F28-5744-9FD2-D95FB5C91D77}" type="slidenum">
              <a:rPr lang="en-US"/>
              <a:pPr/>
              <a:t>48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Flavors of BGP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External BGP (eBGP):</a:t>
            </a:r>
            <a:r>
              <a:rPr lang="en-US"/>
              <a:t> exchanging routes </a:t>
            </a:r>
            <a:r>
              <a:rPr lang="en-US" i="1"/>
              <a:t>between</a:t>
            </a:r>
            <a:r>
              <a:rPr lang="en-US"/>
              <a:t> ASes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Internal BGP (iBGP):</a:t>
            </a:r>
            <a:r>
              <a:rPr lang="en-US"/>
              <a:t> disseminating routes to external destinations among the routers </a:t>
            </a:r>
            <a:r>
              <a:rPr lang="en-US" i="1"/>
              <a:t>within an AS</a:t>
            </a:r>
          </a:p>
        </p:txBody>
      </p:sp>
      <p:sp>
        <p:nvSpPr>
          <p:cNvPr id="77829" name="Cloud"/>
          <p:cNvSpPr>
            <a:spLocks noChangeAspect="1" noEditPoints="1" noChangeArrowheads="1"/>
          </p:cNvSpPr>
          <p:nvPr/>
        </p:nvSpPr>
        <p:spPr bwMode="auto">
          <a:xfrm>
            <a:off x="609600" y="1905000"/>
            <a:ext cx="3276600" cy="1714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2084388"/>
            <a:ext cx="2286000" cy="1344612"/>
            <a:chOff x="3618" y="3120"/>
            <a:chExt cx="1107" cy="672"/>
          </a:xfrm>
        </p:grpSpPr>
        <p:sp>
          <p:nvSpPr>
            <p:cNvPr id="77831" name="Oval 7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839" name="Cloud"/>
          <p:cNvSpPr>
            <a:spLocks noChangeAspect="1" noEditPoints="1" noChangeArrowheads="1"/>
          </p:cNvSpPr>
          <p:nvPr/>
        </p:nvSpPr>
        <p:spPr bwMode="auto">
          <a:xfrm>
            <a:off x="4800600" y="1981200"/>
            <a:ext cx="3352800" cy="17541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53038" y="2160588"/>
            <a:ext cx="2214562" cy="1344612"/>
            <a:chOff x="3618" y="3120"/>
            <a:chExt cx="1107" cy="672"/>
          </a:xfrm>
        </p:grpSpPr>
        <p:sp>
          <p:nvSpPr>
            <p:cNvPr id="77841" name="Oval 17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2" name="Oval 18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5" name="Line 21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7" name="Oval 23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8" name="Oval 24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32766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124200" y="1676400"/>
            <a:ext cx="2286000" cy="762000"/>
            <a:chOff x="1968" y="1056"/>
            <a:chExt cx="1440" cy="480"/>
          </a:xfrm>
        </p:grpSpPr>
        <p:sp>
          <p:nvSpPr>
            <p:cNvPr id="77850" name="Freeform 26"/>
            <p:cNvSpPr>
              <a:spLocks/>
            </p:cNvSpPr>
            <p:nvPr/>
          </p:nvSpPr>
          <p:spPr bwMode="auto">
            <a:xfrm>
              <a:off x="1968" y="1344"/>
              <a:ext cx="1440" cy="192"/>
            </a:xfrm>
            <a:custGeom>
              <a:avLst/>
              <a:gdLst/>
              <a:ahLst/>
              <a:cxnLst>
                <a:cxn ang="0">
                  <a:pos x="1440" y="248"/>
                </a:cxn>
                <a:cxn ang="0">
                  <a:pos x="720" y="8"/>
                </a:cxn>
                <a:cxn ang="0">
                  <a:pos x="0" y="296"/>
                </a:cxn>
              </a:cxnLst>
              <a:rect l="0" t="0" r="r" b="b"/>
              <a:pathLst>
                <a:path w="1440" h="296">
                  <a:moveTo>
                    <a:pt x="1440" y="248"/>
                  </a:moveTo>
                  <a:cubicBezTo>
                    <a:pt x="1200" y="124"/>
                    <a:pt x="960" y="0"/>
                    <a:pt x="720" y="8"/>
                  </a:cubicBezTo>
                  <a:cubicBezTo>
                    <a:pt x="480" y="16"/>
                    <a:pt x="240" y="156"/>
                    <a:pt x="0" y="296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2400" y="105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eBGP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752600" y="1524000"/>
            <a:ext cx="1447800" cy="914400"/>
            <a:chOff x="1104" y="960"/>
            <a:chExt cx="912" cy="576"/>
          </a:xfrm>
        </p:grpSpPr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1488" y="1312"/>
              <a:ext cx="432" cy="224"/>
            </a:xfrm>
            <a:custGeom>
              <a:avLst/>
              <a:gdLst/>
              <a:ahLst/>
              <a:cxnLst>
                <a:cxn ang="0">
                  <a:pos x="432" y="224"/>
                </a:cxn>
                <a:cxn ang="0">
                  <a:pos x="288" y="32"/>
                </a:cxn>
                <a:cxn ang="0">
                  <a:pos x="0" y="32"/>
                </a:cxn>
              </a:cxnLst>
              <a:rect l="0" t="0" r="r" b="b"/>
              <a:pathLst>
                <a:path w="432" h="224">
                  <a:moveTo>
                    <a:pt x="432" y="224"/>
                  </a:moveTo>
                  <a:cubicBezTo>
                    <a:pt x="396" y="144"/>
                    <a:pt x="360" y="64"/>
                    <a:pt x="288" y="32"/>
                  </a:cubicBezTo>
                  <a:cubicBezTo>
                    <a:pt x="216" y="0"/>
                    <a:pt x="108" y="16"/>
                    <a:pt x="0" y="32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3" name="Text Box 29"/>
            <p:cNvSpPr txBox="1">
              <a:spLocks noChangeArrowheads="1"/>
            </p:cNvSpPr>
            <p:nvPr/>
          </p:nvSpPr>
          <p:spPr bwMode="auto">
            <a:xfrm>
              <a:off x="1104" y="9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iBGP</a:t>
              </a:r>
            </a:p>
          </p:txBody>
        </p:sp>
      </p:grp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533400" y="6338888"/>
            <a:ext cx="8382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/>
              <a:t>Question:</a:t>
            </a:r>
            <a:r>
              <a:rPr lang="en-US" sz="2400" b="1"/>
              <a:t> What’s the difference between IGP and iBGP?</a:t>
            </a:r>
            <a:endParaRPr lang="en-US" sz="2400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CD84-499F-4D4B-BF4D-3FF3E00EAD0C}" type="slidenum">
              <a:rPr lang="en-US"/>
              <a:pPr/>
              <a:t>49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BGP Routing Table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1847850"/>
            <a:ext cx="8534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ourier New" charset="0"/>
              </a:rPr>
              <a:t>&gt; show ip bgp</a:t>
            </a:r>
          </a:p>
          <a:p>
            <a:endParaRPr lang="en-US" sz="1400" b="1">
              <a:latin typeface="Courier New" charset="0"/>
            </a:endParaRPr>
          </a:p>
          <a:p>
            <a:r>
              <a:rPr lang="en-US" sz="1400" b="1">
                <a:latin typeface="Courier New" charset="0"/>
              </a:rPr>
              <a:t> Network          Next Hop       Metric LocPrf Weight Path</a:t>
            </a:r>
          </a:p>
          <a:p>
            <a:r>
              <a:rPr lang="en-US" sz="1400">
                <a:latin typeface="Courier New" charset="0"/>
              </a:rPr>
              <a:t>*&gt;i3.0.0.0        4.79.2.1            0    110      0 3356 701 703 80 i</a:t>
            </a:r>
          </a:p>
          <a:p>
            <a:r>
              <a:rPr lang="en-US" sz="1400">
                <a:latin typeface="Courier New" charset="0"/>
              </a:rPr>
              <a:t>*&gt;i4.0.0.0        4.79.2.1            0    110      0 3356 i</a:t>
            </a:r>
          </a:p>
          <a:p>
            <a:r>
              <a:rPr lang="en-US" sz="1400">
                <a:latin typeface="Courier New" charset="0"/>
              </a:rPr>
              <a:t>*&gt;i4.21.254.0/23  208.30.223.5       49    110      0 1239 1299 10355 10355 i</a:t>
            </a:r>
          </a:p>
          <a:p>
            <a:r>
              <a:rPr lang="en-US" sz="1400">
                <a:latin typeface="Courier New" charset="0"/>
              </a:rPr>
              <a:t>* i4.23.84.0/22   208.30.223.5      112    110      0 1239 6461 20171 i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The full routing table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3733800"/>
            <a:ext cx="8382000" cy="2743200"/>
            <a:chOff x="144" y="2352"/>
            <a:chExt cx="5280" cy="1728"/>
          </a:xfrm>
        </p:grpSpPr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240" y="2636"/>
              <a:ext cx="5184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&gt; show ip bgp 130.207.7.237</a:t>
              </a:r>
            </a:p>
            <a:p>
              <a:r>
                <a:rPr lang="en-US" sz="1600">
                  <a:latin typeface="Courier New" charset="0"/>
                </a:rPr>
                <a:t>BGP routing table entry for </a:t>
              </a:r>
              <a:r>
                <a:rPr lang="en-US" sz="1600" b="1">
                  <a:solidFill>
                    <a:srgbClr val="FF3300"/>
                  </a:solidFill>
                  <a:latin typeface="Courier New" charset="0"/>
                </a:rPr>
                <a:t>130.207.0.0/16</a:t>
              </a:r>
            </a:p>
            <a:p>
              <a:r>
                <a:rPr lang="en-US" sz="1600">
                  <a:latin typeface="Courier New" charset="0"/>
                </a:rPr>
                <a:t>Paths: (1 available, best #1, table Default-IP-Routing-Table)</a:t>
              </a:r>
            </a:p>
            <a:p>
              <a:r>
                <a:rPr lang="en-US" sz="1600">
                  <a:latin typeface="Courier New" charset="0"/>
                </a:rPr>
                <a:t>  Not advertised to any peer</a:t>
              </a:r>
            </a:p>
            <a:p>
              <a:r>
                <a:rPr lang="en-US" sz="1600">
                  <a:solidFill>
                    <a:srgbClr val="FF3300"/>
                  </a:solidFill>
                  <a:latin typeface="Courier New" charset="0"/>
                </a:rPr>
                <a:t>  </a:t>
              </a:r>
              <a:r>
                <a:rPr lang="en-US" sz="1600" b="1">
                  <a:solidFill>
                    <a:srgbClr val="FF3300"/>
                  </a:solidFill>
                  <a:latin typeface="Courier New" charset="0"/>
                </a:rPr>
                <a:t>10578 11537 10490 2637</a:t>
              </a:r>
            </a:p>
            <a:p>
              <a:r>
                <a:rPr lang="en-US" sz="1600">
                  <a:latin typeface="Courier New" charset="0"/>
                </a:rPr>
                <a:t>    </a:t>
              </a:r>
              <a:r>
                <a:rPr lang="en-US" sz="1600" b="1">
                  <a:solidFill>
                    <a:srgbClr val="FF3300"/>
                  </a:solidFill>
                  <a:latin typeface="Courier New" charset="0"/>
                </a:rPr>
                <a:t>192.5.89.89</a:t>
              </a:r>
              <a:r>
                <a:rPr lang="en-US" sz="1600">
                  <a:latin typeface="Courier New" charset="0"/>
                </a:rPr>
                <a:t> from 18.168.0.27 (66.250.252.45)</a:t>
              </a:r>
            </a:p>
            <a:p>
              <a:r>
                <a:rPr lang="en-US" sz="1600">
                  <a:latin typeface="Courier New" charset="0"/>
                </a:rPr>
                <a:t>      </a:t>
              </a:r>
              <a:r>
                <a:rPr lang="en-US" sz="1600" b="1">
                  <a:solidFill>
                    <a:srgbClr val="FF3300"/>
                  </a:solidFill>
                  <a:latin typeface="Courier New" charset="0"/>
                </a:rPr>
                <a:t>Origin IGP, metric 0, localpref 150</a:t>
              </a:r>
              <a:r>
                <a:rPr lang="en-US" sz="1600" b="1">
                  <a:latin typeface="Courier New" charset="0"/>
                </a:rPr>
                <a:t>, valid, internal, best</a:t>
              </a:r>
            </a:p>
            <a:p>
              <a:r>
                <a:rPr lang="en-US" sz="1600" b="1">
                  <a:latin typeface="Courier New" charset="0"/>
                </a:rPr>
                <a:t>      Community: 10578:700 11537:950</a:t>
              </a:r>
            </a:p>
            <a:p>
              <a:r>
                <a:rPr lang="en-US" sz="1600">
                  <a:latin typeface="Courier New" charset="0"/>
                </a:rPr>
                <a:t>      Last update: Sat Jan 14 04:45:09 2006</a:t>
              </a:r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144" y="2352"/>
              <a:ext cx="43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Specific entry. Can do longest prefix lookup: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715000" y="4267200"/>
            <a:ext cx="1905000" cy="366713"/>
            <a:chOff x="3600" y="2688"/>
            <a:chExt cx="1200" cy="231"/>
          </a:xfrm>
        </p:grpSpPr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4272" y="2688"/>
              <a:ext cx="528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Prefix</a:t>
              </a:r>
            </a:p>
          </p:txBody>
        </p:sp>
        <p:sp>
          <p:nvSpPr>
            <p:cNvPr id="74761" name="Line 9"/>
            <p:cNvSpPr>
              <a:spLocks noChangeShapeType="1"/>
            </p:cNvSpPr>
            <p:nvPr/>
          </p:nvSpPr>
          <p:spPr bwMode="auto">
            <a:xfrm flipH="1">
              <a:off x="3600" y="278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505200" y="5043488"/>
            <a:ext cx="1757363" cy="366712"/>
            <a:chOff x="2208" y="3177"/>
            <a:chExt cx="1107" cy="231"/>
          </a:xfrm>
        </p:grpSpPr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2592" y="3177"/>
              <a:ext cx="723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AS path</a:t>
              </a:r>
            </a:p>
          </p:txBody>
        </p:sp>
        <p:sp>
          <p:nvSpPr>
            <p:cNvPr id="74763" name="Line 11"/>
            <p:cNvSpPr>
              <a:spLocks noChangeShapeType="1"/>
            </p:cNvSpPr>
            <p:nvPr/>
          </p:nvSpPr>
          <p:spPr bwMode="auto">
            <a:xfrm flipH="1">
              <a:off x="2208" y="3312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62200" y="5181600"/>
            <a:ext cx="5334000" cy="381000"/>
            <a:chOff x="1488" y="3264"/>
            <a:chExt cx="3360" cy="240"/>
          </a:xfrm>
        </p:grpSpPr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4125" y="3264"/>
              <a:ext cx="723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Next-hop</a:t>
              </a:r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 flipH="1">
              <a:off x="1488" y="3408"/>
              <a:ext cx="26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26EC-3CAD-D748-948C-4590EFD02FFC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Interconnecting LANs</a:t>
            </a:r>
          </a:p>
        </p:txBody>
      </p:sp>
      <p:sp>
        <p:nvSpPr>
          <p:cNvPr id="1433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" y="2133600"/>
            <a:ext cx="5105400" cy="2667000"/>
          </a:xfrm>
        </p:spPr>
        <p:txBody>
          <a:bodyPr/>
          <a:lstStyle/>
          <a:p>
            <a:r>
              <a:rPr lang="en-US"/>
              <a:t>Receive &amp; broadcast (“hub”)</a:t>
            </a:r>
          </a:p>
          <a:p>
            <a:r>
              <a:rPr lang="en-US"/>
              <a:t>Learning switches</a:t>
            </a:r>
          </a:p>
          <a:p>
            <a:endParaRPr lang="en-US"/>
          </a:p>
          <a:p>
            <a:r>
              <a:rPr lang="en-US"/>
              <a:t>Spanning tree (RSTP, MSTP, etc.) protocols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1400175"/>
            <a:ext cx="38608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E781-0F7D-9D49-8D2B-8A99340D78FA}" type="slidenum">
              <a:rPr lang="en-US"/>
              <a:pPr/>
              <a:t>50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Routing Attributes and Route Selection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Local preference: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numerical value assigned by routing policy.  Higher values are more preferred.</a:t>
            </a: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AS path length: </a:t>
            </a:r>
            <a:r>
              <a:rPr lang="en-US" sz="2000" dirty="0"/>
              <a:t>number of AS-level hops in the path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Multiple exit discriminator (“MED”): </a:t>
            </a:r>
            <a:r>
              <a:rPr lang="en-US" sz="2000" dirty="0"/>
              <a:t>allows one AS to specify that one exit point is more preferred than another. Lower values are more preferred.</a:t>
            </a:r>
          </a:p>
          <a:p>
            <a:pPr>
              <a:lnSpc>
                <a:spcPct val="90000"/>
              </a:lnSpc>
            </a:pPr>
            <a:r>
              <a:rPr lang="en-US" sz="2000" b="1" dirty="0" err="1"/>
              <a:t>eBGP</a:t>
            </a:r>
            <a:r>
              <a:rPr lang="en-US" sz="2000" b="1" dirty="0"/>
              <a:t> over </a:t>
            </a:r>
            <a:r>
              <a:rPr lang="en-US" sz="2000" b="1" dirty="0" err="1"/>
              <a:t>iBGP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Shortest IGP path cost to next hop: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implements “hot potato” routing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Router ID tiebreak: </a:t>
            </a:r>
            <a:r>
              <a:rPr lang="en-US" sz="2000" dirty="0"/>
              <a:t>arbitrary tiebreak, since only a single “best” route can be selected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" y="1692275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BGP routes have the following attributes, on which the route selection process is based: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5FAE-A7B5-9542-B033-72EF76E65A7B}" type="slidenum">
              <a:rPr lang="en-US"/>
              <a:pPr/>
              <a:t>51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BGP Attributes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8438"/>
            <a:ext cx="8229600" cy="2697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Next-hop: </a:t>
            </a:r>
            <a:r>
              <a:rPr lang="en-US"/>
              <a:t>IP address to send packets en route to destination. (</a:t>
            </a:r>
            <a:r>
              <a:rPr lang="en-US" i="1"/>
              <a:t>Question: </a:t>
            </a:r>
            <a:r>
              <a:rPr lang="en-US"/>
              <a:t>How to ensure that the next-hop IP address is reachable?)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Community value:</a:t>
            </a:r>
            <a:r>
              <a:rPr lang="en-US"/>
              <a:t> Semantically meaningless.  Used for passing around “signals” and labelling routes.  More in a bit.</a:t>
            </a:r>
            <a:endParaRPr lang="en-US" b="1"/>
          </a:p>
        </p:txBody>
      </p:sp>
      <p:sp>
        <p:nvSpPr>
          <p:cNvPr id="86020" name="Cloud"/>
          <p:cNvSpPr>
            <a:spLocks noChangeAspect="1" noEditPoints="1" noChangeArrowheads="1"/>
          </p:cNvSpPr>
          <p:nvPr/>
        </p:nvSpPr>
        <p:spPr bwMode="auto">
          <a:xfrm>
            <a:off x="1066800" y="1981200"/>
            <a:ext cx="2667000" cy="1579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5400" y="2122488"/>
            <a:ext cx="2286000" cy="1344612"/>
            <a:chOff x="3618" y="3120"/>
            <a:chExt cx="1107" cy="672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3" name="Oval 7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9" name="Oval 13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30" name="Cloud"/>
          <p:cNvSpPr>
            <a:spLocks noChangeAspect="1" noEditPoints="1" noChangeArrowheads="1"/>
          </p:cNvSpPr>
          <p:nvPr/>
        </p:nvSpPr>
        <p:spPr bwMode="auto">
          <a:xfrm>
            <a:off x="6019800" y="1790700"/>
            <a:ext cx="3048000" cy="17541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43638" y="2019300"/>
            <a:ext cx="2214562" cy="1344613"/>
            <a:chOff x="3618" y="3120"/>
            <a:chExt cx="1107" cy="672"/>
          </a:xfrm>
        </p:grpSpPr>
        <p:sp>
          <p:nvSpPr>
            <p:cNvPr id="86032" name="Oval 16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7" name="Line 21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8" name="Oval 22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9" name="Oval 23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40" name="Line 24"/>
          <p:cNvSpPr>
            <a:spLocks noChangeShapeType="1"/>
          </p:cNvSpPr>
          <p:nvPr/>
        </p:nvSpPr>
        <p:spPr bwMode="auto">
          <a:xfrm flipV="1">
            <a:off x="3505200" y="2590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2" name="Freeform 26"/>
          <p:cNvSpPr>
            <a:spLocks/>
          </p:cNvSpPr>
          <p:nvPr/>
        </p:nvSpPr>
        <p:spPr bwMode="auto">
          <a:xfrm>
            <a:off x="3352800" y="2111375"/>
            <a:ext cx="2819400" cy="304800"/>
          </a:xfrm>
          <a:custGeom>
            <a:avLst/>
            <a:gdLst/>
            <a:ahLst/>
            <a:cxnLst>
              <a:cxn ang="0">
                <a:pos x="1440" y="248"/>
              </a:cxn>
              <a:cxn ang="0">
                <a:pos x="720" y="8"/>
              </a:cxn>
              <a:cxn ang="0">
                <a:pos x="0" y="296"/>
              </a:cxn>
            </a:cxnLst>
            <a:rect l="0" t="0" r="r" b="b"/>
            <a:pathLst>
              <a:path w="1440" h="296">
                <a:moveTo>
                  <a:pt x="1440" y="248"/>
                </a:moveTo>
                <a:cubicBezTo>
                  <a:pt x="1200" y="124"/>
                  <a:pt x="960" y="0"/>
                  <a:pt x="720" y="8"/>
                </a:cubicBezTo>
                <a:cubicBezTo>
                  <a:pt x="480" y="16"/>
                  <a:pt x="240" y="156"/>
                  <a:pt x="0" y="296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886200" y="1485900"/>
            <a:ext cx="178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</a:rPr>
              <a:t>Next-hop:</a:t>
            </a:r>
            <a:r>
              <a:rPr lang="en-US" sz="2000" b="1">
                <a:solidFill>
                  <a:srgbClr val="FF3300"/>
                </a:solidFill>
              </a:rPr>
              <a:t> </a:t>
            </a:r>
            <a:r>
              <a:rPr lang="en-US" sz="2000"/>
              <a:t>4.79.2.1</a:t>
            </a:r>
          </a:p>
        </p:txBody>
      </p:sp>
      <p:sp>
        <p:nvSpPr>
          <p:cNvPr id="86045" name="Freeform 29"/>
          <p:cNvSpPr>
            <a:spLocks/>
          </p:cNvSpPr>
          <p:nvPr/>
        </p:nvSpPr>
        <p:spPr bwMode="auto">
          <a:xfrm>
            <a:off x="2590800" y="2120900"/>
            <a:ext cx="685800" cy="355600"/>
          </a:xfrm>
          <a:custGeom>
            <a:avLst/>
            <a:gdLst/>
            <a:ahLst/>
            <a:cxnLst>
              <a:cxn ang="0">
                <a:pos x="432" y="224"/>
              </a:cxn>
              <a:cxn ang="0">
                <a:pos x="288" y="32"/>
              </a:cxn>
              <a:cxn ang="0">
                <a:pos x="0" y="32"/>
              </a:cxn>
            </a:cxnLst>
            <a:rect l="0" t="0" r="r" b="b"/>
            <a:pathLst>
              <a:path w="432" h="224">
                <a:moveTo>
                  <a:pt x="432" y="224"/>
                </a:moveTo>
                <a:cubicBezTo>
                  <a:pt x="396" y="144"/>
                  <a:pt x="360" y="64"/>
                  <a:pt x="288" y="32"/>
                </a:cubicBezTo>
                <a:cubicBezTo>
                  <a:pt x="216" y="0"/>
                  <a:pt x="108" y="16"/>
                  <a:pt x="0" y="32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1981200" y="1562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iBGP</a:t>
            </a: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5105400" y="2667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4.79.2.1</a:t>
            </a: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3733800" y="2667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4.79.2.2</a:t>
            </a:r>
          </a:p>
        </p:txBody>
      </p:sp>
      <p:sp>
        <p:nvSpPr>
          <p:cNvPr id="86049" name="Freeform 33"/>
          <p:cNvSpPr>
            <a:spLocks/>
          </p:cNvSpPr>
          <p:nvPr/>
        </p:nvSpPr>
        <p:spPr bwMode="auto">
          <a:xfrm rot="-3242855">
            <a:off x="1541463" y="2168525"/>
            <a:ext cx="685800" cy="279400"/>
          </a:xfrm>
          <a:custGeom>
            <a:avLst/>
            <a:gdLst/>
            <a:ahLst/>
            <a:cxnLst>
              <a:cxn ang="0">
                <a:pos x="432" y="224"/>
              </a:cxn>
              <a:cxn ang="0">
                <a:pos x="288" y="32"/>
              </a:cxn>
              <a:cxn ang="0">
                <a:pos x="0" y="32"/>
              </a:cxn>
            </a:cxnLst>
            <a:rect l="0" t="0" r="r" b="b"/>
            <a:pathLst>
              <a:path w="432" h="224">
                <a:moveTo>
                  <a:pt x="432" y="224"/>
                </a:moveTo>
                <a:cubicBezTo>
                  <a:pt x="396" y="144"/>
                  <a:pt x="360" y="64"/>
                  <a:pt x="288" y="32"/>
                </a:cubicBezTo>
                <a:cubicBezTo>
                  <a:pt x="216" y="0"/>
                  <a:pt x="108" y="16"/>
                  <a:pt x="0" y="32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304800" y="1524000"/>
            <a:ext cx="17859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</a:rPr>
              <a:t>Next-hop: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/>
              <a:t>192.5.89.89</a:t>
            </a:r>
            <a:endParaRPr lang="en-US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79E-521E-054F-9D30-CB83918455DE}" type="slidenum">
              <a:rPr lang="en-US"/>
              <a:pPr/>
              <a:t>52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Preference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229600" cy="1782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Control over </a:t>
            </a:r>
            <a:r>
              <a:rPr lang="en-US" sz="2400" b="1" i="1"/>
              <a:t>outbound</a:t>
            </a:r>
            <a:r>
              <a:rPr lang="en-US" sz="2400" b="1"/>
              <a:t> traffic</a:t>
            </a:r>
          </a:p>
          <a:p>
            <a:pPr>
              <a:lnSpc>
                <a:spcPct val="80000"/>
              </a:lnSpc>
            </a:pPr>
            <a:r>
              <a:rPr lang="en-US" sz="2400" i="1"/>
              <a:t>Not</a:t>
            </a:r>
            <a:r>
              <a:rPr lang="en-US" sz="2400"/>
              <a:t> transitive across ASes</a:t>
            </a:r>
          </a:p>
          <a:p>
            <a:pPr>
              <a:lnSpc>
                <a:spcPct val="80000"/>
              </a:lnSpc>
            </a:pPr>
            <a:r>
              <a:rPr lang="en-US" sz="2400"/>
              <a:t>Coarse hammer to implement route preference</a:t>
            </a:r>
          </a:p>
          <a:p>
            <a:pPr>
              <a:lnSpc>
                <a:spcPct val="80000"/>
              </a:lnSpc>
            </a:pPr>
            <a:r>
              <a:rPr lang="en-US" sz="2400"/>
              <a:t>Useful for preferring routes from one AS over another (</a:t>
            </a:r>
            <a:r>
              <a:rPr lang="en-US" sz="2400" i="1"/>
              <a:t>e.g.</a:t>
            </a:r>
            <a:r>
              <a:rPr lang="en-US" sz="2400"/>
              <a:t>, primary-backup semantics)</a:t>
            </a:r>
          </a:p>
        </p:txBody>
      </p:sp>
      <p:sp>
        <p:nvSpPr>
          <p:cNvPr id="72708" name="Cloud"/>
          <p:cNvSpPr>
            <a:spLocks noChangeAspect="1" noEditPoints="1" noChangeArrowheads="1"/>
          </p:cNvSpPr>
          <p:nvPr/>
        </p:nvSpPr>
        <p:spPr bwMode="auto">
          <a:xfrm>
            <a:off x="457200" y="2743200"/>
            <a:ext cx="2819400" cy="1474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loud"/>
          <p:cNvSpPr>
            <a:spLocks noChangeAspect="1" noEditPoints="1" noChangeArrowheads="1"/>
          </p:cNvSpPr>
          <p:nvPr/>
        </p:nvSpPr>
        <p:spPr bwMode="auto">
          <a:xfrm>
            <a:off x="4572000" y="1931988"/>
            <a:ext cx="1981200" cy="1036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loud"/>
          <p:cNvSpPr>
            <a:spLocks noChangeAspect="1" noEditPoints="1" noChangeArrowheads="1"/>
          </p:cNvSpPr>
          <p:nvPr/>
        </p:nvSpPr>
        <p:spPr bwMode="auto">
          <a:xfrm>
            <a:off x="4648200" y="3532188"/>
            <a:ext cx="2133600" cy="11160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029200" y="217487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Primary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162550" y="38512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Backup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2038" y="2922588"/>
            <a:ext cx="1757362" cy="1066800"/>
            <a:chOff x="3618" y="3120"/>
            <a:chExt cx="1107" cy="672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7" name="Line 13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0" name="Line 16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23" name="Cloud"/>
          <p:cNvSpPr>
            <a:spLocks noChangeAspect="1" noEditPoints="1" noChangeArrowheads="1"/>
          </p:cNvSpPr>
          <p:nvPr/>
        </p:nvSpPr>
        <p:spPr bwMode="auto">
          <a:xfrm>
            <a:off x="7239000" y="2743200"/>
            <a:ext cx="1828800" cy="7572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V="1">
            <a:off x="2819400" y="2541588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2743200" y="3532188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6477000" y="26177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6629400" y="3303588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Freeform 24"/>
          <p:cNvSpPr>
            <a:spLocks/>
          </p:cNvSpPr>
          <p:nvPr/>
        </p:nvSpPr>
        <p:spPr bwMode="auto">
          <a:xfrm>
            <a:off x="2667000" y="2249488"/>
            <a:ext cx="1917700" cy="977900"/>
          </a:xfrm>
          <a:custGeom>
            <a:avLst/>
            <a:gdLst/>
            <a:ahLst/>
            <a:cxnLst>
              <a:cxn ang="0">
                <a:pos x="1200" y="88"/>
              </a:cxn>
              <a:cxn ang="0">
                <a:pos x="1104" y="88"/>
              </a:cxn>
              <a:cxn ang="0">
                <a:pos x="576" y="88"/>
              </a:cxn>
              <a:cxn ang="0">
                <a:pos x="0" y="616"/>
              </a:cxn>
            </a:cxnLst>
            <a:rect l="0" t="0" r="r" b="b"/>
            <a:pathLst>
              <a:path w="1208" h="616">
                <a:moveTo>
                  <a:pt x="1200" y="88"/>
                </a:moveTo>
                <a:cubicBezTo>
                  <a:pt x="1204" y="88"/>
                  <a:pt x="1208" y="88"/>
                  <a:pt x="1104" y="88"/>
                </a:cubicBezTo>
                <a:cubicBezTo>
                  <a:pt x="1000" y="88"/>
                  <a:pt x="760" y="0"/>
                  <a:pt x="576" y="88"/>
                </a:cubicBezTo>
                <a:cubicBezTo>
                  <a:pt x="392" y="176"/>
                  <a:pt x="196" y="396"/>
                  <a:pt x="0" y="6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Freeform 25"/>
          <p:cNvSpPr>
            <a:spLocks/>
          </p:cNvSpPr>
          <p:nvPr/>
        </p:nvSpPr>
        <p:spPr bwMode="auto">
          <a:xfrm flipV="1">
            <a:off x="2667000" y="3697288"/>
            <a:ext cx="2133600" cy="673100"/>
          </a:xfrm>
          <a:custGeom>
            <a:avLst/>
            <a:gdLst/>
            <a:ahLst/>
            <a:cxnLst>
              <a:cxn ang="0">
                <a:pos x="1200" y="88"/>
              </a:cxn>
              <a:cxn ang="0">
                <a:pos x="1104" y="88"/>
              </a:cxn>
              <a:cxn ang="0">
                <a:pos x="576" y="88"/>
              </a:cxn>
              <a:cxn ang="0">
                <a:pos x="0" y="616"/>
              </a:cxn>
            </a:cxnLst>
            <a:rect l="0" t="0" r="r" b="b"/>
            <a:pathLst>
              <a:path w="1208" h="616">
                <a:moveTo>
                  <a:pt x="1200" y="88"/>
                </a:moveTo>
                <a:cubicBezTo>
                  <a:pt x="1204" y="88"/>
                  <a:pt x="1208" y="88"/>
                  <a:pt x="1104" y="88"/>
                </a:cubicBezTo>
                <a:cubicBezTo>
                  <a:pt x="1000" y="88"/>
                  <a:pt x="760" y="0"/>
                  <a:pt x="576" y="88"/>
                </a:cubicBezTo>
                <a:cubicBezTo>
                  <a:pt x="392" y="176"/>
                  <a:pt x="196" y="396"/>
                  <a:pt x="0" y="6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2514600" y="1905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Higher local pref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2667000" y="43576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Lower local pref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7451725" y="29098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Destination</a:t>
            </a:r>
          </a:p>
        </p:txBody>
      </p:sp>
      <p:sp>
        <p:nvSpPr>
          <p:cNvPr id="72735" name="Freeform 31"/>
          <p:cNvSpPr>
            <a:spLocks/>
          </p:cNvSpPr>
          <p:nvPr/>
        </p:nvSpPr>
        <p:spPr bwMode="auto">
          <a:xfrm>
            <a:off x="6477000" y="2108200"/>
            <a:ext cx="1295400" cy="635000"/>
          </a:xfrm>
          <a:custGeom>
            <a:avLst/>
            <a:gdLst/>
            <a:ahLst/>
            <a:cxnLst>
              <a:cxn ang="0">
                <a:pos x="816" y="400"/>
              </a:cxn>
              <a:cxn ang="0">
                <a:pos x="528" y="64"/>
              </a:cxn>
              <a:cxn ang="0">
                <a:pos x="0" y="16"/>
              </a:cxn>
            </a:cxnLst>
            <a:rect l="0" t="0" r="r" b="b"/>
            <a:pathLst>
              <a:path w="816" h="400">
                <a:moveTo>
                  <a:pt x="816" y="400"/>
                </a:moveTo>
                <a:cubicBezTo>
                  <a:pt x="740" y="264"/>
                  <a:pt x="664" y="128"/>
                  <a:pt x="528" y="64"/>
                </a:cubicBezTo>
                <a:cubicBezTo>
                  <a:pt x="392" y="0"/>
                  <a:pt x="196" y="8"/>
                  <a:pt x="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6" name="Freeform 32"/>
          <p:cNvSpPr>
            <a:spLocks/>
          </p:cNvSpPr>
          <p:nvPr/>
        </p:nvSpPr>
        <p:spPr bwMode="auto">
          <a:xfrm flipV="1">
            <a:off x="6781800" y="3505200"/>
            <a:ext cx="1295400" cy="635000"/>
          </a:xfrm>
          <a:custGeom>
            <a:avLst/>
            <a:gdLst/>
            <a:ahLst/>
            <a:cxnLst>
              <a:cxn ang="0">
                <a:pos x="816" y="400"/>
              </a:cxn>
              <a:cxn ang="0">
                <a:pos x="528" y="64"/>
              </a:cxn>
              <a:cxn ang="0">
                <a:pos x="0" y="16"/>
              </a:cxn>
            </a:cxnLst>
            <a:rect l="0" t="0" r="r" b="b"/>
            <a:pathLst>
              <a:path w="816" h="400">
                <a:moveTo>
                  <a:pt x="816" y="400"/>
                </a:moveTo>
                <a:cubicBezTo>
                  <a:pt x="740" y="264"/>
                  <a:pt x="664" y="128"/>
                  <a:pt x="528" y="64"/>
                </a:cubicBezTo>
                <a:cubicBezTo>
                  <a:pt x="392" y="0"/>
                  <a:pt x="196" y="8"/>
                  <a:pt x="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540-335B-974D-9270-3535B95EC393}" type="slidenum">
              <a:rPr lang="en-US"/>
              <a:pPr/>
              <a:t>53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Communities and Local Preference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447800"/>
          </a:xfrm>
        </p:spPr>
        <p:txBody>
          <a:bodyPr/>
          <a:lstStyle/>
          <a:p>
            <a:r>
              <a:rPr lang="en-US" sz="2400"/>
              <a:t>Customer expresses provider that a link is a backup</a:t>
            </a:r>
          </a:p>
          <a:p>
            <a:r>
              <a:rPr lang="en-US" sz="2400"/>
              <a:t>Affords </a:t>
            </a:r>
            <a:r>
              <a:rPr lang="en-US" sz="2400" i="1"/>
              <a:t>some</a:t>
            </a:r>
            <a:r>
              <a:rPr lang="en-US" sz="2400"/>
              <a:t> control over inbound traffic</a:t>
            </a:r>
          </a:p>
          <a:p>
            <a:r>
              <a:rPr lang="en-US" sz="2400"/>
              <a:t>More on multihoming, traffic engineering in Lecture 7</a:t>
            </a:r>
          </a:p>
        </p:txBody>
      </p:sp>
      <p:sp>
        <p:nvSpPr>
          <p:cNvPr id="84996" name="Cloud"/>
          <p:cNvSpPr>
            <a:spLocks noChangeAspect="1" noEditPoints="1" noChangeArrowheads="1"/>
          </p:cNvSpPr>
          <p:nvPr/>
        </p:nvSpPr>
        <p:spPr bwMode="auto">
          <a:xfrm>
            <a:off x="304800" y="2362200"/>
            <a:ext cx="2819400" cy="1474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7" name="Cloud"/>
          <p:cNvSpPr>
            <a:spLocks noChangeAspect="1" noEditPoints="1" noChangeArrowheads="1"/>
          </p:cNvSpPr>
          <p:nvPr/>
        </p:nvSpPr>
        <p:spPr bwMode="auto">
          <a:xfrm>
            <a:off x="4419600" y="1550988"/>
            <a:ext cx="1981200" cy="1036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Cloud"/>
          <p:cNvSpPr>
            <a:spLocks noChangeAspect="1" noEditPoints="1" noChangeArrowheads="1"/>
          </p:cNvSpPr>
          <p:nvPr/>
        </p:nvSpPr>
        <p:spPr bwMode="auto">
          <a:xfrm>
            <a:off x="4495800" y="3151188"/>
            <a:ext cx="2133600" cy="11160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76800" y="179387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Primary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010150" y="34702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Backup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9638" y="2541588"/>
            <a:ext cx="1757362" cy="1066800"/>
            <a:chOff x="3618" y="3120"/>
            <a:chExt cx="1107" cy="672"/>
          </a:xfrm>
        </p:grpSpPr>
        <p:sp>
          <p:nvSpPr>
            <p:cNvPr id="85002" name="Oval 10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9" name="Oval 17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010" name="Cloud"/>
          <p:cNvSpPr>
            <a:spLocks noChangeAspect="1" noEditPoints="1" noChangeArrowheads="1"/>
          </p:cNvSpPr>
          <p:nvPr/>
        </p:nvSpPr>
        <p:spPr bwMode="auto">
          <a:xfrm>
            <a:off x="7086600" y="2362200"/>
            <a:ext cx="1828800" cy="7572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V="1">
            <a:off x="2667000" y="2160588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2590800" y="3151188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6324600" y="22367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V="1">
            <a:off x="6477000" y="2922588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5" name="Freeform 23"/>
          <p:cNvSpPr>
            <a:spLocks/>
          </p:cNvSpPr>
          <p:nvPr/>
        </p:nvSpPr>
        <p:spPr bwMode="auto">
          <a:xfrm>
            <a:off x="2514600" y="1868488"/>
            <a:ext cx="1917700" cy="977900"/>
          </a:xfrm>
          <a:custGeom>
            <a:avLst/>
            <a:gdLst/>
            <a:ahLst/>
            <a:cxnLst>
              <a:cxn ang="0">
                <a:pos x="1200" y="88"/>
              </a:cxn>
              <a:cxn ang="0">
                <a:pos x="1104" y="88"/>
              </a:cxn>
              <a:cxn ang="0">
                <a:pos x="576" y="88"/>
              </a:cxn>
              <a:cxn ang="0">
                <a:pos x="0" y="616"/>
              </a:cxn>
            </a:cxnLst>
            <a:rect l="0" t="0" r="r" b="b"/>
            <a:pathLst>
              <a:path w="1208" h="616">
                <a:moveTo>
                  <a:pt x="1200" y="88"/>
                </a:moveTo>
                <a:cubicBezTo>
                  <a:pt x="1204" y="88"/>
                  <a:pt x="1208" y="88"/>
                  <a:pt x="1104" y="88"/>
                </a:cubicBezTo>
                <a:cubicBezTo>
                  <a:pt x="1000" y="88"/>
                  <a:pt x="760" y="0"/>
                  <a:pt x="576" y="88"/>
                </a:cubicBezTo>
                <a:cubicBezTo>
                  <a:pt x="392" y="176"/>
                  <a:pt x="196" y="396"/>
                  <a:pt x="0" y="6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6" name="Freeform 24"/>
          <p:cNvSpPr>
            <a:spLocks/>
          </p:cNvSpPr>
          <p:nvPr/>
        </p:nvSpPr>
        <p:spPr bwMode="auto">
          <a:xfrm flipV="1">
            <a:off x="2514600" y="3316288"/>
            <a:ext cx="2133600" cy="673100"/>
          </a:xfrm>
          <a:custGeom>
            <a:avLst/>
            <a:gdLst/>
            <a:ahLst/>
            <a:cxnLst>
              <a:cxn ang="0">
                <a:pos x="1200" y="88"/>
              </a:cxn>
              <a:cxn ang="0">
                <a:pos x="1104" y="88"/>
              </a:cxn>
              <a:cxn ang="0">
                <a:pos x="576" y="88"/>
              </a:cxn>
              <a:cxn ang="0">
                <a:pos x="0" y="616"/>
              </a:cxn>
            </a:cxnLst>
            <a:rect l="0" t="0" r="r" b="b"/>
            <a:pathLst>
              <a:path w="1208" h="616">
                <a:moveTo>
                  <a:pt x="1200" y="88"/>
                </a:moveTo>
                <a:cubicBezTo>
                  <a:pt x="1204" y="88"/>
                  <a:pt x="1208" y="88"/>
                  <a:pt x="1104" y="88"/>
                </a:cubicBezTo>
                <a:cubicBezTo>
                  <a:pt x="1000" y="88"/>
                  <a:pt x="760" y="0"/>
                  <a:pt x="576" y="88"/>
                </a:cubicBezTo>
                <a:cubicBezTo>
                  <a:pt x="392" y="176"/>
                  <a:pt x="196" y="396"/>
                  <a:pt x="0" y="6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2514600" y="3976688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“Backup” Community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7299325" y="25288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Destination</a:t>
            </a:r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6324600" y="1727200"/>
            <a:ext cx="1295400" cy="635000"/>
          </a:xfrm>
          <a:custGeom>
            <a:avLst/>
            <a:gdLst/>
            <a:ahLst/>
            <a:cxnLst>
              <a:cxn ang="0">
                <a:pos x="816" y="400"/>
              </a:cxn>
              <a:cxn ang="0">
                <a:pos x="528" y="64"/>
              </a:cxn>
              <a:cxn ang="0">
                <a:pos x="0" y="16"/>
              </a:cxn>
            </a:cxnLst>
            <a:rect l="0" t="0" r="r" b="b"/>
            <a:pathLst>
              <a:path w="816" h="400">
                <a:moveTo>
                  <a:pt x="816" y="400"/>
                </a:moveTo>
                <a:cubicBezTo>
                  <a:pt x="740" y="264"/>
                  <a:pt x="664" y="128"/>
                  <a:pt x="528" y="64"/>
                </a:cubicBezTo>
                <a:cubicBezTo>
                  <a:pt x="392" y="0"/>
                  <a:pt x="196" y="8"/>
                  <a:pt x="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 flipV="1">
            <a:off x="6629400" y="3124200"/>
            <a:ext cx="1295400" cy="635000"/>
          </a:xfrm>
          <a:custGeom>
            <a:avLst/>
            <a:gdLst/>
            <a:ahLst/>
            <a:cxnLst>
              <a:cxn ang="0">
                <a:pos x="816" y="400"/>
              </a:cxn>
              <a:cxn ang="0">
                <a:pos x="528" y="64"/>
              </a:cxn>
              <a:cxn ang="0">
                <a:pos x="0" y="16"/>
              </a:cxn>
            </a:cxnLst>
            <a:rect l="0" t="0" r="r" b="b"/>
            <a:pathLst>
              <a:path w="816" h="400">
                <a:moveTo>
                  <a:pt x="816" y="400"/>
                </a:moveTo>
                <a:cubicBezTo>
                  <a:pt x="740" y="264"/>
                  <a:pt x="664" y="128"/>
                  <a:pt x="528" y="64"/>
                </a:cubicBezTo>
                <a:cubicBezTo>
                  <a:pt x="392" y="0"/>
                  <a:pt x="196" y="8"/>
                  <a:pt x="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>
            <a:off x="53340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3" name="Freeform 31"/>
          <p:cNvSpPr>
            <a:spLocks/>
          </p:cNvSpPr>
          <p:nvPr/>
        </p:nvSpPr>
        <p:spPr bwMode="auto">
          <a:xfrm>
            <a:off x="4470400" y="2438400"/>
            <a:ext cx="406400" cy="838200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6" y="288"/>
              </a:cxn>
              <a:cxn ang="0">
                <a:pos x="256" y="528"/>
              </a:cxn>
            </a:cxnLst>
            <a:rect l="0" t="0" r="r" b="b"/>
            <a:pathLst>
              <a:path w="256" h="528">
                <a:moveTo>
                  <a:pt x="160" y="0"/>
                </a:moveTo>
                <a:cubicBezTo>
                  <a:pt x="80" y="100"/>
                  <a:pt x="0" y="200"/>
                  <a:pt x="16" y="288"/>
                </a:cubicBezTo>
                <a:cubicBezTo>
                  <a:pt x="32" y="376"/>
                  <a:pt x="144" y="452"/>
                  <a:pt x="256" y="52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4" name="Freeform 32"/>
          <p:cNvSpPr>
            <a:spLocks/>
          </p:cNvSpPr>
          <p:nvPr/>
        </p:nvSpPr>
        <p:spPr bwMode="auto">
          <a:xfrm>
            <a:off x="2590800" y="1892300"/>
            <a:ext cx="2628900" cy="1460500"/>
          </a:xfrm>
          <a:custGeom>
            <a:avLst/>
            <a:gdLst/>
            <a:ahLst/>
            <a:cxnLst>
              <a:cxn ang="0">
                <a:pos x="1584" y="920"/>
              </a:cxn>
              <a:cxn ang="0">
                <a:pos x="1392" y="56"/>
              </a:cxn>
              <a:cxn ang="0">
                <a:pos x="0" y="584"/>
              </a:cxn>
            </a:cxnLst>
            <a:rect l="0" t="0" r="r" b="b"/>
            <a:pathLst>
              <a:path w="1656" h="920">
                <a:moveTo>
                  <a:pt x="1584" y="920"/>
                </a:moveTo>
                <a:cubicBezTo>
                  <a:pt x="1620" y="516"/>
                  <a:pt x="1656" y="112"/>
                  <a:pt x="1392" y="56"/>
                </a:cubicBezTo>
                <a:cubicBezTo>
                  <a:pt x="1128" y="0"/>
                  <a:pt x="564" y="292"/>
                  <a:pt x="0" y="584"/>
                </a:cubicBezTo>
              </a:path>
            </a:pathLst>
          </a:custGeom>
          <a:noFill/>
          <a:ln w="381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E8C7-E0FE-534D-BE16-6349B667B334}" type="slidenum">
              <a:rPr lang="en-US"/>
              <a:pPr/>
              <a:t>54</a:t>
            </a:fld>
            <a:endParaRPr lang="en-US"/>
          </a:p>
        </p:txBody>
      </p:sp>
      <p:sp>
        <p:nvSpPr>
          <p:cNvPr id="75808" name="Cloud"/>
          <p:cNvSpPr>
            <a:spLocks noChangeAspect="1" noEditPoints="1" noChangeArrowheads="1"/>
          </p:cNvSpPr>
          <p:nvPr/>
        </p:nvSpPr>
        <p:spPr bwMode="auto">
          <a:xfrm>
            <a:off x="6858000" y="2849563"/>
            <a:ext cx="1981200" cy="1036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Path Length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229600" cy="185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Among routes with highest local preference, select route with shortest AS path length</a:t>
            </a:r>
          </a:p>
          <a:p>
            <a:pPr>
              <a:lnSpc>
                <a:spcPct val="90000"/>
              </a:lnSpc>
            </a:pPr>
            <a:r>
              <a:rPr lang="en-US"/>
              <a:t>Shortest AS path != shortest path, for </a:t>
            </a:r>
            <a:r>
              <a:rPr lang="en-US" i="1"/>
              <a:t>any</a:t>
            </a:r>
            <a:r>
              <a:rPr lang="en-US"/>
              <a:t> interpretation of “shortest path”</a:t>
            </a:r>
          </a:p>
        </p:txBody>
      </p:sp>
      <p:sp>
        <p:nvSpPr>
          <p:cNvPr id="75780" name="Cloud"/>
          <p:cNvSpPr>
            <a:spLocks noChangeAspect="1" noEditPoints="1" noChangeArrowheads="1"/>
          </p:cNvSpPr>
          <p:nvPr/>
        </p:nvSpPr>
        <p:spPr bwMode="auto">
          <a:xfrm>
            <a:off x="304800" y="2971800"/>
            <a:ext cx="2819400" cy="1474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1" name="Cloud"/>
          <p:cNvSpPr>
            <a:spLocks noChangeAspect="1" noEditPoints="1" noChangeArrowheads="1"/>
          </p:cNvSpPr>
          <p:nvPr/>
        </p:nvSpPr>
        <p:spPr bwMode="auto">
          <a:xfrm>
            <a:off x="4419600" y="2160588"/>
            <a:ext cx="1981200" cy="1036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Cloud"/>
          <p:cNvSpPr>
            <a:spLocks noChangeAspect="1" noEditPoints="1" noChangeArrowheads="1"/>
          </p:cNvSpPr>
          <p:nvPr/>
        </p:nvSpPr>
        <p:spPr bwMode="auto">
          <a:xfrm>
            <a:off x="3352800" y="3760788"/>
            <a:ext cx="1676400" cy="876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9638" y="3151188"/>
            <a:ext cx="1757362" cy="1066800"/>
            <a:chOff x="3618" y="3120"/>
            <a:chExt cx="1107" cy="672"/>
          </a:xfrm>
        </p:grpSpPr>
        <p:sp>
          <p:nvSpPr>
            <p:cNvPr id="75786" name="Oval 10"/>
            <p:cNvSpPr>
              <a:spLocks noChangeArrowheads="1"/>
            </p:cNvSpPr>
            <p:nvPr/>
          </p:nvSpPr>
          <p:spPr bwMode="auto">
            <a:xfrm>
              <a:off x="4032" y="3120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7" name="Oval 11"/>
            <p:cNvSpPr>
              <a:spLocks noChangeArrowheads="1"/>
            </p:cNvSpPr>
            <p:nvPr/>
          </p:nvSpPr>
          <p:spPr bwMode="auto">
            <a:xfrm>
              <a:off x="4032" y="3552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 flipV="1">
              <a:off x="3792" y="326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9" name="Line 13"/>
            <p:cNvSpPr>
              <a:spLocks noChangeShapeType="1"/>
            </p:cNvSpPr>
            <p:nvPr/>
          </p:nvSpPr>
          <p:spPr bwMode="auto">
            <a:xfrm flipV="1">
              <a:off x="427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0" name="Line 14"/>
            <p:cNvSpPr>
              <a:spLocks noChangeShapeType="1"/>
            </p:cNvSpPr>
            <p:nvPr/>
          </p:nvSpPr>
          <p:spPr bwMode="auto">
            <a:xfrm>
              <a:off x="3810" y="3477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>
              <a:off x="427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auto">
            <a:xfrm>
              <a:off x="4485" y="3303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3" name="Oval 17"/>
            <p:cNvSpPr>
              <a:spLocks noChangeArrowheads="1"/>
            </p:cNvSpPr>
            <p:nvPr/>
          </p:nvSpPr>
          <p:spPr bwMode="auto">
            <a:xfrm>
              <a:off x="3618" y="3291"/>
              <a:ext cx="240" cy="240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4" name="Line 18"/>
          <p:cNvSpPr>
            <a:spLocks noChangeShapeType="1"/>
          </p:cNvSpPr>
          <p:nvPr/>
        </p:nvSpPr>
        <p:spPr bwMode="auto">
          <a:xfrm flipV="1">
            <a:off x="2667000" y="2770188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2590800" y="3760788"/>
            <a:ext cx="9906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6324600" y="28463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V="1">
            <a:off x="6477000" y="3532188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8" name="Freeform 22"/>
          <p:cNvSpPr>
            <a:spLocks/>
          </p:cNvSpPr>
          <p:nvPr/>
        </p:nvSpPr>
        <p:spPr bwMode="auto">
          <a:xfrm>
            <a:off x="2514600" y="2478088"/>
            <a:ext cx="1917700" cy="977900"/>
          </a:xfrm>
          <a:custGeom>
            <a:avLst/>
            <a:gdLst/>
            <a:ahLst/>
            <a:cxnLst>
              <a:cxn ang="0">
                <a:pos x="1200" y="88"/>
              </a:cxn>
              <a:cxn ang="0">
                <a:pos x="1104" y="88"/>
              </a:cxn>
              <a:cxn ang="0">
                <a:pos x="576" y="88"/>
              </a:cxn>
              <a:cxn ang="0">
                <a:pos x="0" y="616"/>
              </a:cxn>
            </a:cxnLst>
            <a:rect l="0" t="0" r="r" b="b"/>
            <a:pathLst>
              <a:path w="1208" h="616">
                <a:moveTo>
                  <a:pt x="1200" y="88"/>
                </a:moveTo>
                <a:cubicBezTo>
                  <a:pt x="1204" y="88"/>
                  <a:pt x="1208" y="88"/>
                  <a:pt x="1104" y="88"/>
                </a:cubicBezTo>
                <a:cubicBezTo>
                  <a:pt x="1000" y="88"/>
                  <a:pt x="760" y="0"/>
                  <a:pt x="576" y="88"/>
                </a:cubicBezTo>
                <a:cubicBezTo>
                  <a:pt x="392" y="176"/>
                  <a:pt x="196" y="396"/>
                  <a:pt x="0" y="6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Freeform 23"/>
          <p:cNvSpPr>
            <a:spLocks/>
          </p:cNvSpPr>
          <p:nvPr/>
        </p:nvSpPr>
        <p:spPr bwMode="auto">
          <a:xfrm flipV="1">
            <a:off x="2514600" y="3925888"/>
            <a:ext cx="1066800" cy="673100"/>
          </a:xfrm>
          <a:custGeom>
            <a:avLst/>
            <a:gdLst/>
            <a:ahLst/>
            <a:cxnLst>
              <a:cxn ang="0">
                <a:pos x="1200" y="88"/>
              </a:cxn>
              <a:cxn ang="0">
                <a:pos x="1104" y="88"/>
              </a:cxn>
              <a:cxn ang="0">
                <a:pos x="576" y="88"/>
              </a:cxn>
              <a:cxn ang="0">
                <a:pos x="0" y="616"/>
              </a:cxn>
            </a:cxnLst>
            <a:rect l="0" t="0" r="r" b="b"/>
            <a:pathLst>
              <a:path w="1208" h="616">
                <a:moveTo>
                  <a:pt x="1200" y="88"/>
                </a:moveTo>
                <a:cubicBezTo>
                  <a:pt x="1204" y="88"/>
                  <a:pt x="1208" y="88"/>
                  <a:pt x="1104" y="88"/>
                </a:cubicBezTo>
                <a:cubicBezTo>
                  <a:pt x="1000" y="88"/>
                  <a:pt x="760" y="0"/>
                  <a:pt x="576" y="88"/>
                </a:cubicBezTo>
                <a:cubicBezTo>
                  <a:pt x="392" y="176"/>
                  <a:pt x="196" y="396"/>
                  <a:pt x="0" y="6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7299325" y="31384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Destination</a:t>
            </a:r>
          </a:p>
        </p:txBody>
      </p:sp>
      <p:sp>
        <p:nvSpPr>
          <p:cNvPr id="75803" name="Freeform 27"/>
          <p:cNvSpPr>
            <a:spLocks/>
          </p:cNvSpPr>
          <p:nvPr/>
        </p:nvSpPr>
        <p:spPr bwMode="auto">
          <a:xfrm>
            <a:off x="6324600" y="2590800"/>
            <a:ext cx="1295400" cy="381000"/>
          </a:xfrm>
          <a:custGeom>
            <a:avLst/>
            <a:gdLst/>
            <a:ahLst/>
            <a:cxnLst>
              <a:cxn ang="0">
                <a:pos x="816" y="400"/>
              </a:cxn>
              <a:cxn ang="0">
                <a:pos x="528" y="64"/>
              </a:cxn>
              <a:cxn ang="0">
                <a:pos x="0" y="16"/>
              </a:cxn>
            </a:cxnLst>
            <a:rect l="0" t="0" r="r" b="b"/>
            <a:pathLst>
              <a:path w="816" h="400">
                <a:moveTo>
                  <a:pt x="816" y="400"/>
                </a:moveTo>
                <a:cubicBezTo>
                  <a:pt x="740" y="264"/>
                  <a:pt x="664" y="128"/>
                  <a:pt x="528" y="64"/>
                </a:cubicBezTo>
                <a:cubicBezTo>
                  <a:pt x="392" y="0"/>
                  <a:pt x="196" y="8"/>
                  <a:pt x="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5" name="Cloud"/>
          <p:cNvSpPr>
            <a:spLocks noChangeAspect="1" noEditPoints="1" noChangeArrowheads="1"/>
          </p:cNvSpPr>
          <p:nvPr/>
        </p:nvSpPr>
        <p:spPr bwMode="auto">
          <a:xfrm>
            <a:off x="5486400" y="3733800"/>
            <a:ext cx="1676400" cy="876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49530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Freeform 28"/>
          <p:cNvSpPr>
            <a:spLocks/>
          </p:cNvSpPr>
          <p:nvPr/>
        </p:nvSpPr>
        <p:spPr bwMode="auto">
          <a:xfrm flipV="1">
            <a:off x="7162800" y="3733800"/>
            <a:ext cx="762000" cy="609600"/>
          </a:xfrm>
          <a:custGeom>
            <a:avLst/>
            <a:gdLst/>
            <a:ahLst/>
            <a:cxnLst>
              <a:cxn ang="0">
                <a:pos x="816" y="400"/>
              </a:cxn>
              <a:cxn ang="0">
                <a:pos x="528" y="64"/>
              </a:cxn>
              <a:cxn ang="0">
                <a:pos x="0" y="16"/>
              </a:cxn>
            </a:cxnLst>
            <a:rect l="0" t="0" r="r" b="b"/>
            <a:pathLst>
              <a:path w="816" h="400">
                <a:moveTo>
                  <a:pt x="816" y="400"/>
                </a:moveTo>
                <a:cubicBezTo>
                  <a:pt x="740" y="264"/>
                  <a:pt x="664" y="128"/>
                  <a:pt x="528" y="64"/>
                </a:cubicBezTo>
                <a:cubicBezTo>
                  <a:pt x="392" y="0"/>
                  <a:pt x="196" y="8"/>
                  <a:pt x="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7" name="Freeform 31"/>
          <p:cNvSpPr>
            <a:spLocks/>
          </p:cNvSpPr>
          <p:nvPr/>
        </p:nvSpPr>
        <p:spPr bwMode="auto">
          <a:xfrm>
            <a:off x="2362200" y="2209800"/>
            <a:ext cx="5562600" cy="11430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960" y="144"/>
              </a:cxn>
              <a:cxn ang="0">
                <a:pos x="2784" y="144"/>
              </a:cxn>
              <a:cxn ang="0">
                <a:pos x="3504" y="768"/>
              </a:cxn>
            </a:cxnLst>
            <a:rect l="0" t="0" r="r" b="b"/>
            <a:pathLst>
              <a:path w="3504" h="1008">
                <a:moveTo>
                  <a:pt x="0" y="1008"/>
                </a:moveTo>
                <a:cubicBezTo>
                  <a:pt x="248" y="648"/>
                  <a:pt x="496" y="288"/>
                  <a:pt x="960" y="144"/>
                </a:cubicBezTo>
                <a:cubicBezTo>
                  <a:pt x="1424" y="0"/>
                  <a:pt x="2360" y="40"/>
                  <a:pt x="2784" y="144"/>
                </a:cubicBezTo>
                <a:cubicBezTo>
                  <a:pt x="3208" y="248"/>
                  <a:pt x="3356" y="508"/>
                  <a:pt x="3504" y="76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4800600" y="15382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Traffic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4F59-63DC-D84F-96D2-D0575DC2D87C}" type="slidenum">
              <a:rPr lang="en-US"/>
              <a:pPr/>
              <a:t>55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Hot-Potato Routing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914400"/>
          </a:xfrm>
        </p:spPr>
        <p:txBody>
          <a:bodyPr/>
          <a:lstStyle/>
          <a:p>
            <a:r>
              <a:rPr lang="en-US" sz="2400"/>
              <a:t>Prefer route with shorter IGP path cost to next-hop</a:t>
            </a:r>
          </a:p>
          <a:p>
            <a:r>
              <a:rPr lang="en-US" sz="2400" i="1">
                <a:solidFill>
                  <a:srgbClr val="FF3300"/>
                </a:solidFill>
              </a:rPr>
              <a:t>Idea:</a:t>
            </a:r>
            <a:r>
              <a:rPr lang="en-US" sz="2400"/>
              <a:t> traffic leaves AS as quickly as possible</a:t>
            </a:r>
            <a:endParaRPr lang="en-US" sz="2400" i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00188" y="4699000"/>
            <a:ext cx="3943350" cy="1538288"/>
            <a:chOff x="2052" y="2283"/>
            <a:chExt cx="2484" cy="969"/>
          </a:xfrm>
        </p:grpSpPr>
        <p:sp>
          <p:nvSpPr>
            <p:cNvPr id="82949" name="Freeform 5"/>
            <p:cNvSpPr>
              <a:spLocks noChangeArrowheads="1"/>
            </p:cNvSpPr>
            <p:nvPr/>
          </p:nvSpPr>
          <p:spPr bwMode="auto">
            <a:xfrm>
              <a:off x="2052" y="2283"/>
              <a:ext cx="2485" cy="970"/>
            </a:xfrm>
            <a:custGeom>
              <a:avLst/>
              <a:gdLst/>
              <a:ahLst/>
              <a:cxnLst>
                <a:cxn ang="0">
                  <a:pos x="646" y="1471"/>
                </a:cxn>
                <a:cxn ang="0">
                  <a:pos x="289" y="1609"/>
                </a:cxn>
                <a:cxn ang="0">
                  <a:pos x="63" y="1810"/>
                </a:cxn>
                <a:cxn ang="0">
                  <a:pos x="3" y="2042"/>
                </a:cxn>
                <a:cxn ang="0">
                  <a:pos x="116" y="2269"/>
                </a:cxn>
                <a:cxn ang="0">
                  <a:pos x="387" y="2453"/>
                </a:cxn>
                <a:cxn ang="0">
                  <a:pos x="619" y="2466"/>
                </a:cxn>
                <a:cxn ang="0">
                  <a:pos x="352" y="2652"/>
                </a:cxn>
                <a:cxn ang="0">
                  <a:pos x="242" y="2878"/>
                </a:cxn>
                <a:cxn ang="0">
                  <a:pos x="308" y="3109"/>
                </a:cxn>
                <a:cxn ang="0">
                  <a:pos x="540" y="3307"/>
                </a:cxn>
                <a:cxn ang="0">
                  <a:pos x="900" y="3443"/>
                </a:cxn>
                <a:cxn ang="0">
                  <a:pos x="1329" y="3492"/>
                </a:cxn>
                <a:cxn ang="0">
                  <a:pos x="1996" y="3810"/>
                </a:cxn>
                <a:cxn ang="0">
                  <a:pos x="2742" y="3993"/>
                </a:cxn>
                <a:cxn ang="0">
                  <a:pos x="3563" y="3996"/>
                </a:cxn>
                <a:cxn ang="0">
                  <a:pos x="4526" y="4073"/>
                </a:cxn>
                <a:cxn ang="0">
                  <a:pos x="5149" y="4244"/>
                </a:cxn>
                <a:cxn ang="0">
                  <a:pos x="5851" y="4264"/>
                </a:cxn>
                <a:cxn ang="0">
                  <a:pos x="6508" y="4135"/>
                </a:cxn>
                <a:cxn ang="0">
                  <a:pos x="7013" y="3877"/>
                </a:cxn>
                <a:cxn ang="0">
                  <a:pos x="7616" y="3719"/>
                </a:cxn>
                <a:cxn ang="0">
                  <a:pos x="8207" y="3743"/>
                </a:cxn>
                <a:cxn ang="0">
                  <a:pos x="8768" y="3639"/>
                </a:cxn>
                <a:cxn ang="0">
                  <a:pos x="9206" y="3426"/>
                </a:cxn>
                <a:cxn ang="0">
                  <a:pos x="9448" y="3138"/>
                </a:cxn>
                <a:cxn ang="0">
                  <a:pos x="9672" y="2955"/>
                </a:cxn>
                <a:cxn ang="0">
                  <a:pos x="10290" y="2792"/>
                </a:cxn>
                <a:cxn ang="0">
                  <a:pos x="10739" y="2514"/>
                </a:cxn>
                <a:cxn ang="0">
                  <a:pos x="10947" y="2165"/>
                </a:cxn>
                <a:cxn ang="0">
                  <a:pos x="10878" y="1801"/>
                </a:cxn>
                <a:cxn ang="0">
                  <a:pos x="10543" y="1480"/>
                </a:cxn>
                <a:cxn ang="0">
                  <a:pos x="10655" y="1426"/>
                </a:cxn>
                <a:cxn ang="0">
                  <a:pos x="10691" y="1133"/>
                </a:cxn>
                <a:cxn ang="0">
                  <a:pos x="10504" y="856"/>
                </a:cxn>
                <a:cxn ang="0">
                  <a:pos x="10126" y="642"/>
                </a:cxn>
                <a:cxn ang="0">
                  <a:pos x="9618" y="526"/>
                </a:cxn>
                <a:cxn ang="0">
                  <a:pos x="9519" y="285"/>
                </a:cxn>
                <a:cxn ang="0">
                  <a:pos x="9158" y="102"/>
                </a:cxn>
                <a:cxn ang="0">
                  <a:pos x="8690" y="8"/>
                </a:cxn>
                <a:cxn ang="0">
                  <a:pos x="8191" y="21"/>
                </a:cxn>
                <a:cxn ang="0">
                  <a:pos x="7742" y="139"/>
                </a:cxn>
                <a:cxn ang="0">
                  <a:pos x="7173" y="61"/>
                </a:cxn>
                <a:cxn ang="0">
                  <a:pos x="6738" y="1"/>
                </a:cxn>
                <a:cxn ang="0">
                  <a:pos x="6294" y="38"/>
                </a:cxn>
                <a:cxn ang="0">
                  <a:pos x="5913" y="165"/>
                </a:cxn>
                <a:cxn ang="0">
                  <a:pos x="5363" y="207"/>
                </a:cxn>
                <a:cxn ang="0">
                  <a:pos x="4837" y="131"/>
                </a:cxn>
                <a:cxn ang="0">
                  <a:pos x="4299" y="169"/>
                </a:cxn>
                <a:cxn ang="0">
                  <a:pos x="3832" y="317"/>
                </a:cxn>
                <a:cxn ang="0">
                  <a:pos x="3115" y="420"/>
                </a:cxn>
                <a:cxn ang="0">
                  <a:pos x="2432" y="400"/>
                </a:cxn>
                <a:cxn ang="0">
                  <a:pos x="1790" y="523"/>
                </a:cxn>
                <a:cxn ang="0">
                  <a:pos x="1288" y="771"/>
                </a:cxn>
                <a:cxn ang="0">
                  <a:pos x="1010" y="1101"/>
                </a:cxn>
                <a:cxn ang="0">
                  <a:pos x="999" y="1465"/>
                </a:cxn>
              </a:cxnLst>
              <a:rect l="0" t="0" r="r" b="b"/>
              <a:pathLst>
                <a:path w="10956" h="4276">
                  <a:moveTo>
                    <a:pt x="1019" y="1419"/>
                  </a:moveTo>
                  <a:lnTo>
                    <a:pt x="964" y="1423"/>
                  </a:lnTo>
                  <a:lnTo>
                    <a:pt x="910" y="1427"/>
                  </a:lnTo>
                  <a:lnTo>
                    <a:pt x="855" y="1434"/>
                  </a:lnTo>
                  <a:lnTo>
                    <a:pt x="801" y="1440"/>
                  </a:lnTo>
                  <a:lnTo>
                    <a:pt x="748" y="1450"/>
                  </a:lnTo>
                  <a:lnTo>
                    <a:pt x="696" y="1460"/>
                  </a:lnTo>
                  <a:lnTo>
                    <a:pt x="646" y="1471"/>
                  </a:lnTo>
                  <a:lnTo>
                    <a:pt x="595" y="1484"/>
                  </a:lnTo>
                  <a:lnTo>
                    <a:pt x="547" y="1498"/>
                  </a:lnTo>
                  <a:lnTo>
                    <a:pt x="500" y="1514"/>
                  </a:lnTo>
                  <a:lnTo>
                    <a:pt x="455" y="1530"/>
                  </a:lnTo>
                  <a:lnTo>
                    <a:pt x="411" y="1548"/>
                  </a:lnTo>
                  <a:lnTo>
                    <a:pt x="368" y="1567"/>
                  </a:lnTo>
                  <a:lnTo>
                    <a:pt x="328" y="1587"/>
                  </a:lnTo>
                  <a:lnTo>
                    <a:pt x="289" y="1609"/>
                  </a:lnTo>
                  <a:lnTo>
                    <a:pt x="255" y="1631"/>
                  </a:lnTo>
                  <a:lnTo>
                    <a:pt x="219" y="1654"/>
                  </a:lnTo>
                  <a:lnTo>
                    <a:pt x="188" y="1678"/>
                  </a:lnTo>
                  <a:lnTo>
                    <a:pt x="157" y="1703"/>
                  </a:lnTo>
                  <a:lnTo>
                    <a:pt x="131" y="1729"/>
                  </a:lnTo>
                  <a:lnTo>
                    <a:pt x="105" y="1755"/>
                  </a:lnTo>
                  <a:lnTo>
                    <a:pt x="83" y="1782"/>
                  </a:lnTo>
                  <a:lnTo>
                    <a:pt x="63" y="1810"/>
                  </a:lnTo>
                  <a:lnTo>
                    <a:pt x="45" y="1838"/>
                  </a:lnTo>
                  <a:lnTo>
                    <a:pt x="32" y="1866"/>
                  </a:lnTo>
                  <a:lnTo>
                    <a:pt x="19" y="1895"/>
                  </a:lnTo>
                  <a:lnTo>
                    <a:pt x="11" y="1924"/>
                  </a:lnTo>
                  <a:lnTo>
                    <a:pt x="5" y="1954"/>
                  </a:lnTo>
                  <a:lnTo>
                    <a:pt x="1" y="1983"/>
                  </a:lnTo>
                  <a:lnTo>
                    <a:pt x="0" y="2012"/>
                  </a:lnTo>
                  <a:lnTo>
                    <a:pt x="3" y="2042"/>
                  </a:lnTo>
                  <a:lnTo>
                    <a:pt x="7" y="2071"/>
                  </a:lnTo>
                  <a:lnTo>
                    <a:pt x="15" y="2101"/>
                  </a:lnTo>
                  <a:lnTo>
                    <a:pt x="24" y="2130"/>
                  </a:lnTo>
                  <a:lnTo>
                    <a:pt x="39" y="2159"/>
                  </a:lnTo>
                  <a:lnTo>
                    <a:pt x="53" y="2186"/>
                  </a:lnTo>
                  <a:lnTo>
                    <a:pt x="71" y="2214"/>
                  </a:lnTo>
                  <a:lnTo>
                    <a:pt x="93" y="2242"/>
                  </a:lnTo>
                  <a:lnTo>
                    <a:pt x="116" y="2269"/>
                  </a:lnTo>
                  <a:lnTo>
                    <a:pt x="142" y="2295"/>
                  </a:lnTo>
                  <a:lnTo>
                    <a:pt x="170" y="2321"/>
                  </a:lnTo>
                  <a:lnTo>
                    <a:pt x="201" y="2345"/>
                  </a:lnTo>
                  <a:lnTo>
                    <a:pt x="234" y="2369"/>
                  </a:lnTo>
                  <a:lnTo>
                    <a:pt x="269" y="2391"/>
                  </a:lnTo>
                  <a:lnTo>
                    <a:pt x="307" y="2413"/>
                  </a:lnTo>
                  <a:lnTo>
                    <a:pt x="347" y="2433"/>
                  </a:lnTo>
                  <a:lnTo>
                    <a:pt x="387" y="2453"/>
                  </a:lnTo>
                  <a:lnTo>
                    <a:pt x="430" y="2472"/>
                  </a:lnTo>
                  <a:lnTo>
                    <a:pt x="475" y="2490"/>
                  </a:lnTo>
                  <a:lnTo>
                    <a:pt x="521" y="2505"/>
                  </a:lnTo>
                  <a:lnTo>
                    <a:pt x="569" y="2520"/>
                  </a:lnTo>
                  <a:lnTo>
                    <a:pt x="619" y="2534"/>
                  </a:lnTo>
                  <a:lnTo>
                    <a:pt x="668" y="2547"/>
                  </a:lnTo>
                  <a:lnTo>
                    <a:pt x="661" y="2448"/>
                  </a:lnTo>
                  <a:lnTo>
                    <a:pt x="619" y="2466"/>
                  </a:lnTo>
                  <a:lnTo>
                    <a:pt x="578" y="2486"/>
                  </a:lnTo>
                  <a:lnTo>
                    <a:pt x="539" y="2507"/>
                  </a:lnTo>
                  <a:lnTo>
                    <a:pt x="501" y="2530"/>
                  </a:lnTo>
                  <a:lnTo>
                    <a:pt x="467" y="2552"/>
                  </a:lnTo>
                  <a:lnTo>
                    <a:pt x="435" y="2576"/>
                  </a:lnTo>
                  <a:lnTo>
                    <a:pt x="404" y="2601"/>
                  </a:lnTo>
                  <a:lnTo>
                    <a:pt x="377" y="2626"/>
                  </a:lnTo>
                  <a:lnTo>
                    <a:pt x="352" y="2652"/>
                  </a:lnTo>
                  <a:lnTo>
                    <a:pt x="328" y="2680"/>
                  </a:lnTo>
                  <a:lnTo>
                    <a:pt x="308" y="2706"/>
                  </a:lnTo>
                  <a:lnTo>
                    <a:pt x="289" y="2734"/>
                  </a:lnTo>
                  <a:lnTo>
                    <a:pt x="275" y="2762"/>
                  </a:lnTo>
                  <a:lnTo>
                    <a:pt x="263" y="2790"/>
                  </a:lnTo>
                  <a:lnTo>
                    <a:pt x="253" y="2820"/>
                  </a:lnTo>
                  <a:lnTo>
                    <a:pt x="245" y="2849"/>
                  </a:lnTo>
                  <a:lnTo>
                    <a:pt x="242" y="2878"/>
                  </a:lnTo>
                  <a:lnTo>
                    <a:pt x="241" y="2907"/>
                  </a:lnTo>
                  <a:lnTo>
                    <a:pt x="242" y="2936"/>
                  </a:lnTo>
                  <a:lnTo>
                    <a:pt x="246" y="2965"/>
                  </a:lnTo>
                  <a:lnTo>
                    <a:pt x="253" y="2996"/>
                  </a:lnTo>
                  <a:lnTo>
                    <a:pt x="263" y="3023"/>
                  </a:lnTo>
                  <a:lnTo>
                    <a:pt x="275" y="3052"/>
                  </a:lnTo>
                  <a:lnTo>
                    <a:pt x="289" y="3081"/>
                  </a:lnTo>
                  <a:lnTo>
                    <a:pt x="308" y="3109"/>
                  </a:lnTo>
                  <a:lnTo>
                    <a:pt x="328" y="3136"/>
                  </a:lnTo>
                  <a:lnTo>
                    <a:pt x="352" y="3163"/>
                  </a:lnTo>
                  <a:lnTo>
                    <a:pt x="377" y="3189"/>
                  </a:lnTo>
                  <a:lnTo>
                    <a:pt x="404" y="3215"/>
                  </a:lnTo>
                  <a:lnTo>
                    <a:pt x="435" y="3240"/>
                  </a:lnTo>
                  <a:lnTo>
                    <a:pt x="468" y="3262"/>
                  </a:lnTo>
                  <a:lnTo>
                    <a:pt x="504" y="3285"/>
                  </a:lnTo>
                  <a:lnTo>
                    <a:pt x="540" y="3307"/>
                  </a:lnTo>
                  <a:lnTo>
                    <a:pt x="578" y="3328"/>
                  </a:lnTo>
                  <a:lnTo>
                    <a:pt x="620" y="3348"/>
                  </a:lnTo>
                  <a:lnTo>
                    <a:pt x="661" y="3367"/>
                  </a:lnTo>
                  <a:lnTo>
                    <a:pt x="705" y="3385"/>
                  </a:lnTo>
                  <a:lnTo>
                    <a:pt x="752" y="3401"/>
                  </a:lnTo>
                  <a:lnTo>
                    <a:pt x="800" y="3417"/>
                  </a:lnTo>
                  <a:lnTo>
                    <a:pt x="849" y="3430"/>
                  </a:lnTo>
                  <a:lnTo>
                    <a:pt x="900" y="3443"/>
                  </a:lnTo>
                  <a:lnTo>
                    <a:pt x="951" y="3454"/>
                  </a:lnTo>
                  <a:lnTo>
                    <a:pt x="1003" y="3464"/>
                  </a:lnTo>
                  <a:lnTo>
                    <a:pt x="1056" y="3472"/>
                  </a:lnTo>
                  <a:lnTo>
                    <a:pt x="1111" y="3478"/>
                  </a:lnTo>
                  <a:lnTo>
                    <a:pt x="1164" y="3484"/>
                  </a:lnTo>
                  <a:lnTo>
                    <a:pt x="1219" y="3488"/>
                  </a:lnTo>
                  <a:lnTo>
                    <a:pt x="1275" y="3492"/>
                  </a:lnTo>
                  <a:lnTo>
                    <a:pt x="1329" y="3492"/>
                  </a:lnTo>
                  <a:lnTo>
                    <a:pt x="1385" y="3492"/>
                  </a:lnTo>
                  <a:lnTo>
                    <a:pt x="1440" y="3491"/>
                  </a:lnTo>
                  <a:lnTo>
                    <a:pt x="1626" y="3618"/>
                  </a:lnTo>
                  <a:lnTo>
                    <a:pt x="1692" y="3660"/>
                  </a:lnTo>
                  <a:lnTo>
                    <a:pt x="1762" y="3701"/>
                  </a:lnTo>
                  <a:lnTo>
                    <a:pt x="1836" y="3739"/>
                  </a:lnTo>
                  <a:lnTo>
                    <a:pt x="1914" y="3776"/>
                  </a:lnTo>
                  <a:lnTo>
                    <a:pt x="1996" y="3810"/>
                  </a:lnTo>
                  <a:lnTo>
                    <a:pt x="2079" y="3841"/>
                  </a:lnTo>
                  <a:lnTo>
                    <a:pt x="2167" y="3870"/>
                  </a:lnTo>
                  <a:lnTo>
                    <a:pt x="2257" y="3898"/>
                  </a:lnTo>
                  <a:lnTo>
                    <a:pt x="2350" y="3921"/>
                  </a:lnTo>
                  <a:lnTo>
                    <a:pt x="2444" y="3945"/>
                  </a:lnTo>
                  <a:lnTo>
                    <a:pt x="2543" y="3962"/>
                  </a:lnTo>
                  <a:lnTo>
                    <a:pt x="2641" y="3979"/>
                  </a:lnTo>
                  <a:lnTo>
                    <a:pt x="2742" y="3993"/>
                  </a:lnTo>
                  <a:lnTo>
                    <a:pt x="2843" y="4003"/>
                  </a:lnTo>
                  <a:lnTo>
                    <a:pt x="2945" y="4011"/>
                  </a:lnTo>
                  <a:lnTo>
                    <a:pt x="3049" y="4016"/>
                  </a:lnTo>
                  <a:lnTo>
                    <a:pt x="3152" y="4018"/>
                  </a:lnTo>
                  <a:lnTo>
                    <a:pt x="3256" y="4016"/>
                  </a:lnTo>
                  <a:lnTo>
                    <a:pt x="3357" y="4012"/>
                  </a:lnTo>
                  <a:lnTo>
                    <a:pt x="3462" y="4006"/>
                  </a:lnTo>
                  <a:lnTo>
                    <a:pt x="3563" y="3996"/>
                  </a:lnTo>
                  <a:lnTo>
                    <a:pt x="3663" y="3983"/>
                  </a:lnTo>
                  <a:lnTo>
                    <a:pt x="3763" y="3968"/>
                  </a:lnTo>
                  <a:lnTo>
                    <a:pt x="3861" y="3950"/>
                  </a:lnTo>
                  <a:lnTo>
                    <a:pt x="3958" y="3929"/>
                  </a:lnTo>
                  <a:lnTo>
                    <a:pt x="4333" y="3978"/>
                  </a:lnTo>
                  <a:lnTo>
                    <a:pt x="4394" y="4011"/>
                  </a:lnTo>
                  <a:lnTo>
                    <a:pt x="4458" y="4044"/>
                  </a:lnTo>
                  <a:lnTo>
                    <a:pt x="4526" y="4073"/>
                  </a:lnTo>
                  <a:lnTo>
                    <a:pt x="4595" y="4102"/>
                  </a:lnTo>
                  <a:lnTo>
                    <a:pt x="4668" y="4130"/>
                  </a:lnTo>
                  <a:lnTo>
                    <a:pt x="4744" y="4154"/>
                  </a:lnTo>
                  <a:lnTo>
                    <a:pt x="4820" y="4176"/>
                  </a:lnTo>
                  <a:lnTo>
                    <a:pt x="4901" y="4197"/>
                  </a:lnTo>
                  <a:lnTo>
                    <a:pt x="4982" y="4214"/>
                  </a:lnTo>
                  <a:lnTo>
                    <a:pt x="5065" y="4230"/>
                  </a:lnTo>
                  <a:lnTo>
                    <a:pt x="5149" y="4244"/>
                  </a:lnTo>
                  <a:lnTo>
                    <a:pt x="5235" y="4255"/>
                  </a:lnTo>
                  <a:lnTo>
                    <a:pt x="5323" y="4263"/>
                  </a:lnTo>
                  <a:lnTo>
                    <a:pt x="5409" y="4270"/>
                  </a:lnTo>
                  <a:lnTo>
                    <a:pt x="5499" y="4273"/>
                  </a:lnTo>
                  <a:lnTo>
                    <a:pt x="5588" y="4275"/>
                  </a:lnTo>
                  <a:lnTo>
                    <a:pt x="5675" y="4274"/>
                  </a:lnTo>
                  <a:lnTo>
                    <a:pt x="5763" y="4271"/>
                  </a:lnTo>
                  <a:lnTo>
                    <a:pt x="5851" y="4264"/>
                  </a:lnTo>
                  <a:lnTo>
                    <a:pt x="5938" y="4256"/>
                  </a:lnTo>
                  <a:lnTo>
                    <a:pt x="6024" y="4246"/>
                  </a:lnTo>
                  <a:lnTo>
                    <a:pt x="6108" y="4234"/>
                  </a:lnTo>
                  <a:lnTo>
                    <a:pt x="6191" y="4219"/>
                  </a:lnTo>
                  <a:lnTo>
                    <a:pt x="6273" y="4201"/>
                  </a:lnTo>
                  <a:lnTo>
                    <a:pt x="6354" y="4181"/>
                  </a:lnTo>
                  <a:lnTo>
                    <a:pt x="6432" y="4159"/>
                  </a:lnTo>
                  <a:lnTo>
                    <a:pt x="6508" y="4135"/>
                  </a:lnTo>
                  <a:lnTo>
                    <a:pt x="6581" y="4110"/>
                  </a:lnTo>
                  <a:lnTo>
                    <a:pt x="6652" y="4082"/>
                  </a:lnTo>
                  <a:lnTo>
                    <a:pt x="6720" y="4052"/>
                  </a:lnTo>
                  <a:lnTo>
                    <a:pt x="6784" y="4020"/>
                  </a:lnTo>
                  <a:lnTo>
                    <a:pt x="6846" y="3986"/>
                  </a:lnTo>
                  <a:lnTo>
                    <a:pt x="6906" y="3952"/>
                  </a:lnTo>
                  <a:lnTo>
                    <a:pt x="6962" y="3915"/>
                  </a:lnTo>
                  <a:lnTo>
                    <a:pt x="7013" y="3877"/>
                  </a:lnTo>
                  <a:lnTo>
                    <a:pt x="7059" y="3837"/>
                  </a:lnTo>
                  <a:lnTo>
                    <a:pt x="7104" y="3797"/>
                  </a:lnTo>
                  <a:lnTo>
                    <a:pt x="7144" y="3754"/>
                  </a:lnTo>
                  <a:lnTo>
                    <a:pt x="7180" y="3711"/>
                  </a:lnTo>
                  <a:lnTo>
                    <a:pt x="7405" y="3678"/>
                  </a:lnTo>
                  <a:lnTo>
                    <a:pt x="7473" y="3694"/>
                  </a:lnTo>
                  <a:lnTo>
                    <a:pt x="7544" y="3707"/>
                  </a:lnTo>
                  <a:lnTo>
                    <a:pt x="7616" y="3719"/>
                  </a:lnTo>
                  <a:lnTo>
                    <a:pt x="7687" y="3728"/>
                  </a:lnTo>
                  <a:lnTo>
                    <a:pt x="7761" y="3736"/>
                  </a:lnTo>
                  <a:lnTo>
                    <a:pt x="7835" y="3743"/>
                  </a:lnTo>
                  <a:lnTo>
                    <a:pt x="7908" y="3747"/>
                  </a:lnTo>
                  <a:lnTo>
                    <a:pt x="7984" y="3749"/>
                  </a:lnTo>
                  <a:lnTo>
                    <a:pt x="8058" y="3749"/>
                  </a:lnTo>
                  <a:lnTo>
                    <a:pt x="8133" y="3746"/>
                  </a:lnTo>
                  <a:lnTo>
                    <a:pt x="8207" y="3743"/>
                  </a:lnTo>
                  <a:lnTo>
                    <a:pt x="8280" y="3735"/>
                  </a:lnTo>
                  <a:lnTo>
                    <a:pt x="8354" y="3728"/>
                  </a:lnTo>
                  <a:lnTo>
                    <a:pt x="8426" y="3718"/>
                  </a:lnTo>
                  <a:lnTo>
                    <a:pt x="8498" y="3706"/>
                  </a:lnTo>
                  <a:lnTo>
                    <a:pt x="8568" y="3692"/>
                  </a:lnTo>
                  <a:lnTo>
                    <a:pt x="8636" y="3676"/>
                  </a:lnTo>
                  <a:lnTo>
                    <a:pt x="8703" y="3658"/>
                  </a:lnTo>
                  <a:lnTo>
                    <a:pt x="8768" y="3639"/>
                  </a:lnTo>
                  <a:lnTo>
                    <a:pt x="8832" y="3618"/>
                  </a:lnTo>
                  <a:lnTo>
                    <a:pt x="8892" y="3594"/>
                  </a:lnTo>
                  <a:lnTo>
                    <a:pt x="8951" y="3570"/>
                  </a:lnTo>
                  <a:lnTo>
                    <a:pt x="9008" y="3545"/>
                  </a:lnTo>
                  <a:lnTo>
                    <a:pt x="9060" y="3517"/>
                  </a:lnTo>
                  <a:lnTo>
                    <a:pt x="9112" y="3488"/>
                  </a:lnTo>
                  <a:lnTo>
                    <a:pt x="9161" y="3458"/>
                  </a:lnTo>
                  <a:lnTo>
                    <a:pt x="9206" y="3426"/>
                  </a:lnTo>
                  <a:lnTo>
                    <a:pt x="9248" y="3393"/>
                  </a:lnTo>
                  <a:lnTo>
                    <a:pt x="9286" y="3360"/>
                  </a:lnTo>
                  <a:lnTo>
                    <a:pt x="9322" y="3324"/>
                  </a:lnTo>
                  <a:lnTo>
                    <a:pt x="9355" y="3288"/>
                  </a:lnTo>
                  <a:lnTo>
                    <a:pt x="9383" y="3252"/>
                  </a:lnTo>
                  <a:lnTo>
                    <a:pt x="9408" y="3215"/>
                  </a:lnTo>
                  <a:lnTo>
                    <a:pt x="9431" y="3177"/>
                  </a:lnTo>
                  <a:lnTo>
                    <a:pt x="9448" y="3138"/>
                  </a:lnTo>
                  <a:lnTo>
                    <a:pt x="9463" y="3100"/>
                  </a:lnTo>
                  <a:lnTo>
                    <a:pt x="9472" y="3060"/>
                  </a:lnTo>
                  <a:lnTo>
                    <a:pt x="9480" y="3021"/>
                  </a:lnTo>
                  <a:lnTo>
                    <a:pt x="9482" y="2981"/>
                  </a:lnTo>
                  <a:lnTo>
                    <a:pt x="9417" y="2980"/>
                  </a:lnTo>
                  <a:lnTo>
                    <a:pt x="9504" y="2974"/>
                  </a:lnTo>
                  <a:lnTo>
                    <a:pt x="9588" y="2965"/>
                  </a:lnTo>
                  <a:lnTo>
                    <a:pt x="9672" y="2955"/>
                  </a:lnTo>
                  <a:lnTo>
                    <a:pt x="9755" y="2942"/>
                  </a:lnTo>
                  <a:lnTo>
                    <a:pt x="9839" y="2927"/>
                  </a:lnTo>
                  <a:lnTo>
                    <a:pt x="9918" y="2910"/>
                  </a:lnTo>
                  <a:lnTo>
                    <a:pt x="9998" y="2891"/>
                  </a:lnTo>
                  <a:lnTo>
                    <a:pt x="10074" y="2869"/>
                  </a:lnTo>
                  <a:lnTo>
                    <a:pt x="10150" y="2846"/>
                  </a:lnTo>
                  <a:lnTo>
                    <a:pt x="10221" y="2820"/>
                  </a:lnTo>
                  <a:lnTo>
                    <a:pt x="10290" y="2792"/>
                  </a:lnTo>
                  <a:lnTo>
                    <a:pt x="10359" y="2765"/>
                  </a:lnTo>
                  <a:lnTo>
                    <a:pt x="10423" y="2732"/>
                  </a:lnTo>
                  <a:lnTo>
                    <a:pt x="10484" y="2699"/>
                  </a:lnTo>
                  <a:lnTo>
                    <a:pt x="10542" y="2665"/>
                  </a:lnTo>
                  <a:lnTo>
                    <a:pt x="10596" y="2630"/>
                  </a:lnTo>
                  <a:lnTo>
                    <a:pt x="10648" y="2593"/>
                  </a:lnTo>
                  <a:lnTo>
                    <a:pt x="10696" y="2555"/>
                  </a:lnTo>
                  <a:lnTo>
                    <a:pt x="10739" y="2514"/>
                  </a:lnTo>
                  <a:lnTo>
                    <a:pt x="10780" y="2473"/>
                  </a:lnTo>
                  <a:lnTo>
                    <a:pt x="10815" y="2432"/>
                  </a:lnTo>
                  <a:lnTo>
                    <a:pt x="10848" y="2390"/>
                  </a:lnTo>
                  <a:lnTo>
                    <a:pt x="10876" y="2346"/>
                  </a:lnTo>
                  <a:lnTo>
                    <a:pt x="10899" y="2301"/>
                  </a:lnTo>
                  <a:lnTo>
                    <a:pt x="10919" y="2256"/>
                  </a:lnTo>
                  <a:lnTo>
                    <a:pt x="10936" y="2211"/>
                  </a:lnTo>
                  <a:lnTo>
                    <a:pt x="10947" y="2165"/>
                  </a:lnTo>
                  <a:lnTo>
                    <a:pt x="10952" y="2119"/>
                  </a:lnTo>
                  <a:lnTo>
                    <a:pt x="10955" y="2073"/>
                  </a:lnTo>
                  <a:lnTo>
                    <a:pt x="10952" y="2028"/>
                  </a:lnTo>
                  <a:lnTo>
                    <a:pt x="10947" y="1981"/>
                  </a:lnTo>
                  <a:lnTo>
                    <a:pt x="10936" y="1935"/>
                  </a:lnTo>
                  <a:lnTo>
                    <a:pt x="10920" y="1890"/>
                  </a:lnTo>
                  <a:lnTo>
                    <a:pt x="10900" y="1844"/>
                  </a:lnTo>
                  <a:lnTo>
                    <a:pt x="10878" y="1801"/>
                  </a:lnTo>
                  <a:lnTo>
                    <a:pt x="10849" y="1757"/>
                  </a:lnTo>
                  <a:lnTo>
                    <a:pt x="10817" y="1714"/>
                  </a:lnTo>
                  <a:lnTo>
                    <a:pt x="10782" y="1672"/>
                  </a:lnTo>
                  <a:lnTo>
                    <a:pt x="10740" y="1632"/>
                  </a:lnTo>
                  <a:lnTo>
                    <a:pt x="10697" y="1591"/>
                  </a:lnTo>
                  <a:lnTo>
                    <a:pt x="10650" y="1552"/>
                  </a:lnTo>
                  <a:lnTo>
                    <a:pt x="10599" y="1516"/>
                  </a:lnTo>
                  <a:lnTo>
                    <a:pt x="10543" y="1480"/>
                  </a:lnTo>
                  <a:lnTo>
                    <a:pt x="10486" y="1446"/>
                  </a:lnTo>
                  <a:lnTo>
                    <a:pt x="10426" y="1413"/>
                  </a:lnTo>
                  <a:lnTo>
                    <a:pt x="10520" y="1595"/>
                  </a:lnTo>
                  <a:lnTo>
                    <a:pt x="10553" y="1563"/>
                  </a:lnTo>
                  <a:lnTo>
                    <a:pt x="10584" y="1530"/>
                  </a:lnTo>
                  <a:lnTo>
                    <a:pt x="10612" y="1496"/>
                  </a:lnTo>
                  <a:lnTo>
                    <a:pt x="10635" y="1461"/>
                  </a:lnTo>
                  <a:lnTo>
                    <a:pt x="10655" y="1426"/>
                  </a:lnTo>
                  <a:lnTo>
                    <a:pt x="10672" y="1390"/>
                  </a:lnTo>
                  <a:lnTo>
                    <a:pt x="10686" y="1353"/>
                  </a:lnTo>
                  <a:lnTo>
                    <a:pt x="10695" y="1316"/>
                  </a:lnTo>
                  <a:lnTo>
                    <a:pt x="10702" y="1281"/>
                  </a:lnTo>
                  <a:lnTo>
                    <a:pt x="10704" y="1244"/>
                  </a:lnTo>
                  <a:lnTo>
                    <a:pt x="10703" y="1206"/>
                  </a:lnTo>
                  <a:lnTo>
                    <a:pt x="10700" y="1169"/>
                  </a:lnTo>
                  <a:lnTo>
                    <a:pt x="10691" y="1133"/>
                  </a:lnTo>
                  <a:lnTo>
                    <a:pt x="10680" y="1096"/>
                  </a:lnTo>
                  <a:lnTo>
                    <a:pt x="10666" y="1059"/>
                  </a:lnTo>
                  <a:lnTo>
                    <a:pt x="10647" y="1024"/>
                  </a:lnTo>
                  <a:lnTo>
                    <a:pt x="10625" y="989"/>
                  </a:lnTo>
                  <a:lnTo>
                    <a:pt x="10601" y="953"/>
                  </a:lnTo>
                  <a:lnTo>
                    <a:pt x="10572" y="920"/>
                  </a:lnTo>
                  <a:lnTo>
                    <a:pt x="10539" y="887"/>
                  </a:lnTo>
                  <a:lnTo>
                    <a:pt x="10504" y="856"/>
                  </a:lnTo>
                  <a:lnTo>
                    <a:pt x="10467" y="824"/>
                  </a:lnTo>
                  <a:lnTo>
                    <a:pt x="10427" y="795"/>
                  </a:lnTo>
                  <a:lnTo>
                    <a:pt x="10382" y="766"/>
                  </a:lnTo>
                  <a:lnTo>
                    <a:pt x="10336" y="739"/>
                  </a:lnTo>
                  <a:lnTo>
                    <a:pt x="10287" y="712"/>
                  </a:lnTo>
                  <a:lnTo>
                    <a:pt x="10235" y="687"/>
                  </a:lnTo>
                  <a:lnTo>
                    <a:pt x="10182" y="663"/>
                  </a:lnTo>
                  <a:lnTo>
                    <a:pt x="10126" y="642"/>
                  </a:lnTo>
                  <a:lnTo>
                    <a:pt x="10067" y="621"/>
                  </a:lnTo>
                  <a:lnTo>
                    <a:pt x="10007" y="602"/>
                  </a:lnTo>
                  <a:lnTo>
                    <a:pt x="9946" y="585"/>
                  </a:lnTo>
                  <a:lnTo>
                    <a:pt x="9883" y="570"/>
                  </a:lnTo>
                  <a:lnTo>
                    <a:pt x="9819" y="556"/>
                  </a:lnTo>
                  <a:lnTo>
                    <a:pt x="9753" y="544"/>
                  </a:lnTo>
                  <a:lnTo>
                    <a:pt x="9686" y="535"/>
                  </a:lnTo>
                  <a:lnTo>
                    <a:pt x="9618" y="526"/>
                  </a:lnTo>
                  <a:lnTo>
                    <a:pt x="9696" y="498"/>
                  </a:lnTo>
                  <a:lnTo>
                    <a:pt x="9680" y="465"/>
                  </a:lnTo>
                  <a:lnTo>
                    <a:pt x="9660" y="434"/>
                  </a:lnTo>
                  <a:lnTo>
                    <a:pt x="9638" y="403"/>
                  </a:lnTo>
                  <a:lnTo>
                    <a:pt x="9612" y="372"/>
                  </a:lnTo>
                  <a:lnTo>
                    <a:pt x="9583" y="342"/>
                  </a:lnTo>
                  <a:lnTo>
                    <a:pt x="9554" y="314"/>
                  </a:lnTo>
                  <a:lnTo>
                    <a:pt x="9519" y="285"/>
                  </a:lnTo>
                  <a:lnTo>
                    <a:pt x="9481" y="259"/>
                  </a:lnTo>
                  <a:lnTo>
                    <a:pt x="9443" y="232"/>
                  </a:lnTo>
                  <a:lnTo>
                    <a:pt x="9402" y="207"/>
                  </a:lnTo>
                  <a:lnTo>
                    <a:pt x="9357" y="184"/>
                  </a:lnTo>
                  <a:lnTo>
                    <a:pt x="9310" y="161"/>
                  </a:lnTo>
                  <a:lnTo>
                    <a:pt x="9261" y="140"/>
                  </a:lnTo>
                  <a:lnTo>
                    <a:pt x="9211" y="120"/>
                  </a:lnTo>
                  <a:lnTo>
                    <a:pt x="9158" y="102"/>
                  </a:lnTo>
                  <a:lnTo>
                    <a:pt x="9105" y="83"/>
                  </a:lnTo>
                  <a:lnTo>
                    <a:pt x="9048" y="69"/>
                  </a:lnTo>
                  <a:lnTo>
                    <a:pt x="8992" y="54"/>
                  </a:lnTo>
                  <a:lnTo>
                    <a:pt x="8934" y="41"/>
                  </a:lnTo>
                  <a:lnTo>
                    <a:pt x="8874" y="30"/>
                  </a:lnTo>
                  <a:lnTo>
                    <a:pt x="8814" y="21"/>
                  </a:lnTo>
                  <a:lnTo>
                    <a:pt x="8753" y="13"/>
                  </a:lnTo>
                  <a:lnTo>
                    <a:pt x="8690" y="8"/>
                  </a:lnTo>
                  <a:lnTo>
                    <a:pt x="8628" y="4"/>
                  </a:lnTo>
                  <a:lnTo>
                    <a:pt x="8565" y="1"/>
                  </a:lnTo>
                  <a:lnTo>
                    <a:pt x="8503" y="0"/>
                  </a:lnTo>
                  <a:lnTo>
                    <a:pt x="8439" y="1"/>
                  </a:lnTo>
                  <a:lnTo>
                    <a:pt x="8377" y="4"/>
                  </a:lnTo>
                  <a:lnTo>
                    <a:pt x="8314" y="7"/>
                  </a:lnTo>
                  <a:lnTo>
                    <a:pt x="8252" y="13"/>
                  </a:lnTo>
                  <a:lnTo>
                    <a:pt x="8191" y="21"/>
                  </a:lnTo>
                  <a:lnTo>
                    <a:pt x="8131" y="30"/>
                  </a:lnTo>
                  <a:lnTo>
                    <a:pt x="8070" y="41"/>
                  </a:lnTo>
                  <a:lnTo>
                    <a:pt x="8012" y="54"/>
                  </a:lnTo>
                  <a:lnTo>
                    <a:pt x="7954" y="67"/>
                  </a:lnTo>
                  <a:lnTo>
                    <a:pt x="7899" y="83"/>
                  </a:lnTo>
                  <a:lnTo>
                    <a:pt x="7844" y="100"/>
                  </a:lnTo>
                  <a:lnTo>
                    <a:pt x="7793" y="119"/>
                  </a:lnTo>
                  <a:lnTo>
                    <a:pt x="7742" y="139"/>
                  </a:lnTo>
                  <a:lnTo>
                    <a:pt x="7692" y="160"/>
                  </a:lnTo>
                  <a:lnTo>
                    <a:pt x="7451" y="164"/>
                  </a:lnTo>
                  <a:lnTo>
                    <a:pt x="7408" y="145"/>
                  </a:lnTo>
                  <a:lnTo>
                    <a:pt x="7365" y="125"/>
                  </a:lnTo>
                  <a:lnTo>
                    <a:pt x="7319" y="107"/>
                  </a:lnTo>
                  <a:lnTo>
                    <a:pt x="7272" y="90"/>
                  </a:lnTo>
                  <a:lnTo>
                    <a:pt x="7223" y="75"/>
                  </a:lnTo>
                  <a:lnTo>
                    <a:pt x="7173" y="61"/>
                  </a:lnTo>
                  <a:lnTo>
                    <a:pt x="7123" y="49"/>
                  </a:lnTo>
                  <a:lnTo>
                    <a:pt x="7070" y="37"/>
                  </a:lnTo>
                  <a:lnTo>
                    <a:pt x="7016" y="28"/>
                  </a:lnTo>
                  <a:lnTo>
                    <a:pt x="6962" y="20"/>
                  </a:lnTo>
                  <a:lnTo>
                    <a:pt x="6906" y="12"/>
                  </a:lnTo>
                  <a:lnTo>
                    <a:pt x="6850" y="7"/>
                  </a:lnTo>
                  <a:lnTo>
                    <a:pt x="6795" y="3"/>
                  </a:lnTo>
                  <a:lnTo>
                    <a:pt x="6738" y="1"/>
                  </a:lnTo>
                  <a:lnTo>
                    <a:pt x="6682" y="0"/>
                  </a:lnTo>
                  <a:lnTo>
                    <a:pt x="6624" y="1"/>
                  </a:lnTo>
                  <a:lnTo>
                    <a:pt x="6568" y="3"/>
                  </a:lnTo>
                  <a:lnTo>
                    <a:pt x="6511" y="7"/>
                  </a:lnTo>
                  <a:lnTo>
                    <a:pt x="6456" y="13"/>
                  </a:lnTo>
                  <a:lnTo>
                    <a:pt x="6400" y="20"/>
                  </a:lnTo>
                  <a:lnTo>
                    <a:pt x="6347" y="28"/>
                  </a:lnTo>
                  <a:lnTo>
                    <a:pt x="6294" y="38"/>
                  </a:lnTo>
                  <a:lnTo>
                    <a:pt x="6240" y="49"/>
                  </a:lnTo>
                  <a:lnTo>
                    <a:pt x="6188" y="62"/>
                  </a:lnTo>
                  <a:lnTo>
                    <a:pt x="6139" y="75"/>
                  </a:lnTo>
                  <a:lnTo>
                    <a:pt x="6090" y="91"/>
                  </a:lnTo>
                  <a:lnTo>
                    <a:pt x="6043" y="108"/>
                  </a:lnTo>
                  <a:lnTo>
                    <a:pt x="5997" y="126"/>
                  </a:lnTo>
                  <a:lnTo>
                    <a:pt x="5955" y="145"/>
                  </a:lnTo>
                  <a:lnTo>
                    <a:pt x="5913" y="165"/>
                  </a:lnTo>
                  <a:lnTo>
                    <a:pt x="5874" y="188"/>
                  </a:lnTo>
                  <a:lnTo>
                    <a:pt x="5835" y="210"/>
                  </a:lnTo>
                  <a:lnTo>
                    <a:pt x="5801" y="234"/>
                  </a:lnTo>
                  <a:lnTo>
                    <a:pt x="5767" y="257"/>
                  </a:lnTo>
                  <a:lnTo>
                    <a:pt x="5540" y="264"/>
                  </a:lnTo>
                  <a:lnTo>
                    <a:pt x="5483" y="244"/>
                  </a:lnTo>
                  <a:lnTo>
                    <a:pt x="5423" y="224"/>
                  </a:lnTo>
                  <a:lnTo>
                    <a:pt x="5363" y="207"/>
                  </a:lnTo>
                  <a:lnTo>
                    <a:pt x="5301" y="191"/>
                  </a:lnTo>
                  <a:lnTo>
                    <a:pt x="5239" y="178"/>
                  </a:lnTo>
                  <a:lnTo>
                    <a:pt x="5173" y="164"/>
                  </a:lnTo>
                  <a:lnTo>
                    <a:pt x="5108" y="155"/>
                  </a:lnTo>
                  <a:lnTo>
                    <a:pt x="5041" y="145"/>
                  </a:lnTo>
                  <a:lnTo>
                    <a:pt x="4975" y="139"/>
                  </a:lnTo>
                  <a:lnTo>
                    <a:pt x="4907" y="133"/>
                  </a:lnTo>
                  <a:lnTo>
                    <a:pt x="4837" y="131"/>
                  </a:lnTo>
                  <a:lnTo>
                    <a:pt x="4770" y="128"/>
                  </a:lnTo>
                  <a:lnTo>
                    <a:pt x="4702" y="128"/>
                  </a:lnTo>
                  <a:lnTo>
                    <a:pt x="4634" y="131"/>
                  </a:lnTo>
                  <a:lnTo>
                    <a:pt x="4566" y="135"/>
                  </a:lnTo>
                  <a:lnTo>
                    <a:pt x="4498" y="140"/>
                  </a:lnTo>
                  <a:lnTo>
                    <a:pt x="4430" y="148"/>
                  </a:lnTo>
                  <a:lnTo>
                    <a:pt x="4364" y="157"/>
                  </a:lnTo>
                  <a:lnTo>
                    <a:pt x="4299" y="169"/>
                  </a:lnTo>
                  <a:lnTo>
                    <a:pt x="4235" y="181"/>
                  </a:lnTo>
                  <a:lnTo>
                    <a:pt x="4172" y="197"/>
                  </a:lnTo>
                  <a:lnTo>
                    <a:pt x="4111" y="213"/>
                  </a:lnTo>
                  <a:lnTo>
                    <a:pt x="4052" y="231"/>
                  </a:lnTo>
                  <a:lnTo>
                    <a:pt x="3993" y="249"/>
                  </a:lnTo>
                  <a:lnTo>
                    <a:pt x="3937" y="271"/>
                  </a:lnTo>
                  <a:lnTo>
                    <a:pt x="3884" y="293"/>
                  </a:lnTo>
                  <a:lnTo>
                    <a:pt x="3832" y="317"/>
                  </a:lnTo>
                  <a:lnTo>
                    <a:pt x="3783" y="342"/>
                  </a:lnTo>
                  <a:lnTo>
                    <a:pt x="3737" y="369"/>
                  </a:lnTo>
                  <a:lnTo>
                    <a:pt x="3692" y="397"/>
                  </a:lnTo>
                  <a:lnTo>
                    <a:pt x="3650" y="426"/>
                  </a:lnTo>
                  <a:lnTo>
                    <a:pt x="3359" y="464"/>
                  </a:lnTo>
                  <a:lnTo>
                    <a:pt x="3279" y="448"/>
                  </a:lnTo>
                  <a:lnTo>
                    <a:pt x="3198" y="432"/>
                  </a:lnTo>
                  <a:lnTo>
                    <a:pt x="3115" y="420"/>
                  </a:lnTo>
                  <a:lnTo>
                    <a:pt x="3031" y="409"/>
                  </a:lnTo>
                  <a:lnTo>
                    <a:pt x="2946" y="401"/>
                  </a:lnTo>
                  <a:lnTo>
                    <a:pt x="2861" y="395"/>
                  </a:lnTo>
                  <a:lnTo>
                    <a:pt x="2775" y="391"/>
                  </a:lnTo>
                  <a:lnTo>
                    <a:pt x="2691" y="390"/>
                  </a:lnTo>
                  <a:lnTo>
                    <a:pt x="2604" y="391"/>
                  </a:lnTo>
                  <a:lnTo>
                    <a:pt x="2518" y="395"/>
                  </a:lnTo>
                  <a:lnTo>
                    <a:pt x="2432" y="400"/>
                  </a:lnTo>
                  <a:lnTo>
                    <a:pt x="2347" y="407"/>
                  </a:lnTo>
                  <a:lnTo>
                    <a:pt x="2264" y="417"/>
                  </a:lnTo>
                  <a:lnTo>
                    <a:pt x="2181" y="430"/>
                  </a:lnTo>
                  <a:lnTo>
                    <a:pt x="2100" y="445"/>
                  </a:lnTo>
                  <a:lnTo>
                    <a:pt x="2020" y="461"/>
                  </a:lnTo>
                  <a:lnTo>
                    <a:pt x="1941" y="479"/>
                  </a:lnTo>
                  <a:lnTo>
                    <a:pt x="1864" y="500"/>
                  </a:lnTo>
                  <a:lnTo>
                    <a:pt x="1790" y="523"/>
                  </a:lnTo>
                  <a:lnTo>
                    <a:pt x="1718" y="548"/>
                  </a:lnTo>
                  <a:lnTo>
                    <a:pt x="1648" y="574"/>
                  </a:lnTo>
                  <a:lnTo>
                    <a:pt x="1581" y="603"/>
                  </a:lnTo>
                  <a:lnTo>
                    <a:pt x="1516" y="634"/>
                  </a:lnTo>
                  <a:lnTo>
                    <a:pt x="1456" y="665"/>
                  </a:lnTo>
                  <a:lnTo>
                    <a:pt x="1396" y="698"/>
                  </a:lnTo>
                  <a:lnTo>
                    <a:pt x="1340" y="734"/>
                  </a:lnTo>
                  <a:lnTo>
                    <a:pt x="1288" y="771"/>
                  </a:lnTo>
                  <a:lnTo>
                    <a:pt x="1240" y="808"/>
                  </a:lnTo>
                  <a:lnTo>
                    <a:pt x="1197" y="848"/>
                  </a:lnTo>
                  <a:lnTo>
                    <a:pt x="1156" y="887"/>
                  </a:lnTo>
                  <a:lnTo>
                    <a:pt x="1119" y="929"/>
                  </a:lnTo>
                  <a:lnTo>
                    <a:pt x="1087" y="970"/>
                  </a:lnTo>
                  <a:lnTo>
                    <a:pt x="1056" y="1014"/>
                  </a:lnTo>
                  <a:lnTo>
                    <a:pt x="1031" y="1058"/>
                  </a:lnTo>
                  <a:lnTo>
                    <a:pt x="1010" y="1101"/>
                  </a:lnTo>
                  <a:lnTo>
                    <a:pt x="995" y="1147"/>
                  </a:lnTo>
                  <a:lnTo>
                    <a:pt x="982" y="1192"/>
                  </a:lnTo>
                  <a:lnTo>
                    <a:pt x="974" y="1237"/>
                  </a:lnTo>
                  <a:lnTo>
                    <a:pt x="970" y="1283"/>
                  </a:lnTo>
                  <a:lnTo>
                    <a:pt x="971" y="1329"/>
                  </a:lnTo>
                  <a:lnTo>
                    <a:pt x="976" y="1374"/>
                  </a:lnTo>
                  <a:lnTo>
                    <a:pt x="985" y="1419"/>
                  </a:lnTo>
                  <a:lnTo>
                    <a:pt x="999" y="1465"/>
                  </a:lnTo>
                  <a:lnTo>
                    <a:pt x="1019" y="141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0" name="Freeform 6"/>
            <p:cNvSpPr>
              <a:spLocks noChangeArrowheads="1"/>
            </p:cNvSpPr>
            <p:nvPr/>
          </p:nvSpPr>
          <p:spPr bwMode="auto">
            <a:xfrm>
              <a:off x="2204" y="2860"/>
              <a:ext cx="1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6"/>
                </a:cxn>
                <a:cxn ang="0">
                  <a:pos x="64" y="13"/>
                </a:cxn>
                <a:cxn ang="0">
                  <a:pos x="96" y="18"/>
                </a:cxn>
                <a:cxn ang="0">
                  <a:pos x="128" y="24"/>
                </a:cxn>
                <a:cxn ang="0">
                  <a:pos x="160" y="28"/>
                </a:cxn>
                <a:cxn ang="0">
                  <a:pos x="193" y="33"/>
                </a:cxn>
                <a:cxn ang="0">
                  <a:pos x="227" y="37"/>
                </a:cxn>
                <a:cxn ang="0">
                  <a:pos x="260" y="39"/>
                </a:cxn>
                <a:cxn ang="0">
                  <a:pos x="293" y="42"/>
                </a:cxn>
                <a:cxn ang="0">
                  <a:pos x="327" y="43"/>
                </a:cxn>
                <a:cxn ang="0">
                  <a:pos x="360" y="46"/>
                </a:cxn>
                <a:cxn ang="0">
                  <a:pos x="395" y="47"/>
                </a:cxn>
                <a:cxn ang="0">
                  <a:pos x="429" y="47"/>
                </a:cxn>
                <a:cxn ang="0">
                  <a:pos x="462" y="47"/>
                </a:cxn>
                <a:cxn ang="0">
                  <a:pos x="496" y="46"/>
                </a:cxn>
                <a:cxn ang="0">
                  <a:pos x="0" y="0"/>
                </a:cxn>
              </a:cxnLst>
              <a:rect l="0" t="0" r="r" b="b"/>
              <a:pathLst>
                <a:path w="497" h="48">
                  <a:moveTo>
                    <a:pt x="0" y="0"/>
                  </a:moveTo>
                  <a:lnTo>
                    <a:pt x="32" y="6"/>
                  </a:lnTo>
                  <a:lnTo>
                    <a:pt x="64" y="13"/>
                  </a:lnTo>
                  <a:lnTo>
                    <a:pt x="96" y="18"/>
                  </a:lnTo>
                  <a:lnTo>
                    <a:pt x="128" y="24"/>
                  </a:lnTo>
                  <a:lnTo>
                    <a:pt x="160" y="28"/>
                  </a:lnTo>
                  <a:lnTo>
                    <a:pt x="193" y="33"/>
                  </a:lnTo>
                  <a:lnTo>
                    <a:pt x="227" y="37"/>
                  </a:lnTo>
                  <a:lnTo>
                    <a:pt x="260" y="39"/>
                  </a:lnTo>
                  <a:lnTo>
                    <a:pt x="293" y="42"/>
                  </a:lnTo>
                  <a:lnTo>
                    <a:pt x="327" y="43"/>
                  </a:lnTo>
                  <a:lnTo>
                    <a:pt x="360" y="46"/>
                  </a:lnTo>
                  <a:lnTo>
                    <a:pt x="395" y="47"/>
                  </a:lnTo>
                  <a:lnTo>
                    <a:pt x="429" y="47"/>
                  </a:lnTo>
                  <a:lnTo>
                    <a:pt x="462" y="47"/>
                  </a:lnTo>
                  <a:lnTo>
                    <a:pt x="496" y="46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1" name="Freeform 7"/>
            <p:cNvSpPr>
              <a:spLocks noChangeArrowheads="1"/>
            </p:cNvSpPr>
            <p:nvPr/>
          </p:nvSpPr>
          <p:spPr bwMode="auto">
            <a:xfrm>
              <a:off x="2379" y="3069"/>
              <a:ext cx="49" cy="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21"/>
                </a:cxn>
                <a:cxn ang="0">
                  <a:pos x="31" y="20"/>
                </a:cxn>
                <a:cxn ang="0">
                  <a:pos x="45" y="20"/>
                </a:cxn>
                <a:cxn ang="0">
                  <a:pos x="59" y="19"/>
                </a:cxn>
                <a:cxn ang="0">
                  <a:pos x="75" y="17"/>
                </a:cxn>
                <a:cxn ang="0">
                  <a:pos x="88" y="16"/>
                </a:cxn>
                <a:cxn ang="0">
                  <a:pos x="103" y="15"/>
                </a:cxn>
                <a:cxn ang="0">
                  <a:pos x="117" y="13"/>
                </a:cxn>
                <a:cxn ang="0">
                  <a:pos x="133" y="12"/>
                </a:cxn>
                <a:cxn ang="0">
                  <a:pos x="146" y="10"/>
                </a:cxn>
                <a:cxn ang="0">
                  <a:pos x="160" y="9"/>
                </a:cxn>
                <a:cxn ang="0">
                  <a:pos x="176" y="7"/>
                </a:cxn>
                <a:cxn ang="0">
                  <a:pos x="190" y="5"/>
                </a:cxn>
                <a:cxn ang="0">
                  <a:pos x="204" y="2"/>
                </a:cxn>
                <a:cxn ang="0">
                  <a:pos x="217" y="0"/>
                </a:cxn>
                <a:cxn ang="0">
                  <a:pos x="0" y="23"/>
                </a:cxn>
              </a:cxnLst>
              <a:rect l="0" t="0" r="r" b="b"/>
              <a:pathLst>
                <a:path w="218" h="24">
                  <a:moveTo>
                    <a:pt x="0" y="23"/>
                  </a:moveTo>
                  <a:lnTo>
                    <a:pt x="16" y="21"/>
                  </a:lnTo>
                  <a:lnTo>
                    <a:pt x="31" y="20"/>
                  </a:lnTo>
                  <a:lnTo>
                    <a:pt x="45" y="20"/>
                  </a:lnTo>
                  <a:lnTo>
                    <a:pt x="59" y="19"/>
                  </a:lnTo>
                  <a:lnTo>
                    <a:pt x="75" y="17"/>
                  </a:lnTo>
                  <a:lnTo>
                    <a:pt x="88" y="16"/>
                  </a:lnTo>
                  <a:lnTo>
                    <a:pt x="103" y="15"/>
                  </a:lnTo>
                  <a:lnTo>
                    <a:pt x="117" y="13"/>
                  </a:lnTo>
                  <a:lnTo>
                    <a:pt x="133" y="12"/>
                  </a:lnTo>
                  <a:lnTo>
                    <a:pt x="146" y="10"/>
                  </a:lnTo>
                  <a:lnTo>
                    <a:pt x="160" y="9"/>
                  </a:lnTo>
                  <a:lnTo>
                    <a:pt x="176" y="7"/>
                  </a:lnTo>
                  <a:lnTo>
                    <a:pt x="190" y="5"/>
                  </a:lnTo>
                  <a:lnTo>
                    <a:pt x="204" y="2"/>
                  </a:lnTo>
                  <a:lnTo>
                    <a:pt x="217" y="0"/>
                  </a:lnTo>
                  <a:lnTo>
                    <a:pt x="0" y="23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2" name="Freeform 8"/>
            <p:cNvSpPr>
              <a:spLocks noChangeArrowheads="1"/>
            </p:cNvSpPr>
            <p:nvPr/>
          </p:nvSpPr>
          <p:spPr bwMode="auto">
            <a:xfrm>
              <a:off x="2980" y="3143"/>
              <a:ext cx="55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5"/>
                </a:cxn>
                <a:cxn ang="0">
                  <a:pos x="27" y="27"/>
                </a:cxn>
                <a:cxn ang="0">
                  <a:pos x="42" y="41"/>
                </a:cxn>
                <a:cxn ang="0">
                  <a:pos x="57" y="52"/>
                </a:cxn>
                <a:cxn ang="0">
                  <a:pos x="71" y="65"/>
                </a:cxn>
                <a:cxn ang="0">
                  <a:pos x="88" y="78"/>
                </a:cxn>
                <a:cxn ang="0">
                  <a:pos x="102" y="90"/>
                </a:cxn>
                <a:cxn ang="0">
                  <a:pos x="119" y="102"/>
                </a:cxn>
                <a:cxn ang="0">
                  <a:pos x="135" y="114"/>
                </a:cxn>
                <a:cxn ang="0">
                  <a:pos x="153" y="126"/>
                </a:cxn>
                <a:cxn ang="0">
                  <a:pos x="169" y="138"/>
                </a:cxn>
                <a:cxn ang="0">
                  <a:pos x="187" y="151"/>
                </a:cxn>
                <a:cxn ang="0">
                  <a:pos x="206" y="160"/>
                </a:cxn>
                <a:cxn ang="0">
                  <a:pos x="225" y="172"/>
                </a:cxn>
                <a:cxn ang="0">
                  <a:pos x="243" y="184"/>
                </a:cxn>
                <a:cxn ang="0">
                  <a:pos x="0" y="0"/>
                </a:cxn>
              </a:cxnLst>
              <a:rect l="0" t="0" r="r" b="b"/>
              <a:pathLst>
                <a:path w="244" h="185">
                  <a:moveTo>
                    <a:pt x="0" y="0"/>
                  </a:moveTo>
                  <a:lnTo>
                    <a:pt x="14" y="15"/>
                  </a:lnTo>
                  <a:lnTo>
                    <a:pt x="27" y="27"/>
                  </a:lnTo>
                  <a:lnTo>
                    <a:pt x="42" y="41"/>
                  </a:lnTo>
                  <a:lnTo>
                    <a:pt x="57" y="52"/>
                  </a:lnTo>
                  <a:lnTo>
                    <a:pt x="71" y="65"/>
                  </a:lnTo>
                  <a:lnTo>
                    <a:pt x="88" y="78"/>
                  </a:lnTo>
                  <a:lnTo>
                    <a:pt x="102" y="90"/>
                  </a:lnTo>
                  <a:lnTo>
                    <a:pt x="119" y="102"/>
                  </a:lnTo>
                  <a:lnTo>
                    <a:pt x="135" y="114"/>
                  </a:lnTo>
                  <a:lnTo>
                    <a:pt x="153" y="126"/>
                  </a:lnTo>
                  <a:lnTo>
                    <a:pt x="169" y="138"/>
                  </a:lnTo>
                  <a:lnTo>
                    <a:pt x="187" y="151"/>
                  </a:lnTo>
                  <a:lnTo>
                    <a:pt x="206" y="160"/>
                  </a:lnTo>
                  <a:lnTo>
                    <a:pt x="225" y="172"/>
                  </a:lnTo>
                  <a:lnTo>
                    <a:pt x="243" y="184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3" name="Freeform 9"/>
            <p:cNvSpPr>
              <a:spLocks noChangeArrowheads="1"/>
            </p:cNvSpPr>
            <p:nvPr/>
          </p:nvSpPr>
          <p:spPr bwMode="auto">
            <a:xfrm>
              <a:off x="3680" y="3068"/>
              <a:ext cx="27" cy="56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12" y="231"/>
                </a:cxn>
                <a:cxn ang="0">
                  <a:pos x="23" y="216"/>
                </a:cxn>
                <a:cxn ang="0">
                  <a:pos x="33" y="200"/>
                </a:cxn>
                <a:cxn ang="0">
                  <a:pos x="43" y="184"/>
                </a:cxn>
                <a:cxn ang="0">
                  <a:pos x="53" y="167"/>
                </a:cxn>
                <a:cxn ang="0">
                  <a:pos x="63" y="152"/>
                </a:cxn>
                <a:cxn ang="0">
                  <a:pos x="72" y="135"/>
                </a:cxn>
                <a:cxn ang="0">
                  <a:pos x="79" y="119"/>
                </a:cxn>
                <a:cxn ang="0">
                  <a:pos x="87" y="102"/>
                </a:cxn>
                <a:cxn ang="0">
                  <a:pos x="94" y="86"/>
                </a:cxn>
                <a:cxn ang="0">
                  <a:pos x="101" y="69"/>
                </a:cxn>
                <a:cxn ang="0">
                  <a:pos x="105" y="52"/>
                </a:cxn>
                <a:cxn ang="0">
                  <a:pos x="111" y="35"/>
                </a:cxn>
                <a:cxn ang="0">
                  <a:pos x="115" y="19"/>
                </a:cxn>
                <a:cxn ang="0">
                  <a:pos x="119" y="0"/>
                </a:cxn>
                <a:cxn ang="0">
                  <a:pos x="0" y="247"/>
                </a:cxn>
              </a:cxnLst>
              <a:rect l="0" t="0" r="r" b="b"/>
              <a:pathLst>
                <a:path w="120" h="248">
                  <a:moveTo>
                    <a:pt x="0" y="247"/>
                  </a:moveTo>
                  <a:lnTo>
                    <a:pt x="12" y="231"/>
                  </a:lnTo>
                  <a:lnTo>
                    <a:pt x="23" y="216"/>
                  </a:lnTo>
                  <a:lnTo>
                    <a:pt x="33" y="200"/>
                  </a:lnTo>
                  <a:lnTo>
                    <a:pt x="43" y="184"/>
                  </a:lnTo>
                  <a:lnTo>
                    <a:pt x="53" y="167"/>
                  </a:lnTo>
                  <a:lnTo>
                    <a:pt x="63" y="152"/>
                  </a:lnTo>
                  <a:lnTo>
                    <a:pt x="72" y="135"/>
                  </a:lnTo>
                  <a:lnTo>
                    <a:pt x="79" y="119"/>
                  </a:lnTo>
                  <a:lnTo>
                    <a:pt x="87" y="102"/>
                  </a:lnTo>
                  <a:lnTo>
                    <a:pt x="94" y="86"/>
                  </a:lnTo>
                  <a:lnTo>
                    <a:pt x="101" y="69"/>
                  </a:lnTo>
                  <a:lnTo>
                    <a:pt x="105" y="52"/>
                  </a:lnTo>
                  <a:lnTo>
                    <a:pt x="111" y="35"/>
                  </a:lnTo>
                  <a:lnTo>
                    <a:pt x="115" y="19"/>
                  </a:lnTo>
                  <a:lnTo>
                    <a:pt x="119" y="0"/>
                  </a:lnTo>
                  <a:lnTo>
                    <a:pt x="0" y="247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4" name="Freeform 10"/>
            <p:cNvSpPr>
              <a:spLocks noChangeArrowheads="1"/>
            </p:cNvSpPr>
            <p:nvPr/>
          </p:nvSpPr>
          <p:spPr bwMode="auto">
            <a:xfrm>
              <a:off x="3982" y="2790"/>
              <a:ext cx="220" cy="169"/>
            </a:xfrm>
            <a:custGeom>
              <a:avLst/>
              <a:gdLst/>
              <a:ahLst/>
              <a:cxnLst>
                <a:cxn ang="0">
                  <a:pos x="970" y="743"/>
                </a:cxn>
                <a:cxn ang="0">
                  <a:pos x="969" y="702"/>
                </a:cxn>
                <a:cxn ang="0">
                  <a:pos x="964" y="663"/>
                </a:cxn>
                <a:cxn ang="0">
                  <a:pos x="956" y="622"/>
                </a:cxn>
                <a:cxn ang="0">
                  <a:pos x="944" y="583"/>
                </a:cxn>
                <a:cxn ang="0">
                  <a:pos x="926" y="544"/>
                </a:cxn>
                <a:cxn ang="0">
                  <a:pos x="907" y="504"/>
                </a:cxn>
                <a:cxn ang="0">
                  <a:pos x="881" y="467"/>
                </a:cxn>
                <a:cxn ang="0">
                  <a:pos x="855" y="429"/>
                </a:cxn>
                <a:cxn ang="0">
                  <a:pos x="823" y="393"/>
                </a:cxn>
                <a:cxn ang="0">
                  <a:pos x="788" y="358"/>
                </a:cxn>
                <a:cxn ang="0">
                  <a:pos x="749" y="323"/>
                </a:cxn>
                <a:cxn ang="0">
                  <a:pos x="708" y="289"/>
                </a:cxn>
                <a:cxn ang="0">
                  <a:pos x="663" y="256"/>
                </a:cxn>
                <a:cxn ang="0">
                  <a:pos x="615" y="226"/>
                </a:cxn>
                <a:cxn ang="0">
                  <a:pos x="566" y="195"/>
                </a:cxn>
                <a:cxn ang="0">
                  <a:pos x="512" y="166"/>
                </a:cxn>
                <a:cxn ang="0">
                  <a:pos x="455" y="141"/>
                </a:cxn>
                <a:cxn ang="0">
                  <a:pos x="396" y="116"/>
                </a:cxn>
                <a:cxn ang="0">
                  <a:pos x="335" y="92"/>
                </a:cxn>
                <a:cxn ang="0">
                  <a:pos x="272" y="70"/>
                </a:cxn>
                <a:cxn ang="0">
                  <a:pos x="207" y="50"/>
                </a:cxn>
                <a:cxn ang="0">
                  <a:pos x="138" y="31"/>
                </a:cxn>
                <a:cxn ang="0">
                  <a:pos x="70" y="14"/>
                </a:cxn>
                <a:cxn ang="0">
                  <a:pos x="0" y="0"/>
                </a:cxn>
                <a:cxn ang="0">
                  <a:pos x="970" y="743"/>
                </a:cxn>
              </a:cxnLst>
              <a:rect l="0" t="0" r="r" b="b"/>
              <a:pathLst>
                <a:path w="971" h="744">
                  <a:moveTo>
                    <a:pt x="970" y="743"/>
                  </a:moveTo>
                  <a:lnTo>
                    <a:pt x="969" y="702"/>
                  </a:lnTo>
                  <a:lnTo>
                    <a:pt x="964" y="663"/>
                  </a:lnTo>
                  <a:lnTo>
                    <a:pt x="956" y="622"/>
                  </a:lnTo>
                  <a:lnTo>
                    <a:pt x="944" y="583"/>
                  </a:lnTo>
                  <a:lnTo>
                    <a:pt x="926" y="544"/>
                  </a:lnTo>
                  <a:lnTo>
                    <a:pt x="907" y="504"/>
                  </a:lnTo>
                  <a:lnTo>
                    <a:pt x="881" y="467"/>
                  </a:lnTo>
                  <a:lnTo>
                    <a:pt x="855" y="429"/>
                  </a:lnTo>
                  <a:lnTo>
                    <a:pt x="823" y="393"/>
                  </a:lnTo>
                  <a:lnTo>
                    <a:pt x="788" y="358"/>
                  </a:lnTo>
                  <a:lnTo>
                    <a:pt x="749" y="323"/>
                  </a:lnTo>
                  <a:lnTo>
                    <a:pt x="708" y="289"/>
                  </a:lnTo>
                  <a:lnTo>
                    <a:pt x="663" y="256"/>
                  </a:lnTo>
                  <a:lnTo>
                    <a:pt x="615" y="226"/>
                  </a:lnTo>
                  <a:lnTo>
                    <a:pt x="566" y="195"/>
                  </a:lnTo>
                  <a:lnTo>
                    <a:pt x="512" y="166"/>
                  </a:lnTo>
                  <a:lnTo>
                    <a:pt x="455" y="141"/>
                  </a:lnTo>
                  <a:lnTo>
                    <a:pt x="396" y="116"/>
                  </a:lnTo>
                  <a:lnTo>
                    <a:pt x="335" y="92"/>
                  </a:lnTo>
                  <a:lnTo>
                    <a:pt x="272" y="70"/>
                  </a:lnTo>
                  <a:lnTo>
                    <a:pt x="207" y="50"/>
                  </a:lnTo>
                  <a:lnTo>
                    <a:pt x="138" y="31"/>
                  </a:lnTo>
                  <a:lnTo>
                    <a:pt x="70" y="14"/>
                  </a:lnTo>
                  <a:lnTo>
                    <a:pt x="0" y="0"/>
                  </a:lnTo>
                  <a:lnTo>
                    <a:pt x="970" y="743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5" name="Freeform 11"/>
            <p:cNvSpPr>
              <a:spLocks noChangeArrowheads="1"/>
            </p:cNvSpPr>
            <p:nvPr/>
          </p:nvSpPr>
          <p:spPr bwMode="auto">
            <a:xfrm>
              <a:off x="4335" y="2644"/>
              <a:ext cx="103" cy="56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37" y="236"/>
                </a:cxn>
                <a:cxn ang="0">
                  <a:pos x="74" y="223"/>
                </a:cxn>
                <a:cxn ang="0">
                  <a:pos x="109" y="208"/>
                </a:cxn>
                <a:cxn ang="0">
                  <a:pos x="143" y="195"/>
                </a:cxn>
                <a:cxn ang="0">
                  <a:pos x="176" y="179"/>
                </a:cxn>
                <a:cxn ang="0">
                  <a:pos x="209" y="164"/>
                </a:cxn>
                <a:cxn ang="0">
                  <a:pos x="240" y="148"/>
                </a:cxn>
                <a:cxn ang="0">
                  <a:pos x="271" y="132"/>
                </a:cxn>
                <a:cxn ang="0">
                  <a:pos x="300" y="115"/>
                </a:cxn>
                <a:cxn ang="0">
                  <a:pos x="328" y="96"/>
                </a:cxn>
                <a:cxn ang="0">
                  <a:pos x="356" y="78"/>
                </a:cxn>
                <a:cxn ang="0">
                  <a:pos x="382" y="59"/>
                </a:cxn>
                <a:cxn ang="0">
                  <a:pos x="407" y="40"/>
                </a:cxn>
                <a:cxn ang="0">
                  <a:pos x="431" y="21"/>
                </a:cxn>
                <a:cxn ang="0">
                  <a:pos x="453" y="0"/>
                </a:cxn>
                <a:cxn ang="0">
                  <a:pos x="0" y="248"/>
                </a:cxn>
              </a:cxnLst>
              <a:rect l="0" t="0" r="r" b="b"/>
              <a:pathLst>
                <a:path w="454" h="249">
                  <a:moveTo>
                    <a:pt x="0" y="248"/>
                  </a:moveTo>
                  <a:lnTo>
                    <a:pt x="37" y="236"/>
                  </a:lnTo>
                  <a:lnTo>
                    <a:pt x="74" y="223"/>
                  </a:lnTo>
                  <a:lnTo>
                    <a:pt x="109" y="208"/>
                  </a:lnTo>
                  <a:lnTo>
                    <a:pt x="143" y="195"/>
                  </a:lnTo>
                  <a:lnTo>
                    <a:pt x="176" y="179"/>
                  </a:lnTo>
                  <a:lnTo>
                    <a:pt x="209" y="164"/>
                  </a:lnTo>
                  <a:lnTo>
                    <a:pt x="240" y="148"/>
                  </a:lnTo>
                  <a:lnTo>
                    <a:pt x="271" y="132"/>
                  </a:lnTo>
                  <a:lnTo>
                    <a:pt x="300" y="115"/>
                  </a:lnTo>
                  <a:lnTo>
                    <a:pt x="328" y="96"/>
                  </a:lnTo>
                  <a:lnTo>
                    <a:pt x="356" y="78"/>
                  </a:lnTo>
                  <a:lnTo>
                    <a:pt x="382" y="59"/>
                  </a:lnTo>
                  <a:lnTo>
                    <a:pt x="407" y="40"/>
                  </a:lnTo>
                  <a:lnTo>
                    <a:pt x="431" y="21"/>
                  </a:lnTo>
                  <a:lnTo>
                    <a:pt x="453" y="0"/>
                  </a:lnTo>
                  <a:lnTo>
                    <a:pt x="0" y="248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6" name="Freeform 12"/>
            <p:cNvSpPr>
              <a:spLocks noChangeArrowheads="1"/>
            </p:cNvSpPr>
            <p:nvPr/>
          </p:nvSpPr>
          <p:spPr bwMode="auto">
            <a:xfrm>
              <a:off x="4251" y="2396"/>
              <a:ext cx="8" cy="38"/>
            </a:xfrm>
            <a:custGeom>
              <a:avLst/>
              <a:gdLst/>
              <a:ahLst/>
              <a:cxnLst>
                <a:cxn ang="0">
                  <a:pos x="35" y="166"/>
                </a:cxn>
                <a:cxn ang="0">
                  <a:pos x="35" y="155"/>
                </a:cxn>
                <a:cxn ang="0">
                  <a:pos x="35" y="144"/>
                </a:cxn>
                <a:cxn ang="0">
                  <a:pos x="34" y="133"/>
                </a:cxn>
                <a:cxn ang="0">
                  <a:pos x="34" y="122"/>
                </a:cxn>
                <a:cxn ang="0">
                  <a:pos x="34" y="111"/>
                </a:cxn>
                <a:cxn ang="0">
                  <a:pos x="31" y="99"/>
                </a:cxn>
                <a:cxn ang="0">
                  <a:pos x="30" y="88"/>
                </a:cxn>
                <a:cxn ang="0">
                  <a:pos x="27" y="76"/>
                </a:cxn>
                <a:cxn ang="0">
                  <a:pos x="24" y="66"/>
                </a:cxn>
                <a:cxn ang="0">
                  <a:pos x="21" y="55"/>
                </a:cxn>
                <a:cxn ang="0">
                  <a:pos x="19" y="43"/>
                </a:cxn>
                <a:cxn ang="0">
                  <a:pos x="14" y="33"/>
                </a:cxn>
                <a:cxn ang="0">
                  <a:pos x="9" y="22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35" y="166"/>
                </a:cxn>
              </a:cxnLst>
              <a:rect l="0" t="0" r="r" b="b"/>
              <a:pathLst>
                <a:path w="36" h="167">
                  <a:moveTo>
                    <a:pt x="35" y="166"/>
                  </a:moveTo>
                  <a:lnTo>
                    <a:pt x="35" y="155"/>
                  </a:lnTo>
                  <a:lnTo>
                    <a:pt x="35" y="144"/>
                  </a:lnTo>
                  <a:lnTo>
                    <a:pt x="34" y="133"/>
                  </a:lnTo>
                  <a:lnTo>
                    <a:pt x="34" y="122"/>
                  </a:lnTo>
                  <a:lnTo>
                    <a:pt x="34" y="111"/>
                  </a:lnTo>
                  <a:lnTo>
                    <a:pt x="31" y="99"/>
                  </a:lnTo>
                  <a:lnTo>
                    <a:pt x="30" y="88"/>
                  </a:lnTo>
                  <a:lnTo>
                    <a:pt x="27" y="76"/>
                  </a:lnTo>
                  <a:lnTo>
                    <a:pt x="24" y="66"/>
                  </a:lnTo>
                  <a:lnTo>
                    <a:pt x="21" y="55"/>
                  </a:lnTo>
                  <a:lnTo>
                    <a:pt x="19" y="43"/>
                  </a:lnTo>
                  <a:lnTo>
                    <a:pt x="14" y="33"/>
                  </a:lnTo>
                  <a:lnTo>
                    <a:pt x="9" y="22"/>
                  </a:lnTo>
                  <a:lnTo>
                    <a:pt x="6" y="10"/>
                  </a:lnTo>
                  <a:lnTo>
                    <a:pt x="0" y="0"/>
                  </a:lnTo>
                  <a:lnTo>
                    <a:pt x="35" y="166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7" name="Freeform 13"/>
            <p:cNvSpPr>
              <a:spLocks noChangeArrowheads="1"/>
            </p:cNvSpPr>
            <p:nvPr/>
          </p:nvSpPr>
          <p:spPr bwMode="auto">
            <a:xfrm>
              <a:off x="3740" y="2319"/>
              <a:ext cx="57" cy="36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30" y="9"/>
                </a:cxn>
                <a:cxn ang="0">
                  <a:pos x="212" y="18"/>
                </a:cxn>
                <a:cxn ang="0">
                  <a:pos x="192" y="28"/>
                </a:cxn>
                <a:cxn ang="0">
                  <a:pos x="175" y="37"/>
                </a:cxn>
                <a:cxn ang="0">
                  <a:pos x="157" y="47"/>
                </a:cxn>
                <a:cxn ang="0">
                  <a:pos x="139" y="58"/>
                </a:cxn>
                <a:cxn ang="0">
                  <a:pos x="122" y="68"/>
                </a:cxn>
                <a:cxn ang="0">
                  <a:pos x="105" y="79"/>
                </a:cxn>
                <a:cxn ang="0">
                  <a:pos x="88" y="90"/>
                </a:cxn>
                <a:cxn ang="0">
                  <a:pos x="73" y="101"/>
                </a:cxn>
                <a:cxn ang="0">
                  <a:pos x="57" y="112"/>
                </a:cxn>
                <a:cxn ang="0">
                  <a:pos x="42" y="123"/>
                </a:cxn>
                <a:cxn ang="0">
                  <a:pos x="27" y="136"/>
                </a:cxn>
                <a:cxn ang="0">
                  <a:pos x="13" y="146"/>
                </a:cxn>
                <a:cxn ang="0">
                  <a:pos x="0" y="158"/>
                </a:cxn>
                <a:cxn ang="0">
                  <a:pos x="249" y="0"/>
                </a:cxn>
              </a:cxnLst>
              <a:rect l="0" t="0" r="r" b="b"/>
              <a:pathLst>
                <a:path w="250" h="159">
                  <a:moveTo>
                    <a:pt x="249" y="0"/>
                  </a:moveTo>
                  <a:lnTo>
                    <a:pt x="230" y="9"/>
                  </a:lnTo>
                  <a:lnTo>
                    <a:pt x="212" y="18"/>
                  </a:lnTo>
                  <a:lnTo>
                    <a:pt x="192" y="28"/>
                  </a:lnTo>
                  <a:lnTo>
                    <a:pt x="175" y="37"/>
                  </a:lnTo>
                  <a:lnTo>
                    <a:pt x="157" y="47"/>
                  </a:lnTo>
                  <a:lnTo>
                    <a:pt x="139" y="58"/>
                  </a:lnTo>
                  <a:lnTo>
                    <a:pt x="122" y="68"/>
                  </a:lnTo>
                  <a:lnTo>
                    <a:pt x="105" y="79"/>
                  </a:lnTo>
                  <a:lnTo>
                    <a:pt x="88" y="90"/>
                  </a:lnTo>
                  <a:lnTo>
                    <a:pt x="73" y="101"/>
                  </a:lnTo>
                  <a:lnTo>
                    <a:pt x="57" y="112"/>
                  </a:lnTo>
                  <a:lnTo>
                    <a:pt x="42" y="123"/>
                  </a:lnTo>
                  <a:lnTo>
                    <a:pt x="27" y="136"/>
                  </a:lnTo>
                  <a:lnTo>
                    <a:pt x="13" y="146"/>
                  </a:lnTo>
                  <a:lnTo>
                    <a:pt x="0" y="158"/>
                  </a:lnTo>
                  <a:lnTo>
                    <a:pt x="249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8" name="Freeform 14"/>
            <p:cNvSpPr>
              <a:spLocks noChangeArrowheads="1"/>
            </p:cNvSpPr>
            <p:nvPr/>
          </p:nvSpPr>
          <p:spPr bwMode="auto">
            <a:xfrm>
              <a:off x="3327" y="2341"/>
              <a:ext cx="33" cy="37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4" y="11"/>
                </a:cxn>
                <a:cxn ang="0">
                  <a:pos x="122" y="21"/>
                </a:cxn>
                <a:cxn ang="0">
                  <a:pos x="109" y="32"/>
                </a:cxn>
                <a:cxn ang="0">
                  <a:pos x="98" y="41"/>
                </a:cxn>
                <a:cxn ang="0">
                  <a:pos x="87" y="52"/>
                </a:cxn>
                <a:cxn ang="0">
                  <a:pos x="76" y="64"/>
                </a:cxn>
                <a:cxn ang="0">
                  <a:pos x="66" y="73"/>
                </a:cxn>
                <a:cxn ang="0">
                  <a:pos x="56" y="85"/>
                </a:cxn>
                <a:cxn ang="0">
                  <a:pos x="47" y="97"/>
                </a:cxn>
                <a:cxn ang="0">
                  <a:pos x="39" y="107"/>
                </a:cxn>
                <a:cxn ang="0">
                  <a:pos x="31" y="118"/>
                </a:cxn>
                <a:cxn ang="0">
                  <a:pos x="22" y="130"/>
                </a:cxn>
                <a:cxn ang="0">
                  <a:pos x="14" y="141"/>
                </a:cxn>
                <a:cxn ang="0">
                  <a:pos x="6" y="152"/>
                </a:cxn>
                <a:cxn ang="0">
                  <a:pos x="0" y="164"/>
                </a:cxn>
                <a:cxn ang="0">
                  <a:pos x="146" y="0"/>
                </a:cxn>
              </a:cxnLst>
              <a:rect l="0" t="0" r="r" b="b"/>
              <a:pathLst>
                <a:path w="147" h="165">
                  <a:moveTo>
                    <a:pt x="146" y="0"/>
                  </a:moveTo>
                  <a:lnTo>
                    <a:pt x="134" y="11"/>
                  </a:lnTo>
                  <a:lnTo>
                    <a:pt x="122" y="21"/>
                  </a:lnTo>
                  <a:lnTo>
                    <a:pt x="109" y="32"/>
                  </a:lnTo>
                  <a:lnTo>
                    <a:pt x="98" y="41"/>
                  </a:lnTo>
                  <a:lnTo>
                    <a:pt x="87" y="52"/>
                  </a:lnTo>
                  <a:lnTo>
                    <a:pt x="76" y="64"/>
                  </a:lnTo>
                  <a:lnTo>
                    <a:pt x="66" y="73"/>
                  </a:lnTo>
                  <a:lnTo>
                    <a:pt x="56" y="85"/>
                  </a:lnTo>
                  <a:lnTo>
                    <a:pt x="47" y="97"/>
                  </a:lnTo>
                  <a:lnTo>
                    <a:pt x="39" y="107"/>
                  </a:lnTo>
                  <a:lnTo>
                    <a:pt x="31" y="118"/>
                  </a:lnTo>
                  <a:lnTo>
                    <a:pt x="22" y="130"/>
                  </a:lnTo>
                  <a:lnTo>
                    <a:pt x="14" y="141"/>
                  </a:lnTo>
                  <a:lnTo>
                    <a:pt x="6" y="152"/>
                  </a:lnTo>
                  <a:lnTo>
                    <a:pt x="0" y="164"/>
                  </a:lnTo>
                  <a:lnTo>
                    <a:pt x="146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9" name="Freeform 15"/>
            <p:cNvSpPr>
              <a:spLocks noChangeArrowheads="1"/>
            </p:cNvSpPr>
            <p:nvPr/>
          </p:nvSpPr>
          <p:spPr bwMode="auto">
            <a:xfrm>
              <a:off x="2814" y="2388"/>
              <a:ext cx="73" cy="22"/>
            </a:xfrm>
            <a:custGeom>
              <a:avLst/>
              <a:gdLst/>
              <a:ahLst/>
              <a:cxnLst>
                <a:cxn ang="0">
                  <a:pos x="320" y="96"/>
                </a:cxn>
                <a:cxn ang="0">
                  <a:pos x="299" y="89"/>
                </a:cxn>
                <a:cxn ang="0">
                  <a:pos x="278" y="81"/>
                </a:cxn>
                <a:cxn ang="0">
                  <a:pos x="257" y="75"/>
                </a:cxn>
                <a:cxn ang="0">
                  <a:pos x="238" y="67"/>
                </a:cxn>
                <a:cxn ang="0">
                  <a:pos x="217" y="60"/>
                </a:cxn>
                <a:cxn ang="0">
                  <a:pos x="196" y="52"/>
                </a:cxn>
                <a:cxn ang="0">
                  <a:pos x="175" y="47"/>
                </a:cxn>
                <a:cxn ang="0">
                  <a:pos x="153" y="40"/>
                </a:cxn>
                <a:cxn ang="0">
                  <a:pos x="132" y="34"/>
                </a:cxn>
                <a:cxn ang="0">
                  <a:pos x="110" y="28"/>
                </a:cxn>
                <a:cxn ang="0">
                  <a:pos x="89" y="23"/>
                </a:cxn>
                <a:cxn ang="0">
                  <a:pos x="67" y="17"/>
                </a:cxn>
                <a:cxn ang="0">
                  <a:pos x="44" y="10"/>
                </a:cxn>
                <a:cxn ang="0">
                  <a:pos x="22" y="5"/>
                </a:cxn>
                <a:cxn ang="0">
                  <a:pos x="0" y="0"/>
                </a:cxn>
                <a:cxn ang="0">
                  <a:pos x="320" y="96"/>
                </a:cxn>
              </a:cxnLst>
              <a:rect l="0" t="0" r="r" b="b"/>
              <a:pathLst>
                <a:path w="321" h="97">
                  <a:moveTo>
                    <a:pt x="320" y="96"/>
                  </a:moveTo>
                  <a:lnTo>
                    <a:pt x="299" y="89"/>
                  </a:lnTo>
                  <a:lnTo>
                    <a:pt x="278" y="81"/>
                  </a:lnTo>
                  <a:lnTo>
                    <a:pt x="257" y="75"/>
                  </a:lnTo>
                  <a:lnTo>
                    <a:pt x="238" y="67"/>
                  </a:lnTo>
                  <a:lnTo>
                    <a:pt x="217" y="60"/>
                  </a:lnTo>
                  <a:lnTo>
                    <a:pt x="196" y="52"/>
                  </a:lnTo>
                  <a:lnTo>
                    <a:pt x="175" y="47"/>
                  </a:lnTo>
                  <a:lnTo>
                    <a:pt x="153" y="40"/>
                  </a:lnTo>
                  <a:lnTo>
                    <a:pt x="132" y="34"/>
                  </a:lnTo>
                  <a:lnTo>
                    <a:pt x="110" y="28"/>
                  </a:lnTo>
                  <a:lnTo>
                    <a:pt x="89" y="23"/>
                  </a:lnTo>
                  <a:lnTo>
                    <a:pt x="67" y="17"/>
                  </a:lnTo>
                  <a:lnTo>
                    <a:pt x="44" y="10"/>
                  </a:lnTo>
                  <a:lnTo>
                    <a:pt x="22" y="5"/>
                  </a:lnTo>
                  <a:lnTo>
                    <a:pt x="0" y="0"/>
                  </a:lnTo>
                  <a:lnTo>
                    <a:pt x="320" y="96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0" name="Freeform 16"/>
            <p:cNvSpPr>
              <a:spLocks noChangeArrowheads="1"/>
            </p:cNvSpPr>
            <p:nvPr/>
          </p:nvSpPr>
          <p:spPr bwMode="auto">
            <a:xfrm>
              <a:off x="2279" y="2615"/>
              <a:ext cx="2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2"/>
                </a:cxn>
                <a:cxn ang="0">
                  <a:pos x="9" y="25"/>
                </a:cxn>
                <a:cxn ang="0">
                  <a:pos x="14" y="37"/>
                </a:cxn>
                <a:cxn ang="0">
                  <a:pos x="19" y="49"/>
                </a:cxn>
                <a:cxn ang="0">
                  <a:pos x="25" y="62"/>
                </a:cxn>
                <a:cxn ang="0">
                  <a:pos x="30" y="73"/>
                </a:cxn>
                <a:cxn ang="0">
                  <a:pos x="38" y="86"/>
                </a:cxn>
                <a:cxn ang="0">
                  <a:pos x="44" y="97"/>
                </a:cxn>
                <a:cxn ang="0">
                  <a:pos x="51" y="110"/>
                </a:cxn>
                <a:cxn ang="0">
                  <a:pos x="58" y="121"/>
                </a:cxn>
                <a:cxn ang="0">
                  <a:pos x="65" y="134"/>
                </a:cxn>
                <a:cxn ang="0">
                  <a:pos x="74" y="145"/>
                </a:cxn>
                <a:cxn ang="0">
                  <a:pos x="81" y="158"/>
                </a:cxn>
                <a:cxn ang="0">
                  <a:pos x="90" y="170"/>
                </a:cxn>
                <a:cxn ang="0">
                  <a:pos x="101" y="181"/>
                </a:cxn>
                <a:cxn ang="0">
                  <a:pos x="0" y="0"/>
                </a:cxn>
              </a:cxnLst>
              <a:rect l="0" t="0" r="r" b="b"/>
              <a:pathLst>
                <a:path w="102" h="182">
                  <a:moveTo>
                    <a:pt x="0" y="0"/>
                  </a:moveTo>
                  <a:lnTo>
                    <a:pt x="4" y="12"/>
                  </a:lnTo>
                  <a:lnTo>
                    <a:pt x="9" y="25"/>
                  </a:lnTo>
                  <a:lnTo>
                    <a:pt x="14" y="37"/>
                  </a:lnTo>
                  <a:lnTo>
                    <a:pt x="19" y="49"/>
                  </a:lnTo>
                  <a:lnTo>
                    <a:pt x="25" y="62"/>
                  </a:lnTo>
                  <a:lnTo>
                    <a:pt x="30" y="73"/>
                  </a:lnTo>
                  <a:lnTo>
                    <a:pt x="38" y="86"/>
                  </a:lnTo>
                  <a:lnTo>
                    <a:pt x="44" y="97"/>
                  </a:lnTo>
                  <a:lnTo>
                    <a:pt x="51" y="110"/>
                  </a:lnTo>
                  <a:lnTo>
                    <a:pt x="58" y="121"/>
                  </a:lnTo>
                  <a:lnTo>
                    <a:pt x="65" y="134"/>
                  </a:lnTo>
                  <a:lnTo>
                    <a:pt x="74" y="145"/>
                  </a:lnTo>
                  <a:lnTo>
                    <a:pt x="81" y="158"/>
                  </a:lnTo>
                  <a:lnTo>
                    <a:pt x="90" y="170"/>
                  </a:lnTo>
                  <a:lnTo>
                    <a:pt x="101" y="181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1" name="AutoShape 17"/>
            <p:cNvSpPr>
              <a:spLocks noChangeArrowheads="1"/>
            </p:cNvSpPr>
            <p:nvPr/>
          </p:nvSpPr>
          <p:spPr bwMode="auto">
            <a:xfrm>
              <a:off x="2927" y="2377"/>
              <a:ext cx="822" cy="230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657350" y="2711450"/>
            <a:ext cx="3432175" cy="1479550"/>
            <a:chOff x="2151" y="1094"/>
            <a:chExt cx="2162" cy="932"/>
          </a:xfrm>
        </p:grpSpPr>
        <p:sp>
          <p:nvSpPr>
            <p:cNvPr id="82963" name="Freeform 19"/>
            <p:cNvSpPr>
              <a:spLocks noChangeArrowheads="1"/>
            </p:cNvSpPr>
            <p:nvPr/>
          </p:nvSpPr>
          <p:spPr bwMode="auto">
            <a:xfrm>
              <a:off x="2151" y="1094"/>
              <a:ext cx="2163" cy="933"/>
            </a:xfrm>
            <a:custGeom>
              <a:avLst/>
              <a:gdLst/>
              <a:ahLst/>
              <a:cxnLst>
                <a:cxn ang="0">
                  <a:pos x="563" y="1415"/>
                </a:cxn>
                <a:cxn ang="0">
                  <a:pos x="252" y="1548"/>
                </a:cxn>
                <a:cxn ang="0">
                  <a:pos x="55" y="1742"/>
                </a:cxn>
                <a:cxn ang="0">
                  <a:pos x="3" y="1964"/>
                </a:cxn>
                <a:cxn ang="0">
                  <a:pos x="100" y="2183"/>
                </a:cxn>
                <a:cxn ang="0">
                  <a:pos x="336" y="2359"/>
                </a:cxn>
                <a:cxn ang="0">
                  <a:pos x="539" y="2372"/>
                </a:cxn>
                <a:cxn ang="0">
                  <a:pos x="306" y="2552"/>
                </a:cxn>
                <a:cxn ang="0">
                  <a:pos x="211" y="2768"/>
                </a:cxn>
                <a:cxn ang="0">
                  <a:pos x="268" y="2991"/>
                </a:cxn>
                <a:cxn ang="0">
                  <a:pos x="470" y="3181"/>
                </a:cxn>
                <a:cxn ang="0">
                  <a:pos x="783" y="3311"/>
                </a:cxn>
                <a:cxn ang="0">
                  <a:pos x="1157" y="3359"/>
                </a:cxn>
                <a:cxn ang="0">
                  <a:pos x="1738" y="3665"/>
                </a:cxn>
                <a:cxn ang="0">
                  <a:pos x="2388" y="3841"/>
                </a:cxn>
                <a:cxn ang="0">
                  <a:pos x="3102" y="3843"/>
                </a:cxn>
                <a:cxn ang="0">
                  <a:pos x="3940" y="3918"/>
                </a:cxn>
                <a:cxn ang="0">
                  <a:pos x="4483" y="4082"/>
                </a:cxn>
                <a:cxn ang="0">
                  <a:pos x="5094" y="4102"/>
                </a:cxn>
                <a:cxn ang="0">
                  <a:pos x="5666" y="3978"/>
                </a:cxn>
                <a:cxn ang="0">
                  <a:pos x="6106" y="3728"/>
                </a:cxn>
                <a:cxn ang="0">
                  <a:pos x="6631" y="3577"/>
                </a:cxn>
                <a:cxn ang="0">
                  <a:pos x="7146" y="3600"/>
                </a:cxn>
                <a:cxn ang="0">
                  <a:pos x="7633" y="3500"/>
                </a:cxn>
                <a:cxn ang="0">
                  <a:pos x="8015" y="3295"/>
                </a:cxn>
                <a:cxn ang="0">
                  <a:pos x="8226" y="3019"/>
                </a:cxn>
                <a:cxn ang="0">
                  <a:pos x="8421" y="2843"/>
                </a:cxn>
                <a:cxn ang="0">
                  <a:pos x="8959" y="2685"/>
                </a:cxn>
                <a:cxn ang="0">
                  <a:pos x="9350" y="2419"/>
                </a:cxn>
                <a:cxn ang="0">
                  <a:pos x="9531" y="2082"/>
                </a:cxn>
                <a:cxn ang="0">
                  <a:pos x="9471" y="1733"/>
                </a:cxn>
                <a:cxn ang="0">
                  <a:pos x="9180" y="1424"/>
                </a:cxn>
                <a:cxn ang="0">
                  <a:pos x="9277" y="1372"/>
                </a:cxn>
                <a:cxn ang="0">
                  <a:pos x="9308" y="1089"/>
                </a:cxn>
                <a:cxn ang="0">
                  <a:pos x="9146" y="823"/>
                </a:cxn>
                <a:cxn ang="0">
                  <a:pos x="8816" y="618"/>
                </a:cxn>
                <a:cxn ang="0">
                  <a:pos x="8375" y="506"/>
                </a:cxn>
                <a:cxn ang="0">
                  <a:pos x="8287" y="274"/>
                </a:cxn>
                <a:cxn ang="0">
                  <a:pos x="7974" y="97"/>
                </a:cxn>
                <a:cxn ang="0">
                  <a:pos x="7566" y="8"/>
                </a:cxn>
                <a:cxn ang="0">
                  <a:pos x="7132" y="20"/>
                </a:cxn>
                <a:cxn ang="0">
                  <a:pos x="6741" y="134"/>
                </a:cxn>
                <a:cxn ang="0">
                  <a:pos x="6245" y="59"/>
                </a:cxn>
                <a:cxn ang="0">
                  <a:pos x="5867" y="1"/>
                </a:cxn>
                <a:cxn ang="0">
                  <a:pos x="5480" y="36"/>
                </a:cxn>
                <a:cxn ang="0">
                  <a:pos x="5147" y="159"/>
                </a:cxn>
                <a:cxn ang="0">
                  <a:pos x="4669" y="199"/>
                </a:cxn>
                <a:cxn ang="0">
                  <a:pos x="4211" y="126"/>
                </a:cxn>
                <a:cxn ang="0">
                  <a:pos x="3743" y="162"/>
                </a:cxn>
                <a:cxn ang="0">
                  <a:pos x="3336" y="305"/>
                </a:cxn>
                <a:cxn ang="0">
                  <a:pos x="2712" y="404"/>
                </a:cxn>
                <a:cxn ang="0">
                  <a:pos x="2118" y="384"/>
                </a:cxn>
                <a:cxn ang="0">
                  <a:pos x="1558" y="503"/>
                </a:cxn>
                <a:cxn ang="0">
                  <a:pos x="1121" y="742"/>
                </a:cxn>
                <a:cxn ang="0">
                  <a:pos x="879" y="1059"/>
                </a:cxn>
                <a:cxn ang="0">
                  <a:pos x="870" y="1409"/>
                </a:cxn>
              </a:cxnLst>
              <a:rect l="0" t="0" r="r" b="b"/>
              <a:pathLst>
                <a:path w="9539" h="4113">
                  <a:moveTo>
                    <a:pt x="887" y="1366"/>
                  </a:moveTo>
                  <a:lnTo>
                    <a:pt x="839" y="1368"/>
                  </a:lnTo>
                  <a:lnTo>
                    <a:pt x="792" y="1373"/>
                  </a:lnTo>
                  <a:lnTo>
                    <a:pt x="745" y="1379"/>
                  </a:lnTo>
                  <a:lnTo>
                    <a:pt x="697" y="1386"/>
                  </a:lnTo>
                  <a:lnTo>
                    <a:pt x="651" y="1395"/>
                  </a:lnTo>
                  <a:lnTo>
                    <a:pt x="606" y="1405"/>
                  </a:lnTo>
                  <a:lnTo>
                    <a:pt x="563" y="1415"/>
                  </a:lnTo>
                  <a:lnTo>
                    <a:pt x="518" y="1427"/>
                  </a:lnTo>
                  <a:lnTo>
                    <a:pt x="476" y="1441"/>
                  </a:lnTo>
                  <a:lnTo>
                    <a:pt x="435" y="1456"/>
                  </a:lnTo>
                  <a:lnTo>
                    <a:pt x="397" y="1472"/>
                  </a:lnTo>
                  <a:lnTo>
                    <a:pt x="357" y="1488"/>
                  </a:lnTo>
                  <a:lnTo>
                    <a:pt x="321" y="1508"/>
                  </a:lnTo>
                  <a:lnTo>
                    <a:pt x="285" y="1527"/>
                  </a:lnTo>
                  <a:lnTo>
                    <a:pt x="252" y="1548"/>
                  </a:lnTo>
                  <a:lnTo>
                    <a:pt x="222" y="1569"/>
                  </a:lnTo>
                  <a:lnTo>
                    <a:pt x="191" y="1591"/>
                  </a:lnTo>
                  <a:lnTo>
                    <a:pt x="163" y="1614"/>
                  </a:lnTo>
                  <a:lnTo>
                    <a:pt x="137" y="1638"/>
                  </a:lnTo>
                  <a:lnTo>
                    <a:pt x="114" y="1662"/>
                  </a:lnTo>
                  <a:lnTo>
                    <a:pt x="91" y="1688"/>
                  </a:lnTo>
                  <a:lnTo>
                    <a:pt x="73" y="1714"/>
                  </a:lnTo>
                  <a:lnTo>
                    <a:pt x="55" y="1742"/>
                  </a:lnTo>
                  <a:lnTo>
                    <a:pt x="39" y="1767"/>
                  </a:lnTo>
                  <a:lnTo>
                    <a:pt x="28" y="1795"/>
                  </a:lnTo>
                  <a:lnTo>
                    <a:pt x="17" y="1823"/>
                  </a:lnTo>
                  <a:lnTo>
                    <a:pt x="10" y="1851"/>
                  </a:lnTo>
                  <a:lnTo>
                    <a:pt x="4" y="1879"/>
                  </a:lnTo>
                  <a:lnTo>
                    <a:pt x="1" y="1908"/>
                  </a:lnTo>
                  <a:lnTo>
                    <a:pt x="0" y="1935"/>
                  </a:lnTo>
                  <a:lnTo>
                    <a:pt x="3" y="1964"/>
                  </a:lnTo>
                  <a:lnTo>
                    <a:pt x="6" y="1991"/>
                  </a:lnTo>
                  <a:lnTo>
                    <a:pt x="13" y="2021"/>
                  </a:lnTo>
                  <a:lnTo>
                    <a:pt x="21" y="2049"/>
                  </a:lnTo>
                  <a:lnTo>
                    <a:pt x="34" y="2077"/>
                  </a:lnTo>
                  <a:lnTo>
                    <a:pt x="46" y="2102"/>
                  </a:lnTo>
                  <a:lnTo>
                    <a:pt x="62" y="2130"/>
                  </a:lnTo>
                  <a:lnTo>
                    <a:pt x="80" y="2157"/>
                  </a:lnTo>
                  <a:lnTo>
                    <a:pt x="100" y="2183"/>
                  </a:lnTo>
                  <a:lnTo>
                    <a:pt x="123" y="2208"/>
                  </a:lnTo>
                  <a:lnTo>
                    <a:pt x="149" y="2233"/>
                  </a:lnTo>
                  <a:lnTo>
                    <a:pt x="175" y="2255"/>
                  </a:lnTo>
                  <a:lnTo>
                    <a:pt x="204" y="2278"/>
                  </a:lnTo>
                  <a:lnTo>
                    <a:pt x="234" y="2300"/>
                  </a:lnTo>
                  <a:lnTo>
                    <a:pt x="267" y="2321"/>
                  </a:lnTo>
                  <a:lnTo>
                    <a:pt x="302" y="2340"/>
                  </a:lnTo>
                  <a:lnTo>
                    <a:pt x="336" y="2359"/>
                  </a:lnTo>
                  <a:lnTo>
                    <a:pt x="375" y="2378"/>
                  </a:lnTo>
                  <a:lnTo>
                    <a:pt x="413" y="2396"/>
                  </a:lnTo>
                  <a:lnTo>
                    <a:pt x="454" y="2409"/>
                  </a:lnTo>
                  <a:lnTo>
                    <a:pt x="496" y="2424"/>
                  </a:lnTo>
                  <a:lnTo>
                    <a:pt x="539" y="2438"/>
                  </a:lnTo>
                  <a:lnTo>
                    <a:pt x="582" y="2450"/>
                  </a:lnTo>
                  <a:lnTo>
                    <a:pt x="575" y="2355"/>
                  </a:lnTo>
                  <a:lnTo>
                    <a:pt x="539" y="2372"/>
                  </a:lnTo>
                  <a:lnTo>
                    <a:pt x="503" y="2391"/>
                  </a:lnTo>
                  <a:lnTo>
                    <a:pt x="469" y="2411"/>
                  </a:lnTo>
                  <a:lnTo>
                    <a:pt x="436" y="2433"/>
                  </a:lnTo>
                  <a:lnTo>
                    <a:pt x="407" y="2455"/>
                  </a:lnTo>
                  <a:lnTo>
                    <a:pt x="378" y="2478"/>
                  </a:lnTo>
                  <a:lnTo>
                    <a:pt x="352" y="2501"/>
                  </a:lnTo>
                  <a:lnTo>
                    <a:pt x="328" y="2526"/>
                  </a:lnTo>
                  <a:lnTo>
                    <a:pt x="306" y="2552"/>
                  </a:lnTo>
                  <a:lnTo>
                    <a:pt x="285" y="2577"/>
                  </a:lnTo>
                  <a:lnTo>
                    <a:pt x="268" y="2603"/>
                  </a:lnTo>
                  <a:lnTo>
                    <a:pt x="252" y="2630"/>
                  </a:lnTo>
                  <a:lnTo>
                    <a:pt x="240" y="2657"/>
                  </a:lnTo>
                  <a:lnTo>
                    <a:pt x="229" y="2684"/>
                  </a:lnTo>
                  <a:lnTo>
                    <a:pt x="220" y="2713"/>
                  </a:lnTo>
                  <a:lnTo>
                    <a:pt x="213" y="2740"/>
                  </a:lnTo>
                  <a:lnTo>
                    <a:pt x="211" y="2768"/>
                  </a:lnTo>
                  <a:lnTo>
                    <a:pt x="210" y="2796"/>
                  </a:lnTo>
                  <a:lnTo>
                    <a:pt x="211" y="2825"/>
                  </a:lnTo>
                  <a:lnTo>
                    <a:pt x="214" y="2852"/>
                  </a:lnTo>
                  <a:lnTo>
                    <a:pt x="220" y="2881"/>
                  </a:lnTo>
                  <a:lnTo>
                    <a:pt x="229" y="2908"/>
                  </a:lnTo>
                  <a:lnTo>
                    <a:pt x="240" y="2936"/>
                  </a:lnTo>
                  <a:lnTo>
                    <a:pt x="252" y="2963"/>
                  </a:lnTo>
                  <a:lnTo>
                    <a:pt x="268" y="2991"/>
                  </a:lnTo>
                  <a:lnTo>
                    <a:pt x="285" y="3017"/>
                  </a:lnTo>
                  <a:lnTo>
                    <a:pt x="306" y="3043"/>
                  </a:lnTo>
                  <a:lnTo>
                    <a:pt x="328" y="3068"/>
                  </a:lnTo>
                  <a:lnTo>
                    <a:pt x="352" y="3093"/>
                  </a:lnTo>
                  <a:lnTo>
                    <a:pt x="378" y="3116"/>
                  </a:lnTo>
                  <a:lnTo>
                    <a:pt x="408" y="3137"/>
                  </a:lnTo>
                  <a:lnTo>
                    <a:pt x="439" y="3160"/>
                  </a:lnTo>
                  <a:lnTo>
                    <a:pt x="470" y="3181"/>
                  </a:lnTo>
                  <a:lnTo>
                    <a:pt x="503" y="3201"/>
                  </a:lnTo>
                  <a:lnTo>
                    <a:pt x="540" y="3220"/>
                  </a:lnTo>
                  <a:lnTo>
                    <a:pt x="575" y="3238"/>
                  </a:lnTo>
                  <a:lnTo>
                    <a:pt x="614" y="3256"/>
                  </a:lnTo>
                  <a:lnTo>
                    <a:pt x="655" y="3271"/>
                  </a:lnTo>
                  <a:lnTo>
                    <a:pt x="697" y="3287"/>
                  </a:lnTo>
                  <a:lnTo>
                    <a:pt x="739" y="3299"/>
                  </a:lnTo>
                  <a:lnTo>
                    <a:pt x="783" y="3311"/>
                  </a:lnTo>
                  <a:lnTo>
                    <a:pt x="828" y="3322"/>
                  </a:lnTo>
                  <a:lnTo>
                    <a:pt x="873" y="3331"/>
                  </a:lnTo>
                  <a:lnTo>
                    <a:pt x="920" y="3340"/>
                  </a:lnTo>
                  <a:lnTo>
                    <a:pt x="967" y="3346"/>
                  </a:lnTo>
                  <a:lnTo>
                    <a:pt x="1014" y="3351"/>
                  </a:lnTo>
                  <a:lnTo>
                    <a:pt x="1061" y="3355"/>
                  </a:lnTo>
                  <a:lnTo>
                    <a:pt x="1110" y="3359"/>
                  </a:lnTo>
                  <a:lnTo>
                    <a:pt x="1157" y="3359"/>
                  </a:lnTo>
                  <a:lnTo>
                    <a:pt x="1205" y="3359"/>
                  </a:lnTo>
                  <a:lnTo>
                    <a:pt x="1254" y="3358"/>
                  </a:lnTo>
                  <a:lnTo>
                    <a:pt x="1416" y="3480"/>
                  </a:lnTo>
                  <a:lnTo>
                    <a:pt x="1473" y="3521"/>
                  </a:lnTo>
                  <a:lnTo>
                    <a:pt x="1534" y="3560"/>
                  </a:lnTo>
                  <a:lnTo>
                    <a:pt x="1599" y="3596"/>
                  </a:lnTo>
                  <a:lnTo>
                    <a:pt x="1667" y="3632"/>
                  </a:lnTo>
                  <a:lnTo>
                    <a:pt x="1738" y="3665"/>
                  </a:lnTo>
                  <a:lnTo>
                    <a:pt x="1810" y="3695"/>
                  </a:lnTo>
                  <a:lnTo>
                    <a:pt x="1886" y="3723"/>
                  </a:lnTo>
                  <a:lnTo>
                    <a:pt x="1965" y="3749"/>
                  </a:lnTo>
                  <a:lnTo>
                    <a:pt x="2046" y="3772"/>
                  </a:lnTo>
                  <a:lnTo>
                    <a:pt x="2128" y="3794"/>
                  </a:lnTo>
                  <a:lnTo>
                    <a:pt x="2214" y="3810"/>
                  </a:lnTo>
                  <a:lnTo>
                    <a:pt x="2299" y="3828"/>
                  </a:lnTo>
                  <a:lnTo>
                    <a:pt x="2388" y="3841"/>
                  </a:lnTo>
                  <a:lnTo>
                    <a:pt x="2475" y="3851"/>
                  </a:lnTo>
                  <a:lnTo>
                    <a:pt x="2565" y="3859"/>
                  </a:lnTo>
                  <a:lnTo>
                    <a:pt x="2655" y="3862"/>
                  </a:lnTo>
                  <a:lnTo>
                    <a:pt x="2745" y="3865"/>
                  </a:lnTo>
                  <a:lnTo>
                    <a:pt x="2835" y="3863"/>
                  </a:lnTo>
                  <a:lnTo>
                    <a:pt x="2923" y="3860"/>
                  </a:lnTo>
                  <a:lnTo>
                    <a:pt x="3014" y="3853"/>
                  </a:lnTo>
                  <a:lnTo>
                    <a:pt x="3102" y="3843"/>
                  </a:lnTo>
                  <a:lnTo>
                    <a:pt x="3190" y="3831"/>
                  </a:lnTo>
                  <a:lnTo>
                    <a:pt x="3277" y="3817"/>
                  </a:lnTo>
                  <a:lnTo>
                    <a:pt x="3361" y="3800"/>
                  </a:lnTo>
                  <a:lnTo>
                    <a:pt x="3446" y="3779"/>
                  </a:lnTo>
                  <a:lnTo>
                    <a:pt x="3773" y="3827"/>
                  </a:lnTo>
                  <a:lnTo>
                    <a:pt x="3825" y="3859"/>
                  </a:lnTo>
                  <a:lnTo>
                    <a:pt x="3882" y="3890"/>
                  </a:lnTo>
                  <a:lnTo>
                    <a:pt x="3940" y="3918"/>
                  </a:lnTo>
                  <a:lnTo>
                    <a:pt x="4001" y="3946"/>
                  </a:lnTo>
                  <a:lnTo>
                    <a:pt x="4064" y="3972"/>
                  </a:lnTo>
                  <a:lnTo>
                    <a:pt x="4130" y="3996"/>
                  </a:lnTo>
                  <a:lnTo>
                    <a:pt x="4196" y="4016"/>
                  </a:lnTo>
                  <a:lnTo>
                    <a:pt x="4267" y="4036"/>
                  </a:lnTo>
                  <a:lnTo>
                    <a:pt x="4338" y="4053"/>
                  </a:lnTo>
                  <a:lnTo>
                    <a:pt x="4410" y="4068"/>
                  </a:lnTo>
                  <a:lnTo>
                    <a:pt x="4483" y="4082"/>
                  </a:lnTo>
                  <a:lnTo>
                    <a:pt x="4557" y="4093"/>
                  </a:lnTo>
                  <a:lnTo>
                    <a:pt x="4634" y="4100"/>
                  </a:lnTo>
                  <a:lnTo>
                    <a:pt x="4710" y="4107"/>
                  </a:lnTo>
                  <a:lnTo>
                    <a:pt x="4787" y="4109"/>
                  </a:lnTo>
                  <a:lnTo>
                    <a:pt x="4865" y="4112"/>
                  </a:lnTo>
                  <a:lnTo>
                    <a:pt x="4940" y="4111"/>
                  </a:lnTo>
                  <a:lnTo>
                    <a:pt x="5018" y="4108"/>
                  </a:lnTo>
                  <a:lnTo>
                    <a:pt x="5094" y="4102"/>
                  </a:lnTo>
                  <a:lnTo>
                    <a:pt x="5169" y="4094"/>
                  </a:lnTo>
                  <a:lnTo>
                    <a:pt x="5245" y="4084"/>
                  </a:lnTo>
                  <a:lnTo>
                    <a:pt x="5318" y="4072"/>
                  </a:lnTo>
                  <a:lnTo>
                    <a:pt x="5390" y="4058"/>
                  </a:lnTo>
                  <a:lnTo>
                    <a:pt x="5462" y="4041"/>
                  </a:lnTo>
                  <a:lnTo>
                    <a:pt x="5532" y="4022"/>
                  </a:lnTo>
                  <a:lnTo>
                    <a:pt x="5600" y="4001"/>
                  </a:lnTo>
                  <a:lnTo>
                    <a:pt x="5666" y="3978"/>
                  </a:lnTo>
                  <a:lnTo>
                    <a:pt x="5730" y="3953"/>
                  </a:lnTo>
                  <a:lnTo>
                    <a:pt x="5792" y="3926"/>
                  </a:lnTo>
                  <a:lnTo>
                    <a:pt x="5850" y="3897"/>
                  </a:lnTo>
                  <a:lnTo>
                    <a:pt x="5907" y="3866"/>
                  </a:lnTo>
                  <a:lnTo>
                    <a:pt x="5961" y="3834"/>
                  </a:lnTo>
                  <a:lnTo>
                    <a:pt x="6013" y="3801"/>
                  </a:lnTo>
                  <a:lnTo>
                    <a:pt x="6062" y="3766"/>
                  </a:lnTo>
                  <a:lnTo>
                    <a:pt x="6106" y="3728"/>
                  </a:lnTo>
                  <a:lnTo>
                    <a:pt x="6147" y="3691"/>
                  </a:lnTo>
                  <a:lnTo>
                    <a:pt x="6185" y="3652"/>
                  </a:lnTo>
                  <a:lnTo>
                    <a:pt x="6219" y="3611"/>
                  </a:lnTo>
                  <a:lnTo>
                    <a:pt x="6251" y="3569"/>
                  </a:lnTo>
                  <a:lnTo>
                    <a:pt x="6446" y="3537"/>
                  </a:lnTo>
                  <a:lnTo>
                    <a:pt x="6507" y="3554"/>
                  </a:lnTo>
                  <a:lnTo>
                    <a:pt x="6569" y="3566"/>
                  </a:lnTo>
                  <a:lnTo>
                    <a:pt x="6631" y="3577"/>
                  </a:lnTo>
                  <a:lnTo>
                    <a:pt x="6693" y="3585"/>
                  </a:lnTo>
                  <a:lnTo>
                    <a:pt x="6757" y="3594"/>
                  </a:lnTo>
                  <a:lnTo>
                    <a:pt x="6821" y="3600"/>
                  </a:lnTo>
                  <a:lnTo>
                    <a:pt x="6885" y="3605"/>
                  </a:lnTo>
                  <a:lnTo>
                    <a:pt x="6952" y="3606"/>
                  </a:lnTo>
                  <a:lnTo>
                    <a:pt x="7015" y="3606"/>
                  </a:lnTo>
                  <a:lnTo>
                    <a:pt x="7081" y="3604"/>
                  </a:lnTo>
                  <a:lnTo>
                    <a:pt x="7146" y="3600"/>
                  </a:lnTo>
                  <a:lnTo>
                    <a:pt x="7209" y="3593"/>
                  </a:lnTo>
                  <a:lnTo>
                    <a:pt x="7273" y="3585"/>
                  </a:lnTo>
                  <a:lnTo>
                    <a:pt x="7336" y="3576"/>
                  </a:lnTo>
                  <a:lnTo>
                    <a:pt x="7398" y="3565"/>
                  </a:lnTo>
                  <a:lnTo>
                    <a:pt x="7459" y="3552"/>
                  </a:lnTo>
                  <a:lnTo>
                    <a:pt x="7519" y="3535"/>
                  </a:lnTo>
                  <a:lnTo>
                    <a:pt x="7577" y="3518"/>
                  </a:lnTo>
                  <a:lnTo>
                    <a:pt x="7633" y="3500"/>
                  </a:lnTo>
                  <a:lnTo>
                    <a:pt x="7689" y="3480"/>
                  </a:lnTo>
                  <a:lnTo>
                    <a:pt x="7742" y="3457"/>
                  </a:lnTo>
                  <a:lnTo>
                    <a:pt x="7793" y="3434"/>
                  </a:lnTo>
                  <a:lnTo>
                    <a:pt x="7842" y="3410"/>
                  </a:lnTo>
                  <a:lnTo>
                    <a:pt x="7889" y="3382"/>
                  </a:lnTo>
                  <a:lnTo>
                    <a:pt x="7933" y="3355"/>
                  </a:lnTo>
                  <a:lnTo>
                    <a:pt x="7976" y="3326"/>
                  </a:lnTo>
                  <a:lnTo>
                    <a:pt x="8015" y="3295"/>
                  </a:lnTo>
                  <a:lnTo>
                    <a:pt x="8052" y="3263"/>
                  </a:lnTo>
                  <a:lnTo>
                    <a:pt x="8085" y="3231"/>
                  </a:lnTo>
                  <a:lnTo>
                    <a:pt x="8117" y="3197"/>
                  </a:lnTo>
                  <a:lnTo>
                    <a:pt x="8145" y="3163"/>
                  </a:lnTo>
                  <a:lnTo>
                    <a:pt x="8170" y="3128"/>
                  </a:lnTo>
                  <a:lnTo>
                    <a:pt x="8191" y="3093"/>
                  </a:lnTo>
                  <a:lnTo>
                    <a:pt x="8211" y="3056"/>
                  </a:lnTo>
                  <a:lnTo>
                    <a:pt x="8226" y="3019"/>
                  </a:lnTo>
                  <a:lnTo>
                    <a:pt x="8239" y="2982"/>
                  </a:lnTo>
                  <a:lnTo>
                    <a:pt x="8247" y="2943"/>
                  </a:lnTo>
                  <a:lnTo>
                    <a:pt x="8253" y="2906"/>
                  </a:lnTo>
                  <a:lnTo>
                    <a:pt x="8256" y="2868"/>
                  </a:lnTo>
                  <a:lnTo>
                    <a:pt x="8199" y="2867"/>
                  </a:lnTo>
                  <a:lnTo>
                    <a:pt x="8274" y="2860"/>
                  </a:lnTo>
                  <a:lnTo>
                    <a:pt x="8347" y="2851"/>
                  </a:lnTo>
                  <a:lnTo>
                    <a:pt x="8421" y="2843"/>
                  </a:lnTo>
                  <a:lnTo>
                    <a:pt x="8493" y="2830"/>
                  </a:lnTo>
                  <a:lnTo>
                    <a:pt x="8566" y="2815"/>
                  </a:lnTo>
                  <a:lnTo>
                    <a:pt x="8635" y="2799"/>
                  </a:lnTo>
                  <a:lnTo>
                    <a:pt x="8705" y="2781"/>
                  </a:lnTo>
                  <a:lnTo>
                    <a:pt x="8771" y="2759"/>
                  </a:lnTo>
                  <a:lnTo>
                    <a:pt x="8837" y="2737"/>
                  </a:lnTo>
                  <a:lnTo>
                    <a:pt x="8899" y="2713"/>
                  </a:lnTo>
                  <a:lnTo>
                    <a:pt x="8959" y="2685"/>
                  </a:lnTo>
                  <a:lnTo>
                    <a:pt x="9019" y="2659"/>
                  </a:lnTo>
                  <a:lnTo>
                    <a:pt x="9075" y="2628"/>
                  </a:lnTo>
                  <a:lnTo>
                    <a:pt x="9128" y="2596"/>
                  </a:lnTo>
                  <a:lnTo>
                    <a:pt x="9179" y="2563"/>
                  </a:lnTo>
                  <a:lnTo>
                    <a:pt x="9225" y="2530"/>
                  </a:lnTo>
                  <a:lnTo>
                    <a:pt x="9271" y="2494"/>
                  </a:lnTo>
                  <a:lnTo>
                    <a:pt x="9313" y="2458"/>
                  </a:lnTo>
                  <a:lnTo>
                    <a:pt x="9350" y="2419"/>
                  </a:lnTo>
                  <a:lnTo>
                    <a:pt x="9386" y="2378"/>
                  </a:lnTo>
                  <a:lnTo>
                    <a:pt x="9417" y="2339"/>
                  </a:lnTo>
                  <a:lnTo>
                    <a:pt x="9444" y="2298"/>
                  </a:lnTo>
                  <a:lnTo>
                    <a:pt x="9470" y="2256"/>
                  </a:lnTo>
                  <a:lnTo>
                    <a:pt x="9490" y="2214"/>
                  </a:lnTo>
                  <a:lnTo>
                    <a:pt x="9507" y="2170"/>
                  </a:lnTo>
                  <a:lnTo>
                    <a:pt x="9521" y="2127"/>
                  </a:lnTo>
                  <a:lnTo>
                    <a:pt x="9531" y="2082"/>
                  </a:lnTo>
                  <a:lnTo>
                    <a:pt x="9535" y="2039"/>
                  </a:lnTo>
                  <a:lnTo>
                    <a:pt x="9538" y="1994"/>
                  </a:lnTo>
                  <a:lnTo>
                    <a:pt x="9535" y="1950"/>
                  </a:lnTo>
                  <a:lnTo>
                    <a:pt x="9531" y="1906"/>
                  </a:lnTo>
                  <a:lnTo>
                    <a:pt x="9521" y="1861"/>
                  </a:lnTo>
                  <a:lnTo>
                    <a:pt x="9507" y="1817"/>
                  </a:lnTo>
                  <a:lnTo>
                    <a:pt x="9491" y="1774"/>
                  </a:lnTo>
                  <a:lnTo>
                    <a:pt x="9471" y="1733"/>
                  </a:lnTo>
                  <a:lnTo>
                    <a:pt x="9445" y="1690"/>
                  </a:lnTo>
                  <a:lnTo>
                    <a:pt x="9418" y="1649"/>
                  </a:lnTo>
                  <a:lnTo>
                    <a:pt x="9388" y="1609"/>
                  </a:lnTo>
                  <a:lnTo>
                    <a:pt x="9351" y="1570"/>
                  </a:lnTo>
                  <a:lnTo>
                    <a:pt x="9313" y="1530"/>
                  </a:lnTo>
                  <a:lnTo>
                    <a:pt x="9272" y="1492"/>
                  </a:lnTo>
                  <a:lnTo>
                    <a:pt x="9228" y="1458"/>
                  </a:lnTo>
                  <a:lnTo>
                    <a:pt x="9180" y="1424"/>
                  </a:lnTo>
                  <a:lnTo>
                    <a:pt x="9130" y="1391"/>
                  </a:lnTo>
                  <a:lnTo>
                    <a:pt x="9077" y="1359"/>
                  </a:lnTo>
                  <a:lnTo>
                    <a:pt x="9160" y="1535"/>
                  </a:lnTo>
                  <a:lnTo>
                    <a:pt x="9188" y="1504"/>
                  </a:lnTo>
                  <a:lnTo>
                    <a:pt x="9215" y="1472"/>
                  </a:lnTo>
                  <a:lnTo>
                    <a:pt x="9239" y="1438"/>
                  </a:lnTo>
                  <a:lnTo>
                    <a:pt x="9259" y="1405"/>
                  </a:lnTo>
                  <a:lnTo>
                    <a:pt x="9277" y="1372"/>
                  </a:lnTo>
                  <a:lnTo>
                    <a:pt x="9292" y="1336"/>
                  </a:lnTo>
                  <a:lnTo>
                    <a:pt x="9304" y="1302"/>
                  </a:lnTo>
                  <a:lnTo>
                    <a:pt x="9312" y="1266"/>
                  </a:lnTo>
                  <a:lnTo>
                    <a:pt x="9318" y="1232"/>
                  </a:lnTo>
                  <a:lnTo>
                    <a:pt x="9319" y="1196"/>
                  </a:lnTo>
                  <a:lnTo>
                    <a:pt x="9319" y="1161"/>
                  </a:lnTo>
                  <a:lnTo>
                    <a:pt x="9316" y="1125"/>
                  </a:lnTo>
                  <a:lnTo>
                    <a:pt x="9308" y="1089"/>
                  </a:lnTo>
                  <a:lnTo>
                    <a:pt x="9298" y="1054"/>
                  </a:lnTo>
                  <a:lnTo>
                    <a:pt x="9286" y="1018"/>
                  </a:lnTo>
                  <a:lnTo>
                    <a:pt x="9270" y="985"/>
                  </a:lnTo>
                  <a:lnTo>
                    <a:pt x="9251" y="951"/>
                  </a:lnTo>
                  <a:lnTo>
                    <a:pt x="9229" y="917"/>
                  </a:lnTo>
                  <a:lnTo>
                    <a:pt x="9204" y="885"/>
                  </a:lnTo>
                  <a:lnTo>
                    <a:pt x="9176" y="854"/>
                  </a:lnTo>
                  <a:lnTo>
                    <a:pt x="9146" y="823"/>
                  </a:lnTo>
                  <a:lnTo>
                    <a:pt x="9113" y="793"/>
                  </a:lnTo>
                  <a:lnTo>
                    <a:pt x="9078" y="764"/>
                  </a:lnTo>
                  <a:lnTo>
                    <a:pt x="9039" y="737"/>
                  </a:lnTo>
                  <a:lnTo>
                    <a:pt x="8999" y="711"/>
                  </a:lnTo>
                  <a:lnTo>
                    <a:pt x="8956" y="685"/>
                  </a:lnTo>
                  <a:lnTo>
                    <a:pt x="8911" y="661"/>
                  </a:lnTo>
                  <a:lnTo>
                    <a:pt x="8865" y="639"/>
                  </a:lnTo>
                  <a:lnTo>
                    <a:pt x="8816" y="618"/>
                  </a:lnTo>
                  <a:lnTo>
                    <a:pt x="8765" y="598"/>
                  </a:lnTo>
                  <a:lnTo>
                    <a:pt x="8713" y="579"/>
                  </a:lnTo>
                  <a:lnTo>
                    <a:pt x="8660" y="563"/>
                  </a:lnTo>
                  <a:lnTo>
                    <a:pt x="8604" y="548"/>
                  </a:lnTo>
                  <a:lnTo>
                    <a:pt x="8549" y="535"/>
                  </a:lnTo>
                  <a:lnTo>
                    <a:pt x="8491" y="524"/>
                  </a:lnTo>
                  <a:lnTo>
                    <a:pt x="8433" y="514"/>
                  </a:lnTo>
                  <a:lnTo>
                    <a:pt x="8375" y="506"/>
                  </a:lnTo>
                  <a:lnTo>
                    <a:pt x="8442" y="479"/>
                  </a:lnTo>
                  <a:lnTo>
                    <a:pt x="8428" y="447"/>
                  </a:lnTo>
                  <a:lnTo>
                    <a:pt x="8410" y="417"/>
                  </a:lnTo>
                  <a:lnTo>
                    <a:pt x="8391" y="388"/>
                  </a:lnTo>
                  <a:lnTo>
                    <a:pt x="8368" y="358"/>
                  </a:lnTo>
                  <a:lnTo>
                    <a:pt x="8344" y="329"/>
                  </a:lnTo>
                  <a:lnTo>
                    <a:pt x="8318" y="302"/>
                  </a:lnTo>
                  <a:lnTo>
                    <a:pt x="8287" y="274"/>
                  </a:lnTo>
                  <a:lnTo>
                    <a:pt x="8254" y="249"/>
                  </a:lnTo>
                  <a:lnTo>
                    <a:pt x="8222" y="223"/>
                  </a:lnTo>
                  <a:lnTo>
                    <a:pt x="8186" y="199"/>
                  </a:lnTo>
                  <a:lnTo>
                    <a:pt x="8147" y="178"/>
                  </a:lnTo>
                  <a:lnTo>
                    <a:pt x="8106" y="155"/>
                  </a:lnTo>
                  <a:lnTo>
                    <a:pt x="8063" y="134"/>
                  </a:lnTo>
                  <a:lnTo>
                    <a:pt x="8020" y="116"/>
                  </a:lnTo>
                  <a:lnTo>
                    <a:pt x="7974" y="97"/>
                  </a:lnTo>
                  <a:lnTo>
                    <a:pt x="7927" y="80"/>
                  </a:lnTo>
                  <a:lnTo>
                    <a:pt x="7878" y="66"/>
                  </a:lnTo>
                  <a:lnTo>
                    <a:pt x="7829" y="52"/>
                  </a:lnTo>
                  <a:lnTo>
                    <a:pt x="7778" y="40"/>
                  </a:lnTo>
                  <a:lnTo>
                    <a:pt x="7726" y="28"/>
                  </a:lnTo>
                  <a:lnTo>
                    <a:pt x="7675" y="20"/>
                  </a:lnTo>
                  <a:lnTo>
                    <a:pt x="7621" y="13"/>
                  </a:lnTo>
                  <a:lnTo>
                    <a:pt x="7566" y="8"/>
                  </a:lnTo>
                  <a:lnTo>
                    <a:pt x="7512" y="4"/>
                  </a:lnTo>
                  <a:lnTo>
                    <a:pt x="7458" y="1"/>
                  </a:lnTo>
                  <a:lnTo>
                    <a:pt x="7404" y="0"/>
                  </a:lnTo>
                  <a:lnTo>
                    <a:pt x="7348" y="1"/>
                  </a:lnTo>
                  <a:lnTo>
                    <a:pt x="7293" y="4"/>
                  </a:lnTo>
                  <a:lnTo>
                    <a:pt x="7239" y="7"/>
                  </a:lnTo>
                  <a:lnTo>
                    <a:pt x="7185" y="13"/>
                  </a:lnTo>
                  <a:lnTo>
                    <a:pt x="7132" y="20"/>
                  </a:lnTo>
                  <a:lnTo>
                    <a:pt x="7079" y="28"/>
                  </a:lnTo>
                  <a:lnTo>
                    <a:pt x="7026" y="40"/>
                  </a:lnTo>
                  <a:lnTo>
                    <a:pt x="6975" y="52"/>
                  </a:lnTo>
                  <a:lnTo>
                    <a:pt x="6925" y="65"/>
                  </a:lnTo>
                  <a:lnTo>
                    <a:pt x="6877" y="79"/>
                  </a:lnTo>
                  <a:lnTo>
                    <a:pt x="6829" y="97"/>
                  </a:lnTo>
                  <a:lnTo>
                    <a:pt x="6786" y="115"/>
                  </a:lnTo>
                  <a:lnTo>
                    <a:pt x="6741" y="134"/>
                  </a:lnTo>
                  <a:lnTo>
                    <a:pt x="6697" y="154"/>
                  </a:lnTo>
                  <a:lnTo>
                    <a:pt x="6488" y="159"/>
                  </a:lnTo>
                  <a:lnTo>
                    <a:pt x="6450" y="139"/>
                  </a:lnTo>
                  <a:lnTo>
                    <a:pt x="6412" y="120"/>
                  </a:lnTo>
                  <a:lnTo>
                    <a:pt x="6373" y="103"/>
                  </a:lnTo>
                  <a:lnTo>
                    <a:pt x="6332" y="87"/>
                  </a:lnTo>
                  <a:lnTo>
                    <a:pt x="6289" y="72"/>
                  </a:lnTo>
                  <a:lnTo>
                    <a:pt x="6245" y="59"/>
                  </a:lnTo>
                  <a:lnTo>
                    <a:pt x="6202" y="46"/>
                  </a:lnTo>
                  <a:lnTo>
                    <a:pt x="6156" y="36"/>
                  </a:lnTo>
                  <a:lnTo>
                    <a:pt x="6108" y="27"/>
                  </a:lnTo>
                  <a:lnTo>
                    <a:pt x="6062" y="19"/>
                  </a:lnTo>
                  <a:lnTo>
                    <a:pt x="6013" y="12"/>
                  </a:lnTo>
                  <a:lnTo>
                    <a:pt x="5964" y="6"/>
                  </a:lnTo>
                  <a:lnTo>
                    <a:pt x="5916" y="3"/>
                  </a:lnTo>
                  <a:lnTo>
                    <a:pt x="5867" y="1"/>
                  </a:lnTo>
                  <a:lnTo>
                    <a:pt x="5817" y="0"/>
                  </a:lnTo>
                  <a:lnTo>
                    <a:pt x="5767" y="1"/>
                  </a:lnTo>
                  <a:lnTo>
                    <a:pt x="5718" y="3"/>
                  </a:lnTo>
                  <a:lnTo>
                    <a:pt x="5669" y="7"/>
                  </a:lnTo>
                  <a:lnTo>
                    <a:pt x="5621" y="13"/>
                  </a:lnTo>
                  <a:lnTo>
                    <a:pt x="5572" y="19"/>
                  </a:lnTo>
                  <a:lnTo>
                    <a:pt x="5526" y="27"/>
                  </a:lnTo>
                  <a:lnTo>
                    <a:pt x="5480" y="36"/>
                  </a:lnTo>
                  <a:lnTo>
                    <a:pt x="5433" y="46"/>
                  </a:lnTo>
                  <a:lnTo>
                    <a:pt x="5388" y="59"/>
                  </a:lnTo>
                  <a:lnTo>
                    <a:pt x="5345" y="72"/>
                  </a:lnTo>
                  <a:lnTo>
                    <a:pt x="5302" y="87"/>
                  </a:lnTo>
                  <a:lnTo>
                    <a:pt x="5261" y="104"/>
                  </a:lnTo>
                  <a:lnTo>
                    <a:pt x="5221" y="121"/>
                  </a:lnTo>
                  <a:lnTo>
                    <a:pt x="5185" y="140"/>
                  </a:lnTo>
                  <a:lnTo>
                    <a:pt x="5147" y="159"/>
                  </a:lnTo>
                  <a:lnTo>
                    <a:pt x="5114" y="181"/>
                  </a:lnTo>
                  <a:lnTo>
                    <a:pt x="5080" y="202"/>
                  </a:lnTo>
                  <a:lnTo>
                    <a:pt x="5050" y="225"/>
                  </a:lnTo>
                  <a:lnTo>
                    <a:pt x="5022" y="247"/>
                  </a:lnTo>
                  <a:lnTo>
                    <a:pt x="4823" y="253"/>
                  </a:lnTo>
                  <a:lnTo>
                    <a:pt x="4774" y="234"/>
                  </a:lnTo>
                  <a:lnTo>
                    <a:pt x="4722" y="215"/>
                  </a:lnTo>
                  <a:lnTo>
                    <a:pt x="4669" y="199"/>
                  </a:lnTo>
                  <a:lnTo>
                    <a:pt x="4615" y="184"/>
                  </a:lnTo>
                  <a:lnTo>
                    <a:pt x="4561" y="171"/>
                  </a:lnTo>
                  <a:lnTo>
                    <a:pt x="4504" y="159"/>
                  </a:lnTo>
                  <a:lnTo>
                    <a:pt x="4447" y="149"/>
                  </a:lnTo>
                  <a:lnTo>
                    <a:pt x="4389" y="140"/>
                  </a:lnTo>
                  <a:lnTo>
                    <a:pt x="4331" y="134"/>
                  </a:lnTo>
                  <a:lnTo>
                    <a:pt x="4273" y="128"/>
                  </a:lnTo>
                  <a:lnTo>
                    <a:pt x="4211" y="126"/>
                  </a:lnTo>
                  <a:lnTo>
                    <a:pt x="4154" y="123"/>
                  </a:lnTo>
                  <a:lnTo>
                    <a:pt x="4093" y="123"/>
                  </a:lnTo>
                  <a:lnTo>
                    <a:pt x="4035" y="126"/>
                  </a:lnTo>
                  <a:lnTo>
                    <a:pt x="3975" y="129"/>
                  </a:lnTo>
                  <a:lnTo>
                    <a:pt x="3917" y="134"/>
                  </a:lnTo>
                  <a:lnTo>
                    <a:pt x="3856" y="142"/>
                  </a:lnTo>
                  <a:lnTo>
                    <a:pt x="3800" y="151"/>
                  </a:lnTo>
                  <a:lnTo>
                    <a:pt x="3743" y="162"/>
                  </a:lnTo>
                  <a:lnTo>
                    <a:pt x="3688" y="174"/>
                  </a:lnTo>
                  <a:lnTo>
                    <a:pt x="3633" y="189"/>
                  </a:lnTo>
                  <a:lnTo>
                    <a:pt x="3579" y="205"/>
                  </a:lnTo>
                  <a:lnTo>
                    <a:pt x="3528" y="221"/>
                  </a:lnTo>
                  <a:lnTo>
                    <a:pt x="3476" y="240"/>
                  </a:lnTo>
                  <a:lnTo>
                    <a:pt x="3428" y="261"/>
                  </a:lnTo>
                  <a:lnTo>
                    <a:pt x="3381" y="282"/>
                  </a:lnTo>
                  <a:lnTo>
                    <a:pt x="3336" y="305"/>
                  </a:lnTo>
                  <a:lnTo>
                    <a:pt x="3294" y="329"/>
                  </a:lnTo>
                  <a:lnTo>
                    <a:pt x="3253" y="354"/>
                  </a:lnTo>
                  <a:lnTo>
                    <a:pt x="3215" y="382"/>
                  </a:lnTo>
                  <a:lnTo>
                    <a:pt x="3178" y="409"/>
                  </a:lnTo>
                  <a:lnTo>
                    <a:pt x="2925" y="446"/>
                  </a:lnTo>
                  <a:lnTo>
                    <a:pt x="2855" y="431"/>
                  </a:lnTo>
                  <a:lnTo>
                    <a:pt x="2784" y="415"/>
                  </a:lnTo>
                  <a:lnTo>
                    <a:pt x="2712" y="404"/>
                  </a:lnTo>
                  <a:lnTo>
                    <a:pt x="2639" y="394"/>
                  </a:lnTo>
                  <a:lnTo>
                    <a:pt x="2565" y="385"/>
                  </a:lnTo>
                  <a:lnTo>
                    <a:pt x="2491" y="380"/>
                  </a:lnTo>
                  <a:lnTo>
                    <a:pt x="2416" y="376"/>
                  </a:lnTo>
                  <a:lnTo>
                    <a:pt x="2343" y="375"/>
                  </a:lnTo>
                  <a:lnTo>
                    <a:pt x="2266" y="376"/>
                  </a:lnTo>
                  <a:lnTo>
                    <a:pt x="2193" y="380"/>
                  </a:lnTo>
                  <a:lnTo>
                    <a:pt x="2118" y="384"/>
                  </a:lnTo>
                  <a:lnTo>
                    <a:pt x="2044" y="392"/>
                  </a:lnTo>
                  <a:lnTo>
                    <a:pt x="1971" y="402"/>
                  </a:lnTo>
                  <a:lnTo>
                    <a:pt x="1899" y="414"/>
                  </a:lnTo>
                  <a:lnTo>
                    <a:pt x="1829" y="427"/>
                  </a:lnTo>
                  <a:lnTo>
                    <a:pt x="1759" y="444"/>
                  </a:lnTo>
                  <a:lnTo>
                    <a:pt x="1690" y="461"/>
                  </a:lnTo>
                  <a:lnTo>
                    <a:pt x="1623" y="481"/>
                  </a:lnTo>
                  <a:lnTo>
                    <a:pt x="1558" y="503"/>
                  </a:lnTo>
                  <a:lnTo>
                    <a:pt x="1496" y="527"/>
                  </a:lnTo>
                  <a:lnTo>
                    <a:pt x="1434" y="552"/>
                  </a:lnTo>
                  <a:lnTo>
                    <a:pt x="1377" y="580"/>
                  </a:lnTo>
                  <a:lnTo>
                    <a:pt x="1320" y="609"/>
                  </a:lnTo>
                  <a:lnTo>
                    <a:pt x="1267" y="639"/>
                  </a:lnTo>
                  <a:lnTo>
                    <a:pt x="1215" y="671"/>
                  </a:lnTo>
                  <a:lnTo>
                    <a:pt x="1167" y="706"/>
                  </a:lnTo>
                  <a:lnTo>
                    <a:pt x="1121" y="742"/>
                  </a:lnTo>
                  <a:lnTo>
                    <a:pt x="1079" y="777"/>
                  </a:lnTo>
                  <a:lnTo>
                    <a:pt x="1042" y="815"/>
                  </a:lnTo>
                  <a:lnTo>
                    <a:pt x="1006" y="854"/>
                  </a:lnTo>
                  <a:lnTo>
                    <a:pt x="975" y="894"/>
                  </a:lnTo>
                  <a:lnTo>
                    <a:pt x="946" y="933"/>
                  </a:lnTo>
                  <a:lnTo>
                    <a:pt x="920" y="975"/>
                  </a:lnTo>
                  <a:lnTo>
                    <a:pt x="898" y="1018"/>
                  </a:lnTo>
                  <a:lnTo>
                    <a:pt x="879" y="1059"/>
                  </a:lnTo>
                  <a:lnTo>
                    <a:pt x="866" y="1103"/>
                  </a:lnTo>
                  <a:lnTo>
                    <a:pt x="855" y="1147"/>
                  </a:lnTo>
                  <a:lnTo>
                    <a:pt x="848" y="1190"/>
                  </a:lnTo>
                  <a:lnTo>
                    <a:pt x="844" y="1234"/>
                  </a:lnTo>
                  <a:lnTo>
                    <a:pt x="845" y="1278"/>
                  </a:lnTo>
                  <a:lnTo>
                    <a:pt x="850" y="1322"/>
                  </a:lnTo>
                  <a:lnTo>
                    <a:pt x="857" y="1366"/>
                  </a:lnTo>
                  <a:lnTo>
                    <a:pt x="870" y="1409"/>
                  </a:lnTo>
                  <a:lnTo>
                    <a:pt x="887" y="1366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4" name="Freeform 20"/>
            <p:cNvSpPr>
              <a:spLocks noChangeArrowheads="1"/>
            </p:cNvSpPr>
            <p:nvPr/>
          </p:nvSpPr>
          <p:spPr bwMode="auto">
            <a:xfrm>
              <a:off x="2283" y="1650"/>
              <a:ext cx="9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6"/>
                </a:cxn>
                <a:cxn ang="0">
                  <a:pos x="55" y="12"/>
                </a:cxn>
                <a:cxn ang="0">
                  <a:pos x="83" y="17"/>
                </a:cxn>
                <a:cxn ang="0">
                  <a:pos x="111" y="23"/>
                </a:cxn>
                <a:cxn ang="0">
                  <a:pos x="139" y="27"/>
                </a:cxn>
                <a:cxn ang="0">
                  <a:pos x="167" y="32"/>
                </a:cxn>
                <a:cxn ang="0">
                  <a:pos x="197" y="35"/>
                </a:cxn>
                <a:cxn ang="0">
                  <a:pos x="227" y="38"/>
                </a:cxn>
                <a:cxn ang="0">
                  <a:pos x="255" y="40"/>
                </a:cxn>
                <a:cxn ang="0">
                  <a:pos x="284" y="41"/>
                </a:cxn>
                <a:cxn ang="0">
                  <a:pos x="313" y="44"/>
                </a:cxn>
                <a:cxn ang="0">
                  <a:pos x="343" y="45"/>
                </a:cxn>
                <a:cxn ang="0">
                  <a:pos x="373" y="45"/>
                </a:cxn>
                <a:cxn ang="0">
                  <a:pos x="402" y="45"/>
                </a:cxn>
                <a:cxn ang="0">
                  <a:pos x="432" y="44"/>
                </a:cxn>
                <a:cxn ang="0">
                  <a:pos x="0" y="0"/>
                </a:cxn>
              </a:cxnLst>
              <a:rect l="0" t="0" r="r" b="b"/>
              <a:pathLst>
                <a:path w="433" h="46">
                  <a:moveTo>
                    <a:pt x="0" y="0"/>
                  </a:moveTo>
                  <a:lnTo>
                    <a:pt x="27" y="6"/>
                  </a:lnTo>
                  <a:lnTo>
                    <a:pt x="55" y="12"/>
                  </a:lnTo>
                  <a:lnTo>
                    <a:pt x="83" y="17"/>
                  </a:lnTo>
                  <a:lnTo>
                    <a:pt x="111" y="23"/>
                  </a:lnTo>
                  <a:lnTo>
                    <a:pt x="139" y="27"/>
                  </a:lnTo>
                  <a:lnTo>
                    <a:pt x="167" y="32"/>
                  </a:lnTo>
                  <a:lnTo>
                    <a:pt x="197" y="35"/>
                  </a:lnTo>
                  <a:lnTo>
                    <a:pt x="227" y="38"/>
                  </a:lnTo>
                  <a:lnTo>
                    <a:pt x="255" y="40"/>
                  </a:lnTo>
                  <a:lnTo>
                    <a:pt x="284" y="41"/>
                  </a:lnTo>
                  <a:lnTo>
                    <a:pt x="313" y="44"/>
                  </a:lnTo>
                  <a:lnTo>
                    <a:pt x="343" y="45"/>
                  </a:lnTo>
                  <a:lnTo>
                    <a:pt x="373" y="45"/>
                  </a:lnTo>
                  <a:lnTo>
                    <a:pt x="402" y="45"/>
                  </a:lnTo>
                  <a:lnTo>
                    <a:pt x="432" y="44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5" name="Freeform 21"/>
            <p:cNvSpPr>
              <a:spLocks noChangeArrowheads="1"/>
            </p:cNvSpPr>
            <p:nvPr/>
          </p:nvSpPr>
          <p:spPr bwMode="auto">
            <a:xfrm>
              <a:off x="2435" y="1850"/>
              <a:ext cx="43" cy="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20"/>
                </a:cxn>
                <a:cxn ang="0">
                  <a:pos x="27" y="19"/>
                </a:cxn>
                <a:cxn ang="0">
                  <a:pos x="39" y="19"/>
                </a:cxn>
                <a:cxn ang="0">
                  <a:pos x="52" y="18"/>
                </a:cxn>
                <a:cxn ang="0">
                  <a:pos x="65" y="16"/>
                </a:cxn>
                <a:cxn ang="0">
                  <a:pos x="76" y="15"/>
                </a:cxn>
                <a:cxn ang="0">
                  <a:pos x="89" y="14"/>
                </a:cxn>
                <a:cxn ang="0">
                  <a:pos x="102" y="13"/>
                </a:cxn>
                <a:cxn ang="0">
                  <a:pos x="115" y="12"/>
                </a:cxn>
                <a:cxn ang="0">
                  <a:pos x="127" y="10"/>
                </a:cxn>
                <a:cxn ang="0">
                  <a:pos x="139" y="8"/>
                </a:cxn>
                <a:cxn ang="0">
                  <a:pos x="153" y="6"/>
                </a:cxn>
                <a:cxn ang="0">
                  <a:pos x="165" y="4"/>
                </a:cxn>
                <a:cxn ang="0">
                  <a:pos x="177" y="2"/>
                </a:cxn>
                <a:cxn ang="0">
                  <a:pos x="188" y="0"/>
                </a:cxn>
                <a:cxn ang="0">
                  <a:pos x="0" y="22"/>
                </a:cxn>
              </a:cxnLst>
              <a:rect l="0" t="0" r="r" b="b"/>
              <a:pathLst>
                <a:path w="189" h="23">
                  <a:moveTo>
                    <a:pt x="0" y="22"/>
                  </a:moveTo>
                  <a:lnTo>
                    <a:pt x="13" y="20"/>
                  </a:lnTo>
                  <a:lnTo>
                    <a:pt x="27" y="19"/>
                  </a:lnTo>
                  <a:lnTo>
                    <a:pt x="39" y="19"/>
                  </a:lnTo>
                  <a:lnTo>
                    <a:pt x="52" y="18"/>
                  </a:lnTo>
                  <a:lnTo>
                    <a:pt x="65" y="16"/>
                  </a:lnTo>
                  <a:lnTo>
                    <a:pt x="76" y="15"/>
                  </a:lnTo>
                  <a:lnTo>
                    <a:pt x="89" y="14"/>
                  </a:lnTo>
                  <a:lnTo>
                    <a:pt x="102" y="13"/>
                  </a:lnTo>
                  <a:lnTo>
                    <a:pt x="115" y="12"/>
                  </a:lnTo>
                  <a:lnTo>
                    <a:pt x="127" y="10"/>
                  </a:lnTo>
                  <a:lnTo>
                    <a:pt x="139" y="8"/>
                  </a:lnTo>
                  <a:lnTo>
                    <a:pt x="153" y="6"/>
                  </a:lnTo>
                  <a:lnTo>
                    <a:pt x="165" y="4"/>
                  </a:lnTo>
                  <a:lnTo>
                    <a:pt x="177" y="2"/>
                  </a:lnTo>
                  <a:lnTo>
                    <a:pt x="188" y="0"/>
                  </a:lnTo>
                  <a:lnTo>
                    <a:pt x="0" y="22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6" name="Freeform 22"/>
            <p:cNvSpPr>
              <a:spLocks noChangeArrowheads="1"/>
            </p:cNvSpPr>
            <p:nvPr/>
          </p:nvSpPr>
          <p:spPr bwMode="auto">
            <a:xfrm>
              <a:off x="2958" y="1921"/>
              <a:ext cx="4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24" y="27"/>
                </a:cxn>
                <a:cxn ang="0">
                  <a:pos x="36" y="39"/>
                </a:cxn>
                <a:cxn ang="0">
                  <a:pos x="49" y="50"/>
                </a:cxn>
                <a:cxn ang="0">
                  <a:pos x="62" y="63"/>
                </a:cxn>
                <a:cxn ang="0">
                  <a:pos x="77" y="75"/>
                </a:cxn>
                <a:cxn ang="0">
                  <a:pos x="88" y="87"/>
                </a:cxn>
                <a:cxn ang="0">
                  <a:pos x="104" y="99"/>
                </a:cxn>
                <a:cxn ang="0">
                  <a:pos x="118" y="110"/>
                </a:cxn>
                <a:cxn ang="0">
                  <a:pos x="133" y="121"/>
                </a:cxn>
                <a:cxn ang="0">
                  <a:pos x="148" y="133"/>
                </a:cxn>
                <a:cxn ang="0">
                  <a:pos x="163" y="145"/>
                </a:cxn>
                <a:cxn ang="0">
                  <a:pos x="179" y="154"/>
                </a:cxn>
                <a:cxn ang="0">
                  <a:pos x="196" y="166"/>
                </a:cxn>
                <a:cxn ang="0">
                  <a:pos x="212" y="178"/>
                </a:cxn>
                <a:cxn ang="0">
                  <a:pos x="0" y="0"/>
                </a:cxn>
              </a:cxnLst>
              <a:rect l="0" t="0" r="r" b="b"/>
              <a:pathLst>
                <a:path w="213" h="179">
                  <a:moveTo>
                    <a:pt x="0" y="0"/>
                  </a:moveTo>
                  <a:lnTo>
                    <a:pt x="12" y="15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9" y="50"/>
                  </a:lnTo>
                  <a:lnTo>
                    <a:pt x="62" y="63"/>
                  </a:lnTo>
                  <a:lnTo>
                    <a:pt x="77" y="75"/>
                  </a:lnTo>
                  <a:lnTo>
                    <a:pt x="88" y="87"/>
                  </a:lnTo>
                  <a:lnTo>
                    <a:pt x="104" y="99"/>
                  </a:lnTo>
                  <a:lnTo>
                    <a:pt x="118" y="110"/>
                  </a:lnTo>
                  <a:lnTo>
                    <a:pt x="133" y="121"/>
                  </a:lnTo>
                  <a:lnTo>
                    <a:pt x="148" y="133"/>
                  </a:lnTo>
                  <a:lnTo>
                    <a:pt x="163" y="145"/>
                  </a:lnTo>
                  <a:lnTo>
                    <a:pt x="179" y="154"/>
                  </a:lnTo>
                  <a:lnTo>
                    <a:pt x="196" y="166"/>
                  </a:lnTo>
                  <a:lnTo>
                    <a:pt x="212" y="178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7" name="Freeform 23"/>
            <p:cNvSpPr>
              <a:spLocks noChangeArrowheads="1"/>
            </p:cNvSpPr>
            <p:nvPr/>
          </p:nvSpPr>
          <p:spPr bwMode="auto">
            <a:xfrm>
              <a:off x="3568" y="1850"/>
              <a:ext cx="24" cy="54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0" y="223"/>
                </a:cxn>
                <a:cxn ang="0">
                  <a:pos x="20" y="208"/>
                </a:cxn>
                <a:cxn ang="0">
                  <a:pos x="29" y="192"/>
                </a:cxn>
                <a:cxn ang="0">
                  <a:pos x="38" y="177"/>
                </a:cxn>
                <a:cxn ang="0">
                  <a:pos x="47" y="161"/>
                </a:cxn>
                <a:cxn ang="0">
                  <a:pos x="56" y="146"/>
                </a:cxn>
                <a:cxn ang="0">
                  <a:pos x="62" y="130"/>
                </a:cxn>
                <a:cxn ang="0">
                  <a:pos x="70" y="114"/>
                </a:cxn>
                <a:cxn ang="0">
                  <a:pos x="76" y="98"/>
                </a:cxn>
                <a:cxn ang="0">
                  <a:pos x="82" y="82"/>
                </a:cxn>
                <a:cxn ang="0">
                  <a:pos x="88" y="67"/>
                </a:cxn>
                <a:cxn ang="0">
                  <a:pos x="92" y="49"/>
                </a:cxn>
                <a:cxn ang="0">
                  <a:pos x="97" y="34"/>
                </a:cxn>
                <a:cxn ang="0">
                  <a:pos x="101" y="18"/>
                </a:cxn>
                <a:cxn ang="0">
                  <a:pos x="104" y="0"/>
                </a:cxn>
                <a:cxn ang="0">
                  <a:pos x="0" y="237"/>
                </a:cxn>
              </a:cxnLst>
              <a:rect l="0" t="0" r="r" b="b"/>
              <a:pathLst>
                <a:path w="105" h="238">
                  <a:moveTo>
                    <a:pt x="0" y="237"/>
                  </a:moveTo>
                  <a:lnTo>
                    <a:pt x="10" y="223"/>
                  </a:lnTo>
                  <a:lnTo>
                    <a:pt x="20" y="208"/>
                  </a:lnTo>
                  <a:lnTo>
                    <a:pt x="29" y="192"/>
                  </a:lnTo>
                  <a:lnTo>
                    <a:pt x="38" y="177"/>
                  </a:lnTo>
                  <a:lnTo>
                    <a:pt x="47" y="161"/>
                  </a:lnTo>
                  <a:lnTo>
                    <a:pt x="56" y="146"/>
                  </a:lnTo>
                  <a:lnTo>
                    <a:pt x="62" y="130"/>
                  </a:lnTo>
                  <a:lnTo>
                    <a:pt x="70" y="114"/>
                  </a:lnTo>
                  <a:lnTo>
                    <a:pt x="76" y="98"/>
                  </a:lnTo>
                  <a:lnTo>
                    <a:pt x="82" y="82"/>
                  </a:lnTo>
                  <a:lnTo>
                    <a:pt x="88" y="67"/>
                  </a:lnTo>
                  <a:lnTo>
                    <a:pt x="92" y="49"/>
                  </a:lnTo>
                  <a:lnTo>
                    <a:pt x="97" y="34"/>
                  </a:lnTo>
                  <a:lnTo>
                    <a:pt x="101" y="18"/>
                  </a:lnTo>
                  <a:lnTo>
                    <a:pt x="104" y="0"/>
                  </a:lnTo>
                  <a:lnTo>
                    <a:pt x="0" y="237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8" name="Freeform 24"/>
            <p:cNvSpPr>
              <a:spLocks noChangeArrowheads="1"/>
            </p:cNvSpPr>
            <p:nvPr/>
          </p:nvSpPr>
          <p:spPr bwMode="auto">
            <a:xfrm>
              <a:off x="3831" y="1582"/>
              <a:ext cx="192" cy="162"/>
            </a:xfrm>
            <a:custGeom>
              <a:avLst/>
              <a:gdLst/>
              <a:ahLst/>
              <a:cxnLst>
                <a:cxn ang="0">
                  <a:pos x="846" y="715"/>
                </a:cxn>
                <a:cxn ang="0">
                  <a:pos x="844" y="675"/>
                </a:cxn>
                <a:cxn ang="0">
                  <a:pos x="841" y="637"/>
                </a:cxn>
                <a:cxn ang="0">
                  <a:pos x="833" y="598"/>
                </a:cxn>
                <a:cxn ang="0">
                  <a:pos x="822" y="561"/>
                </a:cxn>
                <a:cxn ang="0">
                  <a:pos x="807" y="523"/>
                </a:cxn>
                <a:cxn ang="0">
                  <a:pos x="791" y="485"/>
                </a:cxn>
                <a:cxn ang="0">
                  <a:pos x="768" y="449"/>
                </a:cxn>
                <a:cxn ang="0">
                  <a:pos x="745" y="412"/>
                </a:cxn>
                <a:cxn ang="0">
                  <a:pos x="718" y="378"/>
                </a:cxn>
                <a:cxn ang="0">
                  <a:pos x="688" y="344"/>
                </a:cxn>
                <a:cxn ang="0">
                  <a:pos x="653" y="310"/>
                </a:cxn>
                <a:cxn ang="0">
                  <a:pos x="618" y="278"/>
                </a:cxn>
                <a:cxn ang="0">
                  <a:pos x="578" y="246"/>
                </a:cxn>
                <a:cxn ang="0">
                  <a:pos x="536" y="217"/>
                </a:cxn>
                <a:cxn ang="0">
                  <a:pos x="493" y="187"/>
                </a:cxn>
                <a:cxn ang="0">
                  <a:pos x="447" y="160"/>
                </a:cxn>
                <a:cxn ang="0">
                  <a:pos x="397" y="135"/>
                </a:cxn>
                <a:cxn ang="0">
                  <a:pos x="346" y="112"/>
                </a:cxn>
                <a:cxn ang="0">
                  <a:pos x="292" y="88"/>
                </a:cxn>
                <a:cxn ang="0">
                  <a:pos x="237" y="67"/>
                </a:cxn>
                <a:cxn ang="0">
                  <a:pos x="181" y="48"/>
                </a:cxn>
                <a:cxn ang="0">
                  <a:pos x="121" y="30"/>
                </a:cxn>
                <a:cxn ang="0">
                  <a:pos x="62" y="13"/>
                </a:cxn>
                <a:cxn ang="0">
                  <a:pos x="0" y="0"/>
                </a:cxn>
                <a:cxn ang="0">
                  <a:pos x="846" y="715"/>
                </a:cxn>
              </a:cxnLst>
              <a:rect l="0" t="0" r="r" b="b"/>
              <a:pathLst>
                <a:path w="847" h="716">
                  <a:moveTo>
                    <a:pt x="846" y="715"/>
                  </a:moveTo>
                  <a:lnTo>
                    <a:pt x="844" y="675"/>
                  </a:lnTo>
                  <a:lnTo>
                    <a:pt x="841" y="637"/>
                  </a:lnTo>
                  <a:lnTo>
                    <a:pt x="833" y="598"/>
                  </a:lnTo>
                  <a:lnTo>
                    <a:pt x="822" y="561"/>
                  </a:lnTo>
                  <a:lnTo>
                    <a:pt x="807" y="523"/>
                  </a:lnTo>
                  <a:lnTo>
                    <a:pt x="791" y="485"/>
                  </a:lnTo>
                  <a:lnTo>
                    <a:pt x="768" y="449"/>
                  </a:lnTo>
                  <a:lnTo>
                    <a:pt x="745" y="412"/>
                  </a:lnTo>
                  <a:lnTo>
                    <a:pt x="718" y="378"/>
                  </a:lnTo>
                  <a:lnTo>
                    <a:pt x="688" y="344"/>
                  </a:lnTo>
                  <a:lnTo>
                    <a:pt x="653" y="310"/>
                  </a:lnTo>
                  <a:lnTo>
                    <a:pt x="618" y="278"/>
                  </a:lnTo>
                  <a:lnTo>
                    <a:pt x="578" y="246"/>
                  </a:lnTo>
                  <a:lnTo>
                    <a:pt x="536" y="217"/>
                  </a:lnTo>
                  <a:lnTo>
                    <a:pt x="493" y="187"/>
                  </a:lnTo>
                  <a:lnTo>
                    <a:pt x="447" y="160"/>
                  </a:lnTo>
                  <a:lnTo>
                    <a:pt x="397" y="135"/>
                  </a:lnTo>
                  <a:lnTo>
                    <a:pt x="346" y="112"/>
                  </a:lnTo>
                  <a:lnTo>
                    <a:pt x="292" y="88"/>
                  </a:lnTo>
                  <a:lnTo>
                    <a:pt x="237" y="67"/>
                  </a:lnTo>
                  <a:lnTo>
                    <a:pt x="181" y="48"/>
                  </a:lnTo>
                  <a:lnTo>
                    <a:pt x="121" y="30"/>
                  </a:lnTo>
                  <a:lnTo>
                    <a:pt x="62" y="13"/>
                  </a:lnTo>
                  <a:lnTo>
                    <a:pt x="0" y="0"/>
                  </a:lnTo>
                  <a:lnTo>
                    <a:pt x="846" y="715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9" name="Freeform 25"/>
            <p:cNvSpPr>
              <a:spLocks noChangeArrowheads="1"/>
            </p:cNvSpPr>
            <p:nvPr/>
          </p:nvSpPr>
          <p:spPr bwMode="auto">
            <a:xfrm>
              <a:off x="4138" y="1442"/>
              <a:ext cx="90" cy="54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3" y="226"/>
                </a:cxn>
                <a:cxn ang="0">
                  <a:pos x="64" y="213"/>
                </a:cxn>
                <a:cxn ang="0">
                  <a:pos x="95" y="199"/>
                </a:cxn>
                <a:cxn ang="0">
                  <a:pos x="124" y="187"/>
                </a:cxn>
                <a:cxn ang="0">
                  <a:pos x="153" y="171"/>
                </a:cxn>
                <a:cxn ang="0">
                  <a:pos x="181" y="157"/>
                </a:cxn>
                <a:cxn ang="0">
                  <a:pos x="209" y="142"/>
                </a:cxn>
                <a:cxn ang="0">
                  <a:pos x="235" y="126"/>
                </a:cxn>
                <a:cxn ang="0">
                  <a:pos x="262" y="109"/>
                </a:cxn>
                <a:cxn ang="0">
                  <a:pos x="285" y="92"/>
                </a:cxn>
                <a:cxn ang="0">
                  <a:pos x="310" y="75"/>
                </a:cxn>
                <a:cxn ang="0">
                  <a:pos x="332" y="56"/>
                </a:cxn>
                <a:cxn ang="0">
                  <a:pos x="354" y="38"/>
                </a:cxn>
                <a:cxn ang="0">
                  <a:pos x="375" y="19"/>
                </a:cxn>
                <a:cxn ang="0">
                  <a:pos x="395" y="0"/>
                </a:cxn>
                <a:cxn ang="0">
                  <a:pos x="0" y="238"/>
                </a:cxn>
              </a:cxnLst>
              <a:rect l="0" t="0" r="r" b="b"/>
              <a:pathLst>
                <a:path w="396" h="239">
                  <a:moveTo>
                    <a:pt x="0" y="238"/>
                  </a:moveTo>
                  <a:lnTo>
                    <a:pt x="33" y="226"/>
                  </a:lnTo>
                  <a:lnTo>
                    <a:pt x="64" y="213"/>
                  </a:lnTo>
                  <a:lnTo>
                    <a:pt x="95" y="199"/>
                  </a:lnTo>
                  <a:lnTo>
                    <a:pt x="124" y="187"/>
                  </a:lnTo>
                  <a:lnTo>
                    <a:pt x="153" y="171"/>
                  </a:lnTo>
                  <a:lnTo>
                    <a:pt x="181" y="157"/>
                  </a:lnTo>
                  <a:lnTo>
                    <a:pt x="209" y="142"/>
                  </a:lnTo>
                  <a:lnTo>
                    <a:pt x="235" y="126"/>
                  </a:lnTo>
                  <a:lnTo>
                    <a:pt x="262" y="109"/>
                  </a:lnTo>
                  <a:lnTo>
                    <a:pt x="285" y="92"/>
                  </a:lnTo>
                  <a:lnTo>
                    <a:pt x="310" y="75"/>
                  </a:lnTo>
                  <a:lnTo>
                    <a:pt x="332" y="56"/>
                  </a:lnTo>
                  <a:lnTo>
                    <a:pt x="354" y="38"/>
                  </a:lnTo>
                  <a:lnTo>
                    <a:pt x="375" y="19"/>
                  </a:lnTo>
                  <a:lnTo>
                    <a:pt x="395" y="0"/>
                  </a:lnTo>
                  <a:lnTo>
                    <a:pt x="0" y="238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0" name="Freeform 26"/>
            <p:cNvSpPr>
              <a:spLocks noChangeArrowheads="1"/>
            </p:cNvSpPr>
            <p:nvPr/>
          </p:nvSpPr>
          <p:spPr bwMode="auto">
            <a:xfrm>
              <a:off x="4065" y="1203"/>
              <a:ext cx="7" cy="37"/>
            </a:xfrm>
            <a:custGeom>
              <a:avLst/>
              <a:gdLst/>
              <a:ahLst/>
              <a:cxnLst>
                <a:cxn ang="0">
                  <a:pos x="30" y="160"/>
                </a:cxn>
                <a:cxn ang="0">
                  <a:pos x="30" y="149"/>
                </a:cxn>
                <a:cxn ang="0">
                  <a:pos x="30" y="139"/>
                </a:cxn>
                <a:cxn ang="0">
                  <a:pos x="30" y="129"/>
                </a:cxn>
                <a:cxn ang="0">
                  <a:pos x="30" y="117"/>
                </a:cxn>
                <a:cxn ang="0">
                  <a:pos x="29" y="107"/>
                </a:cxn>
                <a:cxn ang="0">
                  <a:pos x="27" y="96"/>
                </a:cxn>
                <a:cxn ang="0">
                  <a:pos x="26" y="85"/>
                </a:cxn>
                <a:cxn ang="0">
                  <a:pos x="24" y="73"/>
                </a:cxn>
                <a:cxn ang="0">
                  <a:pos x="21" y="64"/>
                </a:cxn>
                <a:cxn ang="0">
                  <a:pos x="17" y="53"/>
                </a:cxn>
                <a:cxn ang="0">
                  <a:pos x="17" y="41"/>
                </a:cxn>
                <a:cxn ang="0">
                  <a:pos x="12" y="32"/>
                </a:cxn>
                <a:cxn ang="0">
                  <a:pos x="8" y="21"/>
                </a:cxn>
                <a:cxn ang="0">
                  <a:pos x="5" y="10"/>
                </a:cxn>
                <a:cxn ang="0">
                  <a:pos x="0" y="0"/>
                </a:cxn>
                <a:cxn ang="0">
                  <a:pos x="30" y="160"/>
                </a:cxn>
              </a:cxnLst>
              <a:rect l="0" t="0" r="r" b="b"/>
              <a:pathLst>
                <a:path w="31" h="161">
                  <a:moveTo>
                    <a:pt x="30" y="160"/>
                  </a:moveTo>
                  <a:lnTo>
                    <a:pt x="30" y="149"/>
                  </a:lnTo>
                  <a:lnTo>
                    <a:pt x="30" y="139"/>
                  </a:lnTo>
                  <a:lnTo>
                    <a:pt x="30" y="129"/>
                  </a:lnTo>
                  <a:lnTo>
                    <a:pt x="30" y="117"/>
                  </a:lnTo>
                  <a:lnTo>
                    <a:pt x="29" y="107"/>
                  </a:lnTo>
                  <a:lnTo>
                    <a:pt x="27" y="96"/>
                  </a:lnTo>
                  <a:lnTo>
                    <a:pt x="26" y="85"/>
                  </a:lnTo>
                  <a:lnTo>
                    <a:pt x="24" y="73"/>
                  </a:lnTo>
                  <a:lnTo>
                    <a:pt x="21" y="64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2" y="32"/>
                  </a:lnTo>
                  <a:lnTo>
                    <a:pt x="8" y="21"/>
                  </a:lnTo>
                  <a:lnTo>
                    <a:pt x="5" y="10"/>
                  </a:lnTo>
                  <a:lnTo>
                    <a:pt x="0" y="0"/>
                  </a:lnTo>
                  <a:lnTo>
                    <a:pt x="30" y="16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1" name="Freeform 27"/>
            <p:cNvSpPr>
              <a:spLocks noChangeArrowheads="1"/>
            </p:cNvSpPr>
            <p:nvPr/>
          </p:nvSpPr>
          <p:spPr bwMode="auto">
            <a:xfrm>
              <a:off x="3620" y="1129"/>
              <a:ext cx="49" cy="3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01" y="9"/>
                </a:cxn>
                <a:cxn ang="0">
                  <a:pos x="185" y="17"/>
                </a:cxn>
                <a:cxn ang="0">
                  <a:pos x="167" y="27"/>
                </a:cxn>
                <a:cxn ang="0">
                  <a:pos x="152" y="36"/>
                </a:cxn>
                <a:cxn ang="0">
                  <a:pos x="137" y="45"/>
                </a:cxn>
                <a:cxn ang="0">
                  <a:pos x="121" y="56"/>
                </a:cxn>
                <a:cxn ang="0">
                  <a:pos x="106" y="66"/>
                </a:cxn>
                <a:cxn ang="0">
                  <a:pos x="91" y="76"/>
                </a:cxn>
                <a:cxn ang="0">
                  <a:pos x="77" y="86"/>
                </a:cxn>
                <a:cxn ang="0">
                  <a:pos x="63" y="97"/>
                </a:cxn>
                <a:cxn ang="0">
                  <a:pos x="49" y="107"/>
                </a:cxn>
                <a:cxn ang="0">
                  <a:pos x="37" y="118"/>
                </a:cxn>
                <a:cxn ang="0">
                  <a:pos x="24" y="130"/>
                </a:cxn>
                <a:cxn ang="0">
                  <a:pos x="12" y="140"/>
                </a:cxn>
                <a:cxn ang="0">
                  <a:pos x="0" y="152"/>
                </a:cxn>
                <a:cxn ang="0">
                  <a:pos x="217" y="0"/>
                </a:cxn>
              </a:cxnLst>
              <a:rect l="0" t="0" r="r" b="b"/>
              <a:pathLst>
                <a:path w="218" h="153">
                  <a:moveTo>
                    <a:pt x="217" y="0"/>
                  </a:moveTo>
                  <a:lnTo>
                    <a:pt x="201" y="9"/>
                  </a:lnTo>
                  <a:lnTo>
                    <a:pt x="185" y="17"/>
                  </a:lnTo>
                  <a:lnTo>
                    <a:pt x="167" y="27"/>
                  </a:lnTo>
                  <a:lnTo>
                    <a:pt x="152" y="36"/>
                  </a:lnTo>
                  <a:lnTo>
                    <a:pt x="137" y="45"/>
                  </a:lnTo>
                  <a:lnTo>
                    <a:pt x="121" y="56"/>
                  </a:lnTo>
                  <a:lnTo>
                    <a:pt x="106" y="66"/>
                  </a:lnTo>
                  <a:lnTo>
                    <a:pt x="91" y="76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49" y="107"/>
                  </a:lnTo>
                  <a:lnTo>
                    <a:pt x="37" y="118"/>
                  </a:lnTo>
                  <a:lnTo>
                    <a:pt x="24" y="130"/>
                  </a:lnTo>
                  <a:lnTo>
                    <a:pt x="12" y="140"/>
                  </a:lnTo>
                  <a:lnTo>
                    <a:pt x="0" y="152"/>
                  </a:lnTo>
                  <a:lnTo>
                    <a:pt x="217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2" name="Freeform 28"/>
            <p:cNvSpPr>
              <a:spLocks noChangeArrowheads="1"/>
            </p:cNvSpPr>
            <p:nvPr/>
          </p:nvSpPr>
          <p:spPr bwMode="auto">
            <a:xfrm>
              <a:off x="3261" y="1150"/>
              <a:ext cx="29" cy="36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7" y="11"/>
                </a:cxn>
                <a:cxn ang="0">
                  <a:pos x="107" y="20"/>
                </a:cxn>
                <a:cxn ang="0">
                  <a:pos x="95" y="31"/>
                </a:cxn>
                <a:cxn ang="0">
                  <a:pos x="86" y="40"/>
                </a:cxn>
                <a:cxn ang="0">
                  <a:pos x="76" y="50"/>
                </a:cxn>
                <a:cxn ang="0">
                  <a:pos x="66" y="62"/>
                </a:cxn>
                <a:cxn ang="0">
                  <a:pos x="57" y="71"/>
                </a:cxn>
                <a:cxn ang="0">
                  <a:pos x="49" y="82"/>
                </a:cxn>
                <a:cxn ang="0">
                  <a:pos x="41" y="93"/>
                </a:cxn>
                <a:cxn ang="0">
                  <a:pos x="34" y="103"/>
                </a:cxn>
                <a:cxn ang="0">
                  <a:pos x="26" y="114"/>
                </a:cxn>
                <a:cxn ang="0">
                  <a:pos x="19" y="125"/>
                </a:cxn>
                <a:cxn ang="0">
                  <a:pos x="12" y="137"/>
                </a:cxn>
                <a:cxn ang="0">
                  <a:pos x="5" y="147"/>
                </a:cxn>
                <a:cxn ang="0">
                  <a:pos x="0" y="158"/>
                </a:cxn>
                <a:cxn ang="0">
                  <a:pos x="128" y="0"/>
                </a:cxn>
              </a:cxnLst>
              <a:rect l="0" t="0" r="r" b="b"/>
              <a:pathLst>
                <a:path w="129" h="159">
                  <a:moveTo>
                    <a:pt x="128" y="0"/>
                  </a:moveTo>
                  <a:lnTo>
                    <a:pt x="117" y="11"/>
                  </a:lnTo>
                  <a:lnTo>
                    <a:pt x="107" y="20"/>
                  </a:lnTo>
                  <a:lnTo>
                    <a:pt x="95" y="31"/>
                  </a:lnTo>
                  <a:lnTo>
                    <a:pt x="86" y="40"/>
                  </a:lnTo>
                  <a:lnTo>
                    <a:pt x="76" y="50"/>
                  </a:lnTo>
                  <a:lnTo>
                    <a:pt x="66" y="62"/>
                  </a:lnTo>
                  <a:lnTo>
                    <a:pt x="57" y="71"/>
                  </a:lnTo>
                  <a:lnTo>
                    <a:pt x="49" y="82"/>
                  </a:lnTo>
                  <a:lnTo>
                    <a:pt x="41" y="93"/>
                  </a:lnTo>
                  <a:lnTo>
                    <a:pt x="34" y="103"/>
                  </a:lnTo>
                  <a:lnTo>
                    <a:pt x="26" y="114"/>
                  </a:lnTo>
                  <a:lnTo>
                    <a:pt x="19" y="125"/>
                  </a:lnTo>
                  <a:lnTo>
                    <a:pt x="12" y="137"/>
                  </a:lnTo>
                  <a:lnTo>
                    <a:pt x="5" y="147"/>
                  </a:lnTo>
                  <a:lnTo>
                    <a:pt x="0" y="158"/>
                  </a:lnTo>
                  <a:lnTo>
                    <a:pt x="128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3" name="Freeform 29"/>
            <p:cNvSpPr>
              <a:spLocks noChangeArrowheads="1"/>
            </p:cNvSpPr>
            <p:nvPr/>
          </p:nvSpPr>
          <p:spPr bwMode="auto">
            <a:xfrm>
              <a:off x="2814" y="1195"/>
              <a:ext cx="63" cy="21"/>
            </a:xfrm>
            <a:custGeom>
              <a:avLst/>
              <a:gdLst/>
              <a:ahLst/>
              <a:cxnLst>
                <a:cxn ang="0">
                  <a:pos x="279" y="93"/>
                </a:cxn>
                <a:cxn ang="0">
                  <a:pos x="259" y="86"/>
                </a:cxn>
                <a:cxn ang="0">
                  <a:pos x="242" y="79"/>
                </a:cxn>
                <a:cxn ang="0">
                  <a:pos x="223" y="72"/>
                </a:cxn>
                <a:cxn ang="0">
                  <a:pos x="207" y="65"/>
                </a:cxn>
                <a:cxn ang="0">
                  <a:pos x="188" y="58"/>
                </a:cxn>
                <a:cxn ang="0">
                  <a:pos x="170" y="50"/>
                </a:cxn>
                <a:cxn ang="0">
                  <a:pos x="152" y="45"/>
                </a:cxn>
                <a:cxn ang="0">
                  <a:pos x="133" y="39"/>
                </a:cxn>
                <a:cxn ang="0">
                  <a:pos x="115" y="33"/>
                </a:cxn>
                <a:cxn ang="0">
                  <a:pos x="95" y="27"/>
                </a:cxn>
                <a:cxn ang="0">
                  <a:pos x="77" y="22"/>
                </a:cxn>
                <a:cxn ang="0">
                  <a:pos x="57" y="17"/>
                </a:cxn>
                <a:cxn ang="0">
                  <a:pos x="38" y="10"/>
                </a:cxn>
                <a:cxn ang="0">
                  <a:pos x="19" y="6"/>
                </a:cxn>
                <a:cxn ang="0">
                  <a:pos x="0" y="0"/>
                </a:cxn>
                <a:cxn ang="0">
                  <a:pos x="279" y="93"/>
                </a:cxn>
              </a:cxnLst>
              <a:rect l="0" t="0" r="r" b="b"/>
              <a:pathLst>
                <a:path w="280" h="94">
                  <a:moveTo>
                    <a:pt x="279" y="93"/>
                  </a:moveTo>
                  <a:lnTo>
                    <a:pt x="259" y="86"/>
                  </a:lnTo>
                  <a:lnTo>
                    <a:pt x="242" y="79"/>
                  </a:lnTo>
                  <a:lnTo>
                    <a:pt x="223" y="72"/>
                  </a:lnTo>
                  <a:lnTo>
                    <a:pt x="207" y="65"/>
                  </a:lnTo>
                  <a:lnTo>
                    <a:pt x="188" y="58"/>
                  </a:lnTo>
                  <a:lnTo>
                    <a:pt x="170" y="50"/>
                  </a:lnTo>
                  <a:lnTo>
                    <a:pt x="152" y="45"/>
                  </a:lnTo>
                  <a:lnTo>
                    <a:pt x="133" y="39"/>
                  </a:lnTo>
                  <a:lnTo>
                    <a:pt x="115" y="33"/>
                  </a:lnTo>
                  <a:lnTo>
                    <a:pt x="95" y="27"/>
                  </a:lnTo>
                  <a:lnTo>
                    <a:pt x="77" y="22"/>
                  </a:lnTo>
                  <a:lnTo>
                    <a:pt x="57" y="17"/>
                  </a:lnTo>
                  <a:lnTo>
                    <a:pt x="38" y="1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279" y="93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4" name="Freeform 30"/>
            <p:cNvSpPr>
              <a:spLocks noChangeArrowheads="1"/>
            </p:cNvSpPr>
            <p:nvPr/>
          </p:nvSpPr>
          <p:spPr bwMode="auto">
            <a:xfrm>
              <a:off x="2348" y="141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" y="24"/>
                </a:cxn>
                <a:cxn ang="0">
                  <a:pos x="12" y="36"/>
                </a:cxn>
                <a:cxn ang="0">
                  <a:pos x="16" y="47"/>
                </a:cxn>
                <a:cxn ang="0">
                  <a:pos x="22" y="59"/>
                </a:cxn>
                <a:cxn ang="0">
                  <a:pos x="26" y="70"/>
                </a:cxn>
                <a:cxn ang="0">
                  <a:pos x="33" y="83"/>
                </a:cxn>
                <a:cxn ang="0">
                  <a:pos x="38" y="94"/>
                </a:cxn>
                <a:cxn ang="0">
                  <a:pos x="44" y="106"/>
                </a:cxn>
                <a:cxn ang="0">
                  <a:pos x="50" y="117"/>
                </a:cxn>
                <a:cxn ang="0">
                  <a:pos x="57" y="129"/>
                </a:cxn>
                <a:cxn ang="0">
                  <a:pos x="64" y="140"/>
                </a:cxn>
                <a:cxn ang="0">
                  <a:pos x="71" y="151"/>
                </a:cxn>
                <a:cxn ang="0">
                  <a:pos x="78" y="164"/>
                </a:cxn>
                <a:cxn ang="0">
                  <a:pos x="87" y="174"/>
                </a:cxn>
                <a:cxn ang="0">
                  <a:pos x="0" y="0"/>
                </a:cxn>
              </a:cxnLst>
              <a:rect l="0" t="0" r="r" b="b"/>
              <a:pathLst>
                <a:path w="88" h="175">
                  <a:moveTo>
                    <a:pt x="0" y="0"/>
                  </a:moveTo>
                  <a:lnTo>
                    <a:pt x="3" y="11"/>
                  </a:lnTo>
                  <a:lnTo>
                    <a:pt x="8" y="24"/>
                  </a:lnTo>
                  <a:lnTo>
                    <a:pt x="12" y="36"/>
                  </a:lnTo>
                  <a:lnTo>
                    <a:pt x="16" y="47"/>
                  </a:lnTo>
                  <a:lnTo>
                    <a:pt x="22" y="59"/>
                  </a:lnTo>
                  <a:lnTo>
                    <a:pt x="26" y="70"/>
                  </a:lnTo>
                  <a:lnTo>
                    <a:pt x="33" y="83"/>
                  </a:lnTo>
                  <a:lnTo>
                    <a:pt x="38" y="94"/>
                  </a:lnTo>
                  <a:lnTo>
                    <a:pt x="44" y="106"/>
                  </a:lnTo>
                  <a:lnTo>
                    <a:pt x="50" y="117"/>
                  </a:lnTo>
                  <a:lnTo>
                    <a:pt x="57" y="129"/>
                  </a:lnTo>
                  <a:lnTo>
                    <a:pt x="64" y="140"/>
                  </a:lnTo>
                  <a:lnTo>
                    <a:pt x="71" y="151"/>
                  </a:lnTo>
                  <a:lnTo>
                    <a:pt x="78" y="164"/>
                  </a:lnTo>
                  <a:lnTo>
                    <a:pt x="87" y="174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5" name="AutoShape 31"/>
            <p:cNvSpPr>
              <a:spLocks noChangeArrowheads="1"/>
            </p:cNvSpPr>
            <p:nvPr/>
          </p:nvSpPr>
          <p:spPr bwMode="auto">
            <a:xfrm>
              <a:off x="2913" y="1185"/>
              <a:ext cx="716" cy="221"/>
            </a:xfrm>
            <a:prstGeom prst="roundRect">
              <a:avLst>
                <a:gd name="adj" fmla="val 45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976" name="Oval 32"/>
          <p:cNvSpPr>
            <a:spLocks noChangeArrowheads="1"/>
          </p:cNvSpPr>
          <p:nvPr/>
        </p:nvSpPr>
        <p:spPr bwMode="auto">
          <a:xfrm>
            <a:off x="1947863" y="3273425"/>
            <a:ext cx="534987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77" name="Oval 33"/>
          <p:cNvSpPr>
            <a:spLocks noChangeArrowheads="1"/>
          </p:cNvSpPr>
          <p:nvPr/>
        </p:nvSpPr>
        <p:spPr bwMode="auto">
          <a:xfrm>
            <a:off x="1947863" y="4713288"/>
            <a:ext cx="534987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78" name="Oval 34"/>
          <p:cNvSpPr>
            <a:spLocks noChangeArrowheads="1"/>
          </p:cNvSpPr>
          <p:nvPr/>
        </p:nvSpPr>
        <p:spPr bwMode="auto">
          <a:xfrm>
            <a:off x="4468813" y="4678363"/>
            <a:ext cx="534987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79" name="Oval 35"/>
          <p:cNvSpPr>
            <a:spLocks noChangeArrowheads="1"/>
          </p:cNvSpPr>
          <p:nvPr/>
        </p:nvSpPr>
        <p:spPr bwMode="auto">
          <a:xfrm>
            <a:off x="2705100" y="5713413"/>
            <a:ext cx="534988" cy="52705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2980" name="Freeform 36"/>
          <p:cNvSpPr>
            <a:spLocks noChangeArrowheads="1"/>
          </p:cNvSpPr>
          <p:nvPr/>
        </p:nvSpPr>
        <p:spPr bwMode="auto">
          <a:xfrm>
            <a:off x="2360613" y="5218113"/>
            <a:ext cx="411162" cy="547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773"/>
              </a:cxn>
              <a:cxn ang="0">
                <a:pos x="1025" y="1494"/>
              </a:cxn>
              <a:cxn ang="0">
                <a:pos x="1141" y="1520"/>
              </a:cxn>
            </a:cxnLst>
            <a:rect l="0" t="0" r="r" b="b"/>
            <a:pathLst>
              <a:path w="1142" h="1521">
                <a:moveTo>
                  <a:pt x="0" y="0"/>
                </a:moveTo>
                <a:cubicBezTo>
                  <a:pt x="69" y="344"/>
                  <a:pt x="277" y="532"/>
                  <a:pt x="430" y="773"/>
                </a:cubicBezTo>
                <a:cubicBezTo>
                  <a:pt x="606" y="1050"/>
                  <a:pt x="785" y="1350"/>
                  <a:pt x="1025" y="1494"/>
                </a:cubicBezTo>
                <a:lnTo>
                  <a:pt x="1141" y="15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1" name="Freeform 37"/>
          <p:cNvSpPr>
            <a:spLocks noChangeArrowheads="1"/>
          </p:cNvSpPr>
          <p:nvPr/>
        </p:nvSpPr>
        <p:spPr bwMode="auto">
          <a:xfrm>
            <a:off x="3230563" y="5154613"/>
            <a:ext cx="1368425" cy="722312"/>
          </a:xfrm>
          <a:custGeom>
            <a:avLst/>
            <a:gdLst/>
            <a:ahLst/>
            <a:cxnLst>
              <a:cxn ang="0">
                <a:pos x="3802" y="0"/>
              </a:cxn>
              <a:cxn ang="0">
                <a:pos x="2217" y="887"/>
              </a:cxn>
              <a:cxn ang="0">
                <a:pos x="527" y="1873"/>
              </a:cxn>
              <a:cxn ang="0">
                <a:pos x="0" y="2004"/>
              </a:cxn>
            </a:cxnLst>
            <a:rect l="0" t="0" r="r" b="b"/>
            <a:pathLst>
              <a:path w="3803" h="2005">
                <a:moveTo>
                  <a:pt x="3802" y="0"/>
                </a:moveTo>
                <a:cubicBezTo>
                  <a:pt x="3154" y="207"/>
                  <a:pt x="2767" y="609"/>
                  <a:pt x="2217" y="887"/>
                </a:cubicBezTo>
                <a:cubicBezTo>
                  <a:pt x="1618" y="1189"/>
                  <a:pt x="1016" y="1499"/>
                  <a:pt x="527" y="1873"/>
                </a:cubicBezTo>
                <a:lnTo>
                  <a:pt x="0" y="20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 flipV="1">
            <a:off x="2224088" y="3748088"/>
            <a:ext cx="1587" cy="98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3" name="Oval 39"/>
          <p:cNvSpPr>
            <a:spLocks noChangeArrowheads="1"/>
          </p:cNvSpPr>
          <p:nvPr/>
        </p:nvSpPr>
        <p:spPr bwMode="auto">
          <a:xfrm>
            <a:off x="4432300" y="3236913"/>
            <a:ext cx="534988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4" name="Line 40"/>
          <p:cNvSpPr>
            <a:spLocks noChangeShapeType="1"/>
          </p:cNvSpPr>
          <p:nvPr/>
        </p:nvSpPr>
        <p:spPr bwMode="auto">
          <a:xfrm flipV="1">
            <a:off x="4706938" y="3713163"/>
            <a:ext cx="1587" cy="98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5" name="Text Box 41"/>
          <p:cNvSpPr txBox="1">
            <a:spLocks noChangeArrowheads="1"/>
          </p:cNvSpPr>
          <p:nvPr/>
        </p:nvSpPr>
        <p:spPr bwMode="auto">
          <a:xfrm>
            <a:off x="1143000" y="413067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</a:rPr>
              <a:t>New York</a:t>
            </a:r>
          </a:p>
        </p:txBody>
      </p:sp>
      <p:sp>
        <p:nvSpPr>
          <p:cNvPr id="82986" name="Text Box 42"/>
          <p:cNvSpPr txBox="1">
            <a:spLocks noChangeArrowheads="1"/>
          </p:cNvSpPr>
          <p:nvPr/>
        </p:nvSpPr>
        <p:spPr bwMode="auto">
          <a:xfrm>
            <a:off x="4849813" y="413067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</a:rPr>
              <a:t>Atlanta</a:t>
            </a:r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2725738" y="6264275"/>
            <a:ext cx="166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</a:rPr>
              <a:t>Washington, DC</a:t>
            </a:r>
          </a:p>
        </p:txBody>
      </p:sp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2209800" y="5410200"/>
            <a:ext cx="161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82989" name="Text Box 45"/>
          <p:cNvSpPr txBox="1">
            <a:spLocks noChangeArrowheads="1"/>
          </p:cNvSpPr>
          <p:nvPr/>
        </p:nvSpPr>
        <p:spPr bwMode="auto">
          <a:xfrm>
            <a:off x="4230688" y="5334000"/>
            <a:ext cx="34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3054350" y="3175000"/>
            <a:ext cx="908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0000"/>
                </a:solidFill>
              </a:rPr>
              <a:t>Dest</a:t>
            </a:r>
            <a:r>
              <a:rPr lang="en-GB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2991" name="Freeform 47"/>
          <p:cNvSpPr>
            <a:spLocks noChangeArrowheads="1"/>
          </p:cNvSpPr>
          <p:nvPr/>
        </p:nvSpPr>
        <p:spPr bwMode="auto">
          <a:xfrm>
            <a:off x="2438400" y="3278188"/>
            <a:ext cx="536575" cy="74612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244" y="386"/>
              </a:cxn>
              <a:cxn ang="0">
                <a:pos x="1520" y="386"/>
              </a:cxn>
            </a:cxnLst>
            <a:rect l="0" t="0" r="r" b="b"/>
            <a:pathLst>
              <a:path w="1521" h="535">
                <a:moveTo>
                  <a:pt x="0" y="489"/>
                </a:moveTo>
                <a:cubicBezTo>
                  <a:pt x="431" y="534"/>
                  <a:pt x="835" y="0"/>
                  <a:pt x="1244" y="386"/>
                </a:cubicBezTo>
                <a:lnTo>
                  <a:pt x="1520" y="3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2" name="Freeform 48"/>
          <p:cNvSpPr>
            <a:spLocks noChangeArrowheads="1"/>
          </p:cNvSpPr>
          <p:nvPr/>
        </p:nvSpPr>
        <p:spPr bwMode="auto">
          <a:xfrm>
            <a:off x="3733800" y="3276600"/>
            <a:ext cx="717550" cy="174625"/>
          </a:xfrm>
          <a:custGeom>
            <a:avLst/>
            <a:gdLst/>
            <a:ahLst/>
            <a:cxnLst>
              <a:cxn ang="0">
                <a:pos x="2454" y="344"/>
              </a:cxn>
              <a:cxn ang="0">
                <a:pos x="1348" y="33"/>
              </a:cxn>
              <a:cxn ang="0">
                <a:pos x="242" y="67"/>
              </a:cxn>
              <a:cxn ang="0">
                <a:pos x="0" y="67"/>
              </a:cxn>
            </a:cxnLst>
            <a:rect l="0" t="0" r="r" b="b"/>
            <a:pathLst>
              <a:path w="2455" h="345">
                <a:moveTo>
                  <a:pt x="2454" y="344"/>
                </a:moveTo>
                <a:cubicBezTo>
                  <a:pt x="2148" y="93"/>
                  <a:pt x="1740" y="0"/>
                  <a:pt x="1348" y="33"/>
                </a:cubicBezTo>
                <a:cubicBezTo>
                  <a:pt x="981" y="64"/>
                  <a:pt x="608" y="5"/>
                  <a:pt x="242" y="67"/>
                </a:cubicBezTo>
                <a:lnTo>
                  <a:pt x="0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6" name="Freeform 52"/>
          <p:cNvSpPr>
            <a:spLocks/>
          </p:cNvSpPr>
          <p:nvPr/>
        </p:nvSpPr>
        <p:spPr bwMode="auto">
          <a:xfrm>
            <a:off x="2438400" y="3657600"/>
            <a:ext cx="609600" cy="2057400"/>
          </a:xfrm>
          <a:custGeom>
            <a:avLst/>
            <a:gdLst/>
            <a:ahLst/>
            <a:cxnLst>
              <a:cxn ang="0">
                <a:pos x="384" y="1296"/>
              </a:cxn>
              <a:cxn ang="0">
                <a:pos x="96" y="960"/>
              </a:cxn>
              <a:cxn ang="0">
                <a:pos x="0" y="0"/>
              </a:cxn>
            </a:cxnLst>
            <a:rect l="0" t="0" r="r" b="b"/>
            <a:pathLst>
              <a:path w="384" h="1296">
                <a:moveTo>
                  <a:pt x="384" y="1296"/>
                </a:moveTo>
                <a:cubicBezTo>
                  <a:pt x="272" y="1236"/>
                  <a:pt x="160" y="1176"/>
                  <a:pt x="96" y="960"/>
                </a:cubicBezTo>
                <a:cubicBezTo>
                  <a:pt x="32" y="744"/>
                  <a:pt x="16" y="372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5943600" y="4876800"/>
            <a:ext cx="2819400" cy="1616075"/>
          </a:xfrm>
          <a:prstGeom prst="rect">
            <a:avLst/>
          </a:prstGeom>
          <a:solidFill>
            <a:srgbClr val="FAF77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Common practice:</a:t>
            </a:r>
            <a:r>
              <a:rPr lang="en-US" sz="2000"/>
              <a:t> Set IGP weights in accordance with propagation delay (</a:t>
            </a:r>
            <a:r>
              <a:rPr lang="en-US" sz="2000" i="1"/>
              <a:t>e.g., </a:t>
            </a:r>
            <a:r>
              <a:rPr lang="en-US" sz="2000"/>
              <a:t>miles, etc.)</a:t>
            </a: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2590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Traffic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6" grpId="0" animBg="1"/>
      <p:bldP spid="82997" grpId="0" animBg="1"/>
      <p:bldP spid="8299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2C79-C62F-764E-B136-832CE12AA6F8}" type="slidenum">
              <a:rPr lang="en-US"/>
              <a:pPr/>
              <a:t>56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Hot-Potato Routing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57200" y="1447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Small changes in IGP weights can cause large traffic shifts</a:t>
            </a:r>
            <a:endParaRPr lang="en-US" sz="2400" i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0188" y="4699000"/>
            <a:ext cx="3943350" cy="1538288"/>
            <a:chOff x="2052" y="2283"/>
            <a:chExt cx="2484" cy="969"/>
          </a:xfrm>
        </p:grpSpPr>
        <p:sp>
          <p:nvSpPr>
            <p:cNvPr id="83974" name="Freeform 6"/>
            <p:cNvSpPr>
              <a:spLocks noChangeArrowheads="1"/>
            </p:cNvSpPr>
            <p:nvPr/>
          </p:nvSpPr>
          <p:spPr bwMode="auto">
            <a:xfrm>
              <a:off x="2052" y="2283"/>
              <a:ext cx="2485" cy="970"/>
            </a:xfrm>
            <a:custGeom>
              <a:avLst/>
              <a:gdLst/>
              <a:ahLst/>
              <a:cxnLst>
                <a:cxn ang="0">
                  <a:pos x="646" y="1471"/>
                </a:cxn>
                <a:cxn ang="0">
                  <a:pos x="289" y="1609"/>
                </a:cxn>
                <a:cxn ang="0">
                  <a:pos x="63" y="1810"/>
                </a:cxn>
                <a:cxn ang="0">
                  <a:pos x="3" y="2042"/>
                </a:cxn>
                <a:cxn ang="0">
                  <a:pos x="116" y="2269"/>
                </a:cxn>
                <a:cxn ang="0">
                  <a:pos x="387" y="2453"/>
                </a:cxn>
                <a:cxn ang="0">
                  <a:pos x="619" y="2466"/>
                </a:cxn>
                <a:cxn ang="0">
                  <a:pos x="352" y="2652"/>
                </a:cxn>
                <a:cxn ang="0">
                  <a:pos x="242" y="2878"/>
                </a:cxn>
                <a:cxn ang="0">
                  <a:pos x="308" y="3109"/>
                </a:cxn>
                <a:cxn ang="0">
                  <a:pos x="540" y="3307"/>
                </a:cxn>
                <a:cxn ang="0">
                  <a:pos x="900" y="3443"/>
                </a:cxn>
                <a:cxn ang="0">
                  <a:pos x="1329" y="3492"/>
                </a:cxn>
                <a:cxn ang="0">
                  <a:pos x="1996" y="3810"/>
                </a:cxn>
                <a:cxn ang="0">
                  <a:pos x="2742" y="3993"/>
                </a:cxn>
                <a:cxn ang="0">
                  <a:pos x="3563" y="3996"/>
                </a:cxn>
                <a:cxn ang="0">
                  <a:pos x="4526" y="4073"/>
                </a:cxn>
                <a:cxn ang="0">
                  <a:pos x="5149" y="4244"/>
                </a:cxn>
                <a:cxn ang="0">
                  <a:pos x="5851" y="4264"/>
                </a:cxn>
                <a:cxn ang="0">
                  <a:pos x="6508" y="4135"/>
                </a:cxn>
                <a:cxn ang="0">
                  <a:pos x="7013" y="3877"/>
                </a:cxn>
                <a:cxn ang="0">
                  <a:pos x="7616" y="3719"/>
                </a:cxn>
                <a:cxn ang="0">
                  <a:pos x="8207" y="3743"/>
                </a:cxn>
                <a:cxn ang="0">
                  <a:pos x="8768" y="3639"/>
                </a:cxn>
                <a:cxn ang="0">
                  <a:pos x="9206" y="3426"/>
                </a:cxn>
                <a:cxn ang="0">
                  <a:pos x="9448" y="3138"/>
                </a:cxn>
                <a:cxn ang="0">
                  <a:pos x="9672" y="2955"/>
                </a:cxn>
                <a:cxn ang="0">
                  <a:pos x="10290" y="2792"/>
                </a:cxn>
                <a:cxn ang="0">
                  <a:pos x="10739" y="2514"/>
                </a:cxn>
                <a:cxn ang="0">
                  <a:pos x="10947" y="2165"/>
                </a:cxn>
                <a:cxn ang="0">
                  <a:pos x="10878" y="1801"/>
                </a:cxn>
                <a:cxn ang="0">
                  <a:pos x="10543" y="1480"/>
                </a:cxn>
                <a:cxn ang="0">
                  <a:pos x="10655" y="1426"/>
                </a:cxn>
                <a:cxn ang="0">
                  <a:pos x="10691" y="1133"/>
                </a:cxn>
                <a:cxn ang="0">
                  <a:pos x="10504" y="856"/>
                </a:cxn>
                <a:cxn ang="0">
                  <a:pos x="10126" y="642"/>
                </a:cxn>
                <a:cxn ang="0">
                  <a:pos x="9618" y="526"/>
                </a:cxn>
                <a:cxn ang="0">
                  <a:pos x="9519" y="285"/>
                </a:cxn>
                <a:cxn ang="0">
                  <a:pos x="9158" y="102"/>
                </a:cxn>
                <a:cxn ang="0">
                  <a:pos x="8690" y="8"/>
                </a:cxn>
                <a:cxn ang="0">
                  <a:pos x="8191" y="21"/>
                </a:cxn>
                <a:cxn ang="0">
                  <a:pos x="7742" y="139"/>
                </a:cxn>
                <a:cxn ang="0">
                  <a:pos x="7173" y="61"/>
                </a:cxn>
                <a:cxn ang="0">
                  <a:pos x="6738" y="1"/>
                </a:cxn>
                <a:cxn ang="0">
                  <a:pos x="6294" y="38"/>
                </a:cxn>
                <a:cxn ang="0">
                  <a:pos x="5913" y="165"/>
                </a:cxn>
                <a:cxn ang="0">
                  <a:pos x="5363" y="207"/>
                </a:cxn>
                <a:cxn ang="0">
                  <a:pos x="4837" y="131"/>
                </a:cxn>
                <a:cxn ang="0">
                  <a:pos x="4299" y="169"/>
                </a:cxn>
                <a:cxn ang="0">
                  <a:pos x="3832" y="317"/>
                </a:cxn>
                <a:cxn ang="0">
                  <a:pos x="3115" y="420"/>
                </a:cxn>
                <a:cxn ang="0">
                  <a:pos x="2432" y="400"/>
                </a:cxn>
                <a:cxn ang="0">
                  <a:pos x="1790" y="523"/>
                </a:cxn>
                <a:cxn ang="0">
                  <a:pos x="1288" y="771"/>
                </a:cxn>
                <a:cxn ang="0">
                  <a:pos x="1010" y="1101"/>
                </a:cxn>
                <a:cxn ang="0">
                  <a:pos x="999" y="1465"/>
                </a:cxn>
              </a:cxnLst>
              <a:rect l="0" t="0" r="r" b="b"/>
              <a:pathLst>
                <a:path w="10956" h="4276">
                  <a:moveTo>
                    <a:pt x="1019" y="1419"/>
                  </a:moveTo>
                  <a:lnTo>
                    <a:pt x="964" y="1423"/>
                  </a:lnTo>
                  <a:lnTo>
                    <a:pt x="910" y="1427"/>
                  </a:lnTo>
                  <a:lnTo>
                    <a:pt x="855" y="1434"/>
                  </a:lnTo>
                  <a:lnTo>
                    <a:pt x="801" y="1440"/>
                  </a:lnTo>
                  <a:lnTo>
                    <a:pt x="748" y="1450"/>
                  </a:lnTo>
                  <a:lnTo>
                    <a:pt x="696" y="1460"/>
                  </a:lnTo>
                  <a:lnTo>
                    <a:pt x="646" y="1471"/>
                  </a:lnTo>
                  <a:lnTo>
                    <a:pt x="595" y="1484"/>
                  </a:lnTo>
                  <a:lnTo>
                    <a:pt x="547" y="1498"/>
                  </a:lnTo>
                  <a:lnTo>
                    <a:pt x="500" y="1514"/>
                  </a:lnTo>
                  <a:lnTo>
                    <a:pt x="455" y="1530"/>
                  </a:lnTo>
                  <a:lnTo>
                    <a:pt x="411" y="1548"/>
                  </a:lnTo>
                  <a:lnTo>
                    <a:pt x="368" y="1567"/>
                  </a:lnTo>
                  <a:lnTo>
                    <a:pt x="328" y="1587"/>
                  </a:lnTo>
                  <a:lnTo>
                    <a:pt x="289" y="1609"/>
                  </a:lnTo>
                  <a:lnTo>
                    <a:pt x="255" y="1631"/>
                  </a:lnTo>
                  <a:lnTo>
                    <a:pt x="219" y="1654"/>
                  </a:lnTo>
                  <a:lnTo>
                    <a:pt x="188" y="1678"/>
                  </a:lnTo>
                  <a:lnTo>
                    <a:pt x="157" y="1703"/>
                  </a:lnTo>
                  <a:lnTo>
                    <a:pt x="131" y="1729"/>
                  </a:lnTo>
                  <a:lnTo>
                    <a:pt x="105" y="1755"/>
                  </a:lnTo>
                  <a:lnTo>
                    <a:pt x="83" y="1782"/>
                  </a:lnTo>
                  <a:lnTo>
                    <a:pt x="63" y="1810"/>
                  </a:lnTo>
                  <a:lnTo>
                    <a:pt x="45" y="1838"/>
                  </a:lnTo>
                  <a:lnTo>
                    <a:pt x="32" y="1866"/>
                  </a:lnTo>
                  <a:lnTo>
                    <a:pt x="19" y="1895"/>
                  </a:lnTo>
                  <a:lnTo>
                    <a:pt x="11" y="1924"/>
                  </a:lnTo>
                  <a:lnTo>
                    <a:pt x="5" y="1954"/>
                  </a:lnTo>
                  <a:lnTo>
                    <a:pt x="1" y="1983"/>
                  </a:lnTo>
                  <a:lnTo>
                    <a:pt x="0" y="2012"/>
                  </a:lnTo>
                  <a:lnTo>
                    <a:pt x="3" y="2042"/>
                  </a:lnTo>
                  <a:lnTo>
                    <a:pt x="7" y="2071"/>
                  </a:lnTo>
                  <a:lnTo>
                    <a:pt x="15" y="2101"/>
                  </a:lnTo>
                  <a:lnTo>
                    <a:pt x="24" y="2130"/>
                  </a:lnTo>
                  <a:lnTo>
                    <a:pt x="39" y="2159"/>
                  </a:lnTo>
                  <a:lnTo>
                    <a:pt x="53" y="2186"/>
                  </a:lnTo>
                  <a:lnTo>
                    <a:pt x="71" y="2214"/>
                  </a:lnTo>
                  <a:lnTo>
                    <a:pt x="93" y="2242"/>
                  </a:lnTo>
                  <a:lnTo>
                    <a:pt x="116" y="2269"/>
                  </a:lnTo>
                  <a:lnTo>
                    <a:pt x="142" y="2295"/>
                  </a:lnTo>
                  <a:lnTo>
                    <a:pt x="170" y="2321"/>
                  </a:lnTo>
                  <a:lnTo>
                    <a:pt x="201" y="2345"/>
                  </a:lnTo>
                  <a:lnTo>
                    <a:pt x="234" y="2369"/>
                  </a:lnTo>
                  <a:lnTo>
                    <a:pt x="269" y="2391"/>
                  </a:lnTo>
                  <a:lnTo>
                    <a:pt x="307" y="2413"/>
                  </a:lnTo>
                  <a:lnTo>
                    <a:pt x="347" y="2433"/>
                  </a:lnTo>
                  <a:lnTo>
                    <a:pt x="387" y="2453"/>
                  </a:lnTo>
                  <a:lnTo>
                    <a:pt x="430" y="2472"/>
                  </a:lnTo>
                  <a:lnTo>
                    <a:pt x="475" y="2490"/>
                  </a:lnTo>
                  <a:lnTo>
                    <a:pt x="521" y="2505"/>
                  </a:lnTo>
                  <a:lnTo>
                    <a:pt x="569" y="2520"/>
                  </a:lnTo>
                  <a:lnTo>
                    <a:pt x="619" y="2534"/>
                  </a:lnTo>
                  <a:lnTo>
                    <a:pt x="668" y="2547"/>
                  </a:lnTo>
                  <a:lnTo>
                    <a:pt x="661" y="2448"/>
                  </a:lnTo>
                  <a:lnTo>
                    <a:pt x="619" y="2466"/>
                  </a:lnTo>
                  <a:lnTo>
                    <a:pt x="578" y="2486"/>
                  </a:lnTo>
                  <a:lnTo>
                    <a:pt x="539" y="2507"/>
                  </a:lnTo>
                  <a:lnTo>
                    <a:pt x="501" y="2530"/>
                  </a:lnTo>
                  <a:lnTo>
                    <a:pt x="467" y="2552"/>
                  </a:lnTo>
                  <a:lnTo>
                    <a:pt x="435" y="2576"/>
                  </a:lnTo>
                  <a:lnTo>
                    <a:pt x="404" y="2601"/>
                  </a:lnTo>
                  <a:lnTo>
                    <a:pt x="377" y="2626"/>
                  </a:lnTo>
                  <a:lnTo>
                    <a:pt x="352" y="2652"/>
                  </a:lnTo>
                  <a:lnTo>
                    <a:pt x="328" y="2680"/>
                  </a:lnTo>
                  <a:lnTo>
                    <a:pt x="308" y="2706"/>
                  </a:lnTo>
                  <a:lnTo>
                    <a:pt x="289" y="2734"/>
                  </a:lnTo>
                  <a:lnTo>
                    <a:pt x="275" y="2762"/>
                  </a:lnTo>
                  <a:lnTo>
                    <a:pt x="263" y="2790"/>
                  </a:lnTo>
                  <a:lnTo>
                    <a:pt x="253" y="2820"/>
                  </a:lnTo>
                  <a:lnTo>
                    <a:pt x="245" y="2849"/>
                  </a:lnTo>
                  <a:lnTo>
                    <a:pt x="242" y="2878"/>
                  </a:lnTo>
                  <a:lnTo>
                    <a:pt x="241" y="2907"/>
                  </a:lnTo>
                  <a:lnTo>
                    <a:pt x="242" y="2936"/>
                  </a:lnTo>
                  <a:lnTo>
                    <a:pt x="246" y="2965"/>
                  </a:lnTo>
                  <a:lnTo>
                    <a:pt x="253" y="2996"/>
                  </a:lnTo>
                  <a:lnTo>
                    <a:pt x="263" y="3023"/>
                  </a:lnTo>
                  <a:lnTo>
                    <a:pt x="275" y="3052"/>
                  </a:lnTo>
                  <a:lnTo>
                    <a:pt x="289" y="3081"/>
                  </a:lnTo>
                  <a:lnTo>
                    <a:pt x="308" y="3109"/>
                  </a:lnTo>
                  <a:lnTo>
                    <a:pt x="328" y="3136"/>
                  </a:lnTo>
                  <a:lnTo>
                    <a:pt x="352" y="3163"/>
                  </a:lnTo>
                  <a:lnTo>
                    <a:pt x="377" y="3189"/>
                  </a:lnTo>
                  <a:lnTo>
                    <a:pt x="404" y="3215"/>
                  </a:lnTo>
                  <a:lnTo>
                    <a:pt x="435" y="3240"/>
                  </a:lnTo>
                  <a:lnTo>
                    <a:pt x="468" y="3262"/>
                  </a:lnTo>
                  <a:lnTo>
                    <a:pt x="504" y="3285"/>
                  </a:lnTo>
                  <a:lnTo>
                    <a:pt x="540" y="3307"/>
                  </a:lnTo>
                  <a:lnTo>
                    <a:pt x="578" y="3328"/>
                  </a:lnTo>
                  <a:lnTo>
                    <a:pt x="620" y="3348"/>
                  </a:lnTo>
                  <a:lnTo>
                    <a:pt x="661" y="3367"/>
                  </a:lnTo>
                  <a:lnTo>
                    <a:pt x="705" y="3385"/>
                  </a:lnTo>
                  <a:lnTo>
                    <a:pt x="752" y="3401"/>
                  </a:lnTo>
                  <a:lnTo>
                    <a:pt x="800" y="3417"/>
                  </a:lnTo>
                  <a:lnTo>
                    <a:pt x="849" y="3430"/>
                  </a:lnTo>
                  <a:lnTo>
                    <a:pt x="900" y="3443"/>
                  </a:lnTo>
                  <a:lnTo>
                    <a:pt x="951" y="3454"/>
                  </a:lnTo>
                  <a:lnTo>
                    <a:pt x="1003" y="3464"/>
                  </a:lnTo>
                  <a:lnTo>
                    <a:pt x="1056" y="3472"/>
                  </a:lnTo>
                  <a:lnTo>
                    <a:pt x="1111" y="3478"/>
                  </a:lnTo>
                  <a:lnTo>
                    <a:pt x="1164" y="3484"/>
                  </a:lnTo>
                  <a:lnTo>
                    <a:pt x="1219" y="3488"/>
                  </a:lnTo>
                  <a:lnTo>
                    <a:pt x="1275" y="3492"/>
                  </a:lnTo>
                  <a:lnTo>
                    <a:pt x="1329" y="3492"/>
                  </a:lnTo>
                  <a:lnTo>
                    <a:pt x="1385" y="3492"/>
                  </a:lnTo>
                  <a:lnTo>
                    <a:pt x="1440" y="3491"/>
                  </a:lnTo>
                  <a:lnTo>
                    <a:pt x="1626" y="3618"/>
                  </a:lnTo>
                  <a:lnTo>
                    <a:pt x="1692" y="3660"/>
                  </a:lnTo>
                  <a:lnTo>
                    <a:pt x="1762" y="3701"/>
                  </a:lnTo>
                  <a:lnTo>
                    <a:pt x="1836" y="3739"/>
                  </a:lnTo>
                  <a:lnTo>
                    <a:pt x="1914" y="3776"/>
                  </a:lnTo>
                  <a:lnTo>
                    <a:pt x="1996" y="3810"/>
                  </a:lnTo>
                  <a:lnTo>
                    <a:pt x="2079" y="3841"/>
                  </a:lnTo>
                  <a:lnTo>
                    <a:pt x="2167" y="3870"/>
                  </a:lnTo>
                  <a:lnTo>
                    <a:pt x="2257" y="3898"/>
                  </a:lnTo>
                  <a:lnTo>
                    <a:pt x="2350" y="3921"/>
                  </a:lnTo>
                  <a:lnTo>
                    <a:pt x="2444" y="3945"/>
                  </a:lnTo>
                  <a:lnTo>
                    <a:pt x="2543" y="3962"/>
                  </a:lnTo>
                  <a:lnTo>
                    <a:pt x="2641" y="3979"/>
                  </a:lnTo>
                  <a:lnTo>
                    <a:pt x="2742" y="3993"/>
                  </a:lnTo>
                  <a:lnTo>
                    <a:pt x="2843" y="4003"/>
                  </a:lnTo>
                  <a:lnTo>
                    <a:pt x="2945" y="4011"/>
                  </a:lnTo>
                  <a:lnTo>
                    <a:pt x="3049" y="4016"/>
                  </a:lnTo>
                  <a:lnTo>
                    <a:pt x="3152" y="4018"/>
                  </a:lnTo>
                  <a:lnTo>
                    <a:pt x="3256" y="4016"/>
                  </a:lnTo>
                  <a:lnTo>
                    <a:pt x="3357" y="4012"/>
                  </a:lnTo>
                  <a:lnTo>
                    <a:pt x="3462" y="4006"/>
                  </a:lnTo>
                  <a:lnTo>
                    <a:pt x="3563" y="3996"/>
                  </a:lnTo>
                  <a:lnTo>
                    <a:pt x="3663" y="3983"/>
                  </a:lnTo>
                  <a:lnTo>
                    <a:pt x="3763" y="3968"/>
                  </a:lnTo>
                  <a:lnTo>
                    <a:pt x="3861" y="3950"/>
                  </a:lnTo>
                  <a:lnTo>
                    <a:pt x="3958" y="3929"/>
                  </a:lnTo>
                  <a:lnTo>
                    <a:pt x="4333" y="3978"/>
                  </a:lnTo>
                  <a:lnTo>
                    <a:pt x="4394" y="4011"/>
                  </a:lnTo>
                  <a:lnTo>
                    <a:pt x="4458" y="4044"/>
                  </a:lnTo>
                  <a:lnTo>
                    <a:pt x="4526" y="4073"/>
                  </a:lnTo>
                  <a:lnTo>
                    <a:pt x="4595" y="4102"/>
                  </a:lnTo>
                  <a:lnTo>
                    <a:pt x="4668" y="4130"/>
                  </a:lnTo>
                  <a:lnTo>
                    <a:pt x="4744" y="4154"/>
                  </a:lnTo>
                  <a:lnTo>
                    <a:pt x="4820" y="4176"/>
                  </a:lnTo>
                  <a:lnTo>
                    <a:pt x="4901" y="4197"/>
                  </a:lnTo>
                  <a:lnTo>
                    <a:pt x="4982" y="4214"/>
                  </a:lnTo>
                  <a:lnTo>
                    <a:pt x="5065" y="4230"/>
                  </a:lnTo>
                  <a:lnTo>
                    <a:pt x="5149" y="4244"/>
                  </a:lnTo>
                  <a:lnTo>
                    <a:pt x="5235" y="4255"/>
                  </a:lnTo>
                  <a:lnTo>
                    <a:pt x="5323" y="4263"/>
                  </a:lnTo>
                  <a:lnTo>
                    <a:pt x="5409" y="4270"/>
                  </a:lnTo>
                  <a:lnTo>
                    <a:pt x="5499" y="4273"/>
                  </a:lnTo>
                  <a:lnTo>
                    <a:pt x="5588" y="4275"/>
                  </a:lnTo>
                  <a:lnTo>
                    <a:pt x="5675" y="4274"/>
                  </a:lnTo>
                  <a:lnTo>
                    <a:pt x="5763" y="4271"/>
                  </a:lnTo>
                  <a:lnTo>
                    <a:pt x="5851" y="4264"/>
                  </a:lnTo>
                  <a:lnTo>
                    <a:pt x="5938" y="4256"/>
                  </a:lnTo>
                  <a:lnTo>
                    <a:pt x="6024" y="4246"/>
                  </a:lnTo>
                  <a:lnTo>
                    <a:pt x="6108" y="4234"/>
                  </a:lnTo>
                  <a:lnTo>
                    <a:pt x="6191" y="4219"/>
                  </a:lnTo>
                  <a:lnTo>
                    <a:pt x="6273" y="4201"/>
                  </a:lnTo>
                  <a:lnTo>
                    <a:pt x="6354" y="4181"/>
                  </a:lnTo>
                  <a:lnTo>
                    <a:pt x="6432" y="4159"/>
                  </a:lnTo>
                  <a:lnTo>
                    <a:pt x="6508" y="4135"/>
                  </a:lnTo>
                  <a:lnTo>
                    <a:pt x="6581" y="4110"/>
                  </a:lnTo>
                  <a:lnTo>
                    <a:pt x="6652" y="4082"/>
                  </a:lnTo>
                  <a:lnTo>
                    <a:pt x="6720" y="4052"/>
                  </a:lnTo>
                  <a:lnTo>
                    <a:pt x="6784" y="4020"/>
                  </a:lnTo>
                  <a:lnTo>
                    <a:pt x="6846" y="3986"/>
                  </a:lnTo>
                  <a:lnTo>
                    <a:pt x="6906" y="3952"/>
                  </a:lnTo>
                  <a:lnTo>
                    <a:pt x="6962" y="3915"/>
                  </a:lnTo>
                  <a:lnTo>
                    <a:pt x="7013" y="3877"/>
                  </a:lnTo>
                  <a:lnTo>
                    <a:pt x="7059" y="3837"/>
                  </a:lnTo>
                  <a:lnTo>
                    <a:pt x="7104" y="3797"/>
                  </a:lnTo>
                  <a:lnTo>
                    <a:pt x="7144" y="3754"/>
                  </a:lnTo>
                  <a:lnTo>
                    <a:pt x="7180" y="3711"/>
                  </a:lnTo>
                  <a:lnTo>
                    <a:pt x="7405" y="3678"/>
                  </a:lnTo>
                  <a:lnTo>
                    <a:pt x="7473" y="3694"/>
                  </a:lnTo>
                  <a:lnTo>
                    <a:pt x="7544" y="3707"/>
                  </a:lnTo>
                  <a:lnTo>
                    <a:pt x="7616" y="3719"/>
                  </a:lnTo>
                  <a:lnTo>
                    <a:pt x="7687" y="3728"/>
                  </a:lnTo>
                  <a:lnTo>
                    <a:pt x="7761" y="3736"/>
                  </a:lnTo>
                  <a:lnTo>
                    <a:pt x="7835" y="3743"/>
                  </a:lnTo>
                  <a:lnTo>
                    <a:pt x="7908" y="3747"/>
                  </a:lnTo>
                  <a:lnTo>
                    <a:pt x="7984" y="3749"/>
                  </a:lnTo>
                  <a:lnTo>
                    <a:pt x="8058" y="3749"/>
                  </a:lnTo>
                  <a:lnTo>
                    <a:pt x="8133" y="3746"/>
                  </a:lnTo>
                  <a:lnTo>
                    <a:pt x="8207" y="3743"/>
                  </a:lnTo>
                  <a:lnTo>
                    <a:pt x="8280" y="3735"/>
                  </a:lnTo>
                  <a:lnTo>
                    <a:pt x="8354" y="3728"/>
                  </a:lnTo>
                  <a:lnTo>
                    <a:pt x="8426" y="3718"/>
                  </a:lnTo>
                  <a:lnTo>
                    <a:pt x="8498" y="3706"/>
                  </a:lnTo>
                  <a:lnTo>
                    <a:pt x="8568" y="3692"/>
                  </a:lnTo>
                  <a:lnTo>
                    <a:pt x="8636" y="3676"/>
                  </a:lnTo>
                  <a:lnTo>
                    <a:pt x="8703" y="3658"/>
                  </a:lnTo>
                  <a:lnTo>
                    <a:pt x="8768" y="3639"/>
                  </a:lnTo>
                  <a:lnTo>
                    <a:pt x="8832" y="3618"/>
                  </a:lnTo>
                  <a:lnTo>
                    <a:pt x="8892" y="3594"/>
                  </a:lnTo>
                  <a:lnTo>
                    <a:pt x="8951" y="3570"/>
                  </a:lnTo>
                  <a:lnTo>
                    <a:pt x="9008" y="3545"/>
                  </a:lnTo>
                  <a:lnTo>
                    <a:pt x="9060" y="3517"/>
                  </a:lnTo>
                  <a:lnTo>
                    <a:pt x="9112" y="3488"/>
                  </a:lnTo>
                  <a:lnTo>
                    <a:pt x="9161" y="3458"/>
                  </a:lnTo>
                  <a:lnTo>
                    <a:pt x="9206" y="3426"/>
                  </a:lnTo>
                  <a:lnTo>
                    <a:pt x="9248" y="3393"/>
                  </a:lnTo>
                  <a:lnTo>
                    <a:pt x="9286" y="3360"/>
                  </a:lnTo>
                  <a:lnTo>
                    <a:pt x="9322" y="3324"/>
                  </a:lnTo>
                  <a:lnTo>
                    <a:pt x="9355" y="3288"/>
                  </a:lnTo>
                  <a:lnTo>
                    <a:pt x="9383" y="3252"/>
                  </a:lnTo>
                  <a:lnTo>
                    <a:pt x="9408" y="3215"/>
                  </a:lnTo>
                  <a:lnTo>
                    <a:pt x="9431" y="3177"/>
                  </a:lnTo>
                  <a:lnTo>
                    <a:pt x="9448" y="3138"/>
                  </a:lnTo>
                  <a:lnTo>
                    <a:pt x="9463" y="3100"/>
                  </a:lnTo>
                  <a:lnTo>
                    <a:pt x="9472" y="3060"/>
                  </a:lnTo>
                  <a:lnTo>
                    <a:pt x="9480" y="3021"/>
                  </a:lnTo>
                  <a:lnTo>
                    <a:pt x="9482" y="2981"/>
                  </a:lnTo>
                  <a:lnTo>
                    <a:pt x="9417" y="2980"/>
                  </a:lnTo>
                  <a:lnTo>
                    <a:pt x="9504" y="2974"/>
                  </a:lnTo>
                  <a:lnTo>
                    <a:pt x="9588" y="2965"/>
                  </a:lnTo>
                  <a:lnTo>
                    <a:pt x="9672" y="2955"/>
                  </a:lnTo>
                  <a:lnTo>
                    <a:pt x="9755" y="2942"/>
                  </a:lnTo>
                  <a:lnTo>
                    <a:pt x="9839" y="2927"/>
                  </a:lnTo>
                  <a:lnTo>
                    <a:pt x="9918" y="2910"/>
                  </a:lnTo>
                  <a:lnTo>
                    <a:pt x="9998" y="2891"/>
                  </a:lnTo>
                  <a:lnTo>
                    <a:pt x="10074" y="2869"/>
                  </a:lnTo>
                  <a:lnTo>
                    <a:pt x="10150" y="2846"/>
                  </a:lnTo>
                  <a:lnTo>
                    <a:pt x="10221" y="2820"/>
                  </a:lnTo>
                  <a:lnTo>
                    <a:pt x="10290" y="2792"/>
                  </a:lnTo>
                  <a:lnTo>
                    <a:pt x="10359" y="2765"/>
                  </a:lnTo>
                  <a:lnTo>
                    <a:pt x="10423" y="2732"/>
                  </a:lnTo>
                  <a:lnTo>
                    <a:pt x="10484" y="2699"/>
                  </a:lnTo>
                  <a:lnTo>
                    <a:pt x="10542" y="2665"/>
                  </a:lnTo>
                  <a:lnTo>
                    <a:pt x="10596" y="2630"/>
                  </a:lnTo>
                  <a:lnTo>
                    <a:pt x="10648" y="2593"/>
                  </a:lnTo>
                  <a:lnTo>
                    <a:pt x="10696" y="2555"/>
                  </a:lnTo>
                  <a:lnTo>
                    <a:pt x="10739" y="2514"/>
                  </a:lnTo>
                  <a:lnTo>
                    <a:pt x="10780" y="2473"/>
                  </a:lnTo>
                  <a:lnTo>
                    <a:pt x="10815" y="2432"/>
                  </a:lnTo>
                  <a:lnTo>
                    <a:pt x="10848" y="2390"/>
                  </a:lnTo>
                  <a:lnTo>
                    <a:pt x="10876" y="2346"/>
                  </a:lnTo>
                  <a:lnTo>
                    <a:pt x="10899" y="2301"/>
                  </a:lnTo>
                  <a:lnTo>
                    <a:pt x="10919" y="2256"/>
                  </a:lnTo>
                  <a:lnTo>
                    <a:pt x="10936" y="2211"/>
                  </a:lnTo>
                  <a:lnTo>
                    <a:pt x="10947" y="2165"/>
                  </a:lnTo>
                  <a:lnTo>
                    <a:pt x="10952" y="2119"/>
                  </a:lnTo>
                  <a:lnTo>
                    <a:pt x="10955" y="2073"/>
                  </a:lnTo>
                  <a:lnTo>
                    <a:pt x="10952" y="2028"/>
                  </a:lnTo>
                  <a:lnTo>
                    <a:pt x="10947" y="1981"/>
                  </a:lnTo>
                  <a:lnTo>
                    <a:pt x="10936" y="1935"/>
                  </a:lnTo>
                  <a:lnTo>
                    <a:pt x="10920" y="1890"/>
                  </a:lnTo>
                  <a:lnTo>
                    <a:pt x="10900" y="1844"/>
                  </a:lnTo>
                  <a:lnTo>
                    <a:pt x="10878" y="1801"/>
                  </a:lnTo>
                  <a:lnTo>
                    <a:pt x="10849" y="1757"/>
                  </a:lnTo>
                  <a:lnTo>
                    <a:pt x="10817" y="1714"/>
                  </a:lnTo>
                  <a:lnTo>
                    <a:pt x="10782" y="1672"/>
                  </a:lnTo>
                  <a:lnTo>
                    <a:pt x="10740" y="1632"/>
                  </a:lnTo>
                  <a:lnTo>
                    <a:pt x="10697" y="1591"/>
                  </a:lnTo>
                  <a:lnTo>
                    <a:pt x="10650" y="1552"/>
                  </a:lnTo>
                  <a:lnTo>
                    <a:pt x="10599" y="1516"/>
                  </a:lnTo>
                  <a:lnTo>
                    <a:pt x="10543" y="1480"/>
                  </a:lnTo>
                  <a:lnTo>
                    <a:pt x="10486" y="1446"/>
                  </a:lnTo>
                  <a:lnTo>
                    <a:pt x="10426" y="1413"/>
                  </a:lnTo>
                  <a:lnTo>
                    <a:pt x="10520" y="1595"/>
                  </a:lnTo>
                  <a:lnTo>
                    <a:pt x="10553" y="1563"/>
                  </a:lnTo>
                  <a:lnTo>
                    <a:pt x="10584" y="1530"/>
                  </a:lnTo>
                  <a:lnTo>
                    <a:pt x="10612" y="1496"/>
                  </a:lnTo>
                  <a:lnTo>
                    <a:pt x="10635" y="1461"/>
                  </a:lnTo>
                  <a:lnTo>
                    <a:pt x="10655" y="1426"/>
                  </a:lnTo>
                  <a:lnTo>
                    <a:pt x="10672" y="1390"/>
                  </a:lnTo>
                  <a:lnTo>
                    <a:pt x="10686" y="1353"/>
                  </a:lnTo>
                  <a:lnTo>
                    <a:pt x="10695" y="1316"/>
                  </a:lnTo>
                  <a:lnTo>
                    <a:pt x="10702" y="1281"/>
                  </a:lnTo>
                  <a:lnTo>
                    <a:pt x="10704" y="1244"/>
                  </a:lnTo>
                  <a:lnTo>
                    <a:pt x="10703" y="1206"/>
                  </a:lnTo>
                  <a:lnTo>
                    <a:pt x="10700" y="1169"/>
                  </a:lnTo>
                  <a:lnTo>
                    <a:pt x="10691" y="1133"/>
                  </a:lnTo>
                  <a:lnTo>
                    <a:pt x="10680" y="1096"/>
                  </a:lnTo>
                  <a:lnTo>
                    <a:pt x="10666" y="1059"/>
                  </a:lnTo>
                  <a:lnTo>
                    <a:pt x="10647" y="1024"/>
                  </a:lnTo>
                  <a:lnTo>
                    <a:pt x="10625" y="989"/>
                  </a:lnTo>
                  <a:lnTo>
                    <a:pt x="10601" y="953"/>
                  </a:lnTo>
                  <a:lnTo>
                    <a:pt x="10572" y="920"/>
                  </a:lnTo>
                  <a:lnTo>
                    <a:pt x="10539" y="887"/>
                  </a:lnTo>
                  <a:lnTo>
                    <a:pt x="10504" y="856"/>
                  </a:lnTo>
                  <a:lnTo>
                    <a:pt x="10467" y="824"/>
                  </a:lnTo>
                  <a:lnTo>
                    <a:pt x="10427" y="795"/>
                  </a:lnTo>
                  <a:lnTo>
                    <a:pt x="10382" y="766"/>
                  </a:lnTo>
                  <a:lnTo>
                    <a:pt x="10336" y="739"/>
                  </a:lnTo>
                  <a:lnTo>
                    <a:pt x="10287" y="712"/>
                  </a:lnTo>
                  <a:lnTo>
                    <a:pt x="10235" y="687"/>
                  </a:lnTo>
                  <a:lnTo>
                    <a:pt x="10182" y="663"/>
                  </a:lnTo>
                  <a:lnTo>
                    <a:pt x="10126" y="642"/>
                  </a:lnTo>
                  <a:lnTo>
                    <a:pt x="10067" y="621"/>
                  </a:lnTo>
                  <a:lnTo>
                    <a:pt x="10007" y="602"/>
                  </a:lnTo>
                  <a:lnTo>
                    <a:pt x="9946" y="585"/>
                  </a:lnTo>
                  <a:lnTo>
                    <a:pt x="9883" y="570"/>
                  </a:lnTo>
                  <a:lnTo>
                    <a:pt x="9819" y="556"/>
                  </a:lnTo>
                  <a:lnTo>
                    <a:pt x="9753" y="544"/>
                  </a:lnTo>
                  <a:lnTo>
                    <a:pt x="9686" y="535"/>
                  </a:lnTo>
                  <a:lnTo>
                    <a:pt x="9618" y="526"/>
                  </a:lnTo>
                  <a:lnTo>
                    <a:pt x="9696" y="498"/>
                  </a:lnTo>
                  <a:lnTo>
                    <a:pt x="9680" y="465"/>
                  </a:lnTo>
                  <a:lnTo>
                    <a:pt x="9660" y="434"/>
                  </a:lnTo>
                  <a:lnTo>
                    <a:pt x="9638" y="403"/>
                  </a:lnTo>
                  <a:lnTo>
                    <a:pt x="9612" y="372"/>
                  </a:lnTo>
                  <a:lnTo>
                    <a:pt x="9583" y="342"/>
                  </a:lnTo>
                  <a:lnTo>
                    <a:pt x="9554" y="314"/>
                  </a:lnTo>
                  <a:lnTo>
                    <a:pt x="9519" y="285"/>
                  </a:lnTo>
                  <a:lnTo>
                    <a:pt x="9481" y="259"/>
                  </a:lnTo>
                  <a:lnTo>
                    <a:pt x="9443" y="232"/>
                  </a:lnTo>
                  <a:lnTo>
                    <a:pt x="9402" y="207"/>
                  </a:lnTo>
                  <a:lnTo>
                    <a:pt x="9357" y="184"/>
                  </a:lnTo>
                  <a:lnTo>
                    <a:pt x="9310" y="161"/>
                  </a:lnTo>
                  <a:lnTo>
                    <a:pt x="9261" y="140"/>
                  </a:lnTo>
                  <a:lnTo>
                    <a:pt x="9211" y="120"/>
                  </a:lnTo>
                  <a:lnTo>
                    <a:pt x="9158" y="102"/>
                  </a:lnTo>
                  <a:lnTo>
                    <a:pt x="9105" y="83"/>
                  </a:lnTo>
                  <a:lnTo>
                    <a:pt x="9048" y="69"/>
                  </a:lnTo>
                  <a:lnTo>
                    <a:pt x="8992" y="54"/>
                  </a:lnTo>
                  <a:lnTo>
                    <a:pt x="8934" y="41"/>
                  </a:lnTo>
                  <a:lnTo>
                    <a:pt x="8874" y="30"/>
                  </a:lnTo>
                  <a:lnTo>
                    <a:pt x="8814" y="21"/>
                  </a:lnTo>
                  <a:lnTo>
                    <a:pt x="8753" y="13"/>
                  </a:lnTo>
                  <a:lnTo>
                    <a:pt x="8690" y="8"/>
                  </a:lnTo>
                  <a:lnTo>
                    <a:pt x="8628" y="4"/>
                  </a:lnTo>
                  <a:lnTo>
                    <a:pt x="8565" y="1"/>
                  </a:lnTo>
                  <a:lnTo>
                    <a:pt x="8503" y="0"/>
                  </a:lnTo>
                  <a:lnTo>
                    <a:pt x="8439" y="1"/>
                  </a:lnTo>
                  <a:lnTo>
                    <a:pt x="8377" y="4"/>
                  </a:lnTo>
                  <a:lnTo>
                    <a:pt x="8314" y="7"/>
                  </a:lnTo>
                  <a:lnTo>
                    <a:pt x="8252" y="13"/>
                  </a:lnTo>
                  <a:lnTo>
                    <a:pt x="8191" y="21"/>
                  </a:lnTo>
                  <a:lnTo>
                    <a:pt x="8131" y="30"/>
                  </a:lnTo>
                  <a:lnTo>
                    <a:pt x="8070" y="41"/>
                  </a:lnTo>
                  <a:lnTo>
                    <a:pt x="8012" y="54"/>
                  </a:lnTo>
                  <a:lnTo>
                    <a:pt x="7954" y="67"/>
                  </a:lnTo>
                  <a:lnTo>
                    <a:pt x="7899" y="83"/>
                  </a:lnTo>
                  <a:lnTo>
                    <a:pt x="7844" y="100"/>
                  </a:lnTo>
                  <a:lnTo>
                    <a:pt x="7793" y="119"/>
                  </a:lnTo>
                  <a:lnTo>
                    <a:pt x="7742" y="139"/>
                  </a:lnTo>
                  <a:lnTo>
                    <a:pt x="7692" y="160"/>
                  </a:lnTo>
                  <a:lnTo>
                    <a:pt x="7451" y="164"/>
                  </a:lnTo>
                  <a:lnTo>
                    <a:pt x="7408" y="145"/>
                  </a:lnTo>
                  <a:lnTo>
                    <a:pt x="7365" y="125"/>
                  </a:lnTo>
                  <a:lnTo>
                    <a:pt x="7319" y="107"/>
                  </a:lnTo>
                  <a:lnTo>
                    <a:pt x="7272" y="90"/>
                  </a:lnTo>
                  <a:lnTo>
                    <a:pt x="7223" y="75"/>
                  </a:lnTo>
                  <a:lnTo>
                    <a:pt x="7173" y="61"/>
                  </a:lnTo>
                  <a:lnTo>
                    <a:pt x="7123" y="49"/>
                  </a:lnTo>
                  <a:lnTo>
                    <a:pt x="7070" y="37"/>
                  </a:lnTo>
                  <a:lnTo>
                    <a:pt x="7016" y="28"/>
                  </a:lnTo>
                  <a:lnTo>
                    <a:pt x="6962" y="20"/>
                  </a:lnTo>
                  <a:lnTo>
                    <a:pt x="6906" y="12"/>
                  </a:lnTo>
                  <a:lnTo>
                    <a:pt x="6850" y="7"/>
                  </a:lnTo>
                  <a:lnTo>
                    <a:pt x="6795" y="3"/>
                  </a:lnTo>
                  <a:lnTo>
                    <a:pt x="6738" y="1"/>
                  </a:lnTo>
                  <a:lnTo>
                    <a:pt x="6682" y="0"/>
                  </a:lnTo>
                  <a:lnTo>
                    <a:pt x="6624" y="1"/>
                  </a:lnTo>
                  <a:lnTo>
                    <a:pt x="6568" y="3"/>
                  </a:lnTo>
                  <a:lnTo>
                    <a:pt x="6511" y="7"/>
                  </a:lnTo>
                  <a:lnTo>
                    <a:pt x="6456" y="13"/>
                  </a:lnTo>
                  <a:lnTo>
                    <a:pt x="6400" y="20"/>
                  </a:lnTo>
                  <a:lnTo>
                    <a:pt x="6347" y="28"/>
                  </a:lnTo>
                  <a:lnTo>
                    <a:pt x="6294" y="38"/>
                  </a:lnTo>
                  <a:lnTo>
                    <a:pt x="6240" y="49"/>
                  </a:lnTo>
                  <a:lnTo>
                    <a:pt x="6188" y="62"/>
                  </a:lnTo>
                  <a:lnTo>
                    <a:pt x="6139" y="75"/>
                  </a:lnTo>
                  <a:lnTo>
                    <a:pt x="6090" y="91"/>
                  </a:lnTo>
                  <a:lnTo>
                    <a:pt x="6043" y="108"/>
                  </a:lnTo>
                  <a:lnTo>
                    <a:pt x="5997" y="126"/>
                  </a:lnTo>
                  <a:lnTo>
                    <a:pt x="5955" y="145"/>
                  </a:lnTo>
                  <a:lnTo>
                    <a:pt x="5913" y="165"/>
                  </a:lnTo>
                  <a:lnTo>
                    <a:pt x="5874" y="188"/>
                  </a:lnTo>
                  <a:lnTo>
                    <a:pt x="5835" y="210"/>
                  </a:lnTo>
                  <a:lnTo>
                    <a:pt x="5801" y="234"/>
                  </a:lnTo>
                  <a:lnTo>
                    <a:pt x="5767" y="257"/>
                  </a:lnTo>
                  <a:lnTo>
                    <a:pt x="5540" y="264"/>
                  </a:lnTo>
                  <a:lnTo>
                    <a:pt x="5483" y="244"/>
                  </a:lnTo>
                  <a:lnTo>
                    <a:pt x="5423" y="224"/>
                  </a:lnTo>
                  <a:lnTo>
                    <a:pt x="5363" y="207"/>
                  </a:lnTo>
                  <a:lnTo>
                    <a:pt x="5301" y="191"/>
                  </a:lnTo>
                  <a:lnTo>
                    <a:pt x="5239" y="178"/>
                  </a:lnTo>
                  <a:lnTo>
                    <a:pt x="5173" y="164"/>
                  </a:lnTo>
                  <a:lnTo>
                    <a:pt x="5108" y="155"/>
                  </a:lnTo>
                  <a:lnTo>
                    <a:pt x="5041" y="145"/>
                  </a:lnTo>
                  <a:lnTo>
                    <a:pt x="4975" y="139"/>
                  </a:lnTo>
                  <a:lnTo>
                    <a:pt x="4907" y="133"/>
                  </a:lnTo>
                  <a:lnTo>
                    <a:pt x="4837" y="131"/>
                  </a:lnTo>
                  <a:lnTo>
                    <a:pt x="4770" y="128"/>
                  </a:lnTo>
                  <a:lnTo>
                    <a:pt x="4702" y="128"/>
                  </a:lnTo>
                  <a:lnTo>
                    <a:pt x="4634" y="131"/>
                  </a:lnTo>
                  <a:lnTo>
                    <a:pt x="4566" y="135"/>
                  </a:lnTo>
                  <a:lnTo>
                    <a:pt x="4498" y="140"/>
                  </a:lnTo>
                  <a:lnTo>
                    <a:pt x="4430" y="148"/>
                  </a:lnTo>
                  <a:lnTo>
                    <a:pt x="4364" y="157"/>
                  </a:lnTo>
                  <a:lnTo>
                    <a:pt x="4299" y="169"/>
                  </a:lnTo>
                  <a:lnTo>
                    <a:pt x="4235" y="181"/>
                  </a:lnTo>
                  <a:lnTo>
                    <a:pt x="4172" y="197"/>
                  </a:lnTo>
                  <a:lnTo>
                    <a:pt x="4111" y="213"/>
                  </a:lnTo>
                  <a:lnTo>
                    <a:pt x="4052" y="231"/>
                  </a:lnTo>
                  <a:lnTo>
                    <a:pt x="3993" y="249"/>
                  </a:lnTo>
                  <a:lnTo>
                    <a:pt x="3937" y="271"/>
                  </a:lnTo>
                  <a:lnTo>
                    <a:pt x="3884" y="293"/>
                  </a:lnTo>
                  <a:lnTo>
                    <a:pt x="3832" y="317"/>
                  </a:lnTo>
                  <a:lnTo>
                    <a:pt x="3783" y="342"/>
                  </a:lnTo>
                  <a:lnTo>
                    <a:pt x="3737" y="369"/>
                  </a:lnTo>
                  <a:lnTo>
                    <a:pt x="3692" y="397"/>
                  </a:lnTo>
                  <a:lnTo>
                    <a:pt x="3650" y="426"/>
                  </a:lnTo>
                  <a:lnTo>
                    <a:pt x="3359" y="464"/>
                  </a:lnTo>
                  <a:lnTo>
                    <a:pt x="3279" y="448"/>
                  </a:lnTo>
                  <a:lnTo>
                    <a:pt x="3198" y="432"/>
                  </a:lnTo>
                  <a:lnTo>
                    <a:pt x="3115" y="420"/>
                  </a:lnTo>
                  <a:lnTo>
                    <a:pt x="3031" y="409"/>
                  </a:lnTo>
                  <a:lnTo>
                    <a:pt x="2946" y="401"/>
                  </a:lnTo>
                  <a:lnTo>
                    <a:pt x="2861" y="395"/>
                  </a:lnTo>
                  <a:lnTo>
                    <a:pt x="2775" y="391"/>
                  </a:lnTo>
                  <a:lnTo>
                    <a:pt x="2691" y="390"/>
                  </a:lnTo>
                  <a:lnTo>
                    <a:pt x="2604" y="391"/>
                  </a:lnTo>
                  <a:lnTo>
                    <a:pt x="2518" y="395"/>
                  </a:lnTo>
                  <a:lnTo>
                    <a:pt x="2432" y="400"/>
                  </a:lnTo>
                  <a:lnTo>
                    <a:pt x="2347" y="407"/>
                  </a:lnTo>
                  <a:lnTo>
                    <a:pt x="2264" y="417"/>
                  </a:lnTo>
                  <a:lnTo>
                    <a:pt x="2181" y="430"/>
                  </a:lnTo>
                  <a:lnTo>
                    <a:pt x="2100" y="445"/>
                  </a:lnTo>
                  <a:lnTo>
                    <a:pt x="2020" y="461"/>
                  </a:lnTo>
                  <a:lnTo>
                    <a:pt x="1941" y="479"/>
                  </a:lnTo>
                  <a:lnTo>
                    <a:pt x="1864" y="500"/>
                  </a:lnTo>
                  <a:lnTo>
                    <a:pt x="1790" y="523"/>
                  </a:lnTo>
                  <a:lnTo>
                    <a:pt x="1718" y="548"/>
                  </a:lnTo>
                  <a:lnTo>
                    <a:pt x="1648" y="574"/>
                  </a:lnTo>
                  <a:lnTo>
                    <a:pt x="1581" y="603"/>
                  </a:lnTo>
                  <a:lnTo>
                    <a:pt x="1516" y="634"/>
                  </a:lnTo>
                  <a:lnTo>
                    <a:pt x="1456" y="665"/>
                  </a:lnTo>
                  <a:lnTo>
                    <a:pt x="1396" y="698"/>
                  </a:lnTo>
                  <a:lnTo>
                    <a:pt x="1340" y="734"/>
                  </a:lnTo>
                  <a:lnTo>
                    <a:pt x="1288" y="771"/>
                  </a:lnTo>
                  <a:lnTo>
                    <a:pt x="1240" y="808"/>
                  </a:lnTo>
                  <a:lnTo>
                    <a:pt x="1197" y="848"/>
                  </a:lnTo>
                  <a:lnTo>
                    <a:pt x="1156" y="887"/>
                  </a:lnTo>
                  <a:lnTo>
                    <a:pt x="1119" y="929"/>
                  </a:lnTo>
                  <a:lnTo>
                    <a:pt x="1087" y="970"/>
                  </a:lnTo>
                  <a:lnTo>
                    <a:pt x="1056" y="1014"/>
                  </a:lnTo>
                  <a:lnTo>
                    <a:pt x="1031" y="1058"/>
                  </a:lnTo>
                  <a:lnTo>
                    <a:pt x="1010" y="1101"/>
                  </a:lnTo>
                  <a:lnTo>
                    <a:pt x="995" y="1147"/>
                  </a:lnTo>
                  <a:lnTo>
                    <a:pt x="982" y="1192"/>
                  </a:lnTo>
                  <a:lnTo>
                    <a:pt x="974" y="1237"/>
                  </a:lnTo>
                  <a:lnTo>
                    <a:pt x="970" y="1283"/>
                  </a:lnTo>
                  <a:lnTo>
                    <a:pt x="971" y="1329"/>
                  </a:lnTo>
                  <a:lnTo>
                    <a:pt x="976" y="1374"/>
                  </a:lnTo>
                  <a:lnTo>
                    <a:pt x="985" y="1419"/>
                  </a:lnTo>
                  <a:lnTo>
                    <a:pt x="999" y="1465"/>
                  </a:lnTo>
                  <a:lnTo>
                    <a:pt x="1019" y="141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5" name="Freeform 7"/>
            <p:cNvSpPr>
              <a:spLocks noChangeArrowheads="1"/>
            </p:cNvSpPr>
            <p:nvPr/>
          </p:nvSpPr>
          <p:spPr bwMode="auto">
            <a:xfrm>
              <a:off x="2204" y="2860"/>
              <a:ext cx="1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6"/>
                </a:cxn>
                <a:cxn ang="0">
                  <a:pos x="64" y="13"/>
                </a:cxn>
                <a:cxn ang="0">
                  <a:pos x="96" y="18"/>
                </a:cxn>
                <a:cxn ang="0">
                  <a:pos x="128" y="24"/>
                </a:cxn>
                <a:cxn ang="0">
                  <a:pos x="160" y="28"/>
                </a:cxn>
                <a:cxn ang="0">
                  <a:pos x="193" y="33"/>
                </a:cxn>
                <a:cxn ang="0">
                  <a:pos x="227" y="37"/>
                </a:cxn>
                <a:cxn ang="0">
                  <a:pos x="260" y="39"/>
                </a:cxn>
                <a:cxn ang="0">
                  <a:pos x="293" y="42"/>
                </a:cxn>
                <a:cxn ang="0">
                  <a:pos x="327" y="43"/>
                </a:cxn>
                <a:cxn ang="0">
                  <a:pos x="360" y="46"/>
                </a:cxn>
                <a:cxn ang="0">
                  <a:pos x="395" y="47"/>
                </a:cxn>
                <a:cxn ang="0">
                  <a:pos x="429" y="47"/>
                </a:cxn>
                <a:cxn ang="0">
                  <a:pos x="462" y="47"/>
                </a:cxn>
                <a:cxn ang="0">
                  <a:pos x="496" y="46"/>
                </a:cxn>
                <a:cxn ang="0">
                  <a:pos x="0" y="0"/>
                </a:cxn>
              </a:cxnLst>
              <a:rect l="0" t="0" r="r" b="b"/>
              <a:pathLst>
                <a:path w="497" h="48">
                  <a:moveTo>
                    <a:pt x="0" y="0"/>
                  </a:moveTo>
                  <a:lnTo>
                    <a:pt x="32" y="6"/>
                  </a:lnTo>
                  <a:lnTo>
                    <a:pt x="64" y="13"/>
                  </a:lnTo>
                  <a:lnTo>
                    <a:pt x="96" y="18"/>
                  </a:lnTo>
                  <a:lnTo>
                    <a:pt x="128" y="24"/>
                  </a:lnTo>
                  <a:lnTo>
                    <a:pt x="160" y="28"/>
                  </a:lnTo>
                  <a:lnTo>
                    <a:pt x="193" y="33"/>
                  </a:lnTo>
                  <a:lnTo>
                    <a:pt x="227" y="37"/>
                  </a:lnTo>
                  <a:lnTo>
                    <a:pt x="260" y="39"/>
                  </a:lnTo>
                  <a:lnTo>
                    <a:pt x="293" y="42"/>
                  </a:lnTo>
                  <a:lnTo>
                    <a:pt x="327" y="43"/>
                  </a:lnTo>
                  <a:lnTo>
                    <a:pt x="360" y="46"/>
                  </a:lnTo>
                  <a:lnTo>
                    <a:pt x="395" y="47"/>
                  </a:lnTo>
                  <a:lnTo>
                    <a:pt x="429" y="47"/>
                  </a:lnTo>
                  <a:lnTo>
                    <a:pt x="462" y="47"/>
                  </a:lnTo>
                  <a:lnTo>
                    <a:pt x="496" y="46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6" name="Freeform 8"/>
            <p:cNvSpPr>
              <a:spLocks noChangeArrowheads="1"/>
            </p:cNvSpPr>
            <p:nvPr/>
          </p:nvSpPr>
          <p:spPr bwMode="auto">
            <a:xfrm>
              <a:off x="2379" y="3069"/>
              <a:ext cx="49" cy="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21"/>
                </a:cxn>
                <a:cxn ang="0">
                  <a:pos x="31" y="20"/>
                </a:cxn>
                <a:cxn ang="0">
                  <a:pos x="45" y="20"/>
                </a:cxn>
                <a:cxn ang="0">
                  <a:pos x="59" y="19"/>
                </a:cxn>
                <a:cxn ang="0">
                  <a:pos x="75" y="17"/>
                </a:cxn>
                <a:cxn ang="0">
                  <a:pos x="88" y="16"/>
                </a:cxn>
                <a:cxn ang="0">
                  <a:pos x="103" y="15"/>
                </a:cxn>
                <a:cxn ang="0">
                  <a:pos x="117" y="13"/>
                </a:cxn>
                <a:cxn ang="0">
                  <a:pos x="133" y="12"/>
                </a:cxn>
                <a:cxn ang="0">
                  <a:pos x="146" y="10"/>
                </a:cxn>
                <a:cxn ang="0">
                  <a:pos x="160" y="9"/>
                </a:cxn>
                <a:cxn ang="0">
                  <a:pos x="176" y="7"/>
                </a:cxn>
                <a:cxn ang="0">
                  <a:pos x="190" y="5"/>
                </a:cxn>
                <a:cxn ang="0">
                  <a:pos x="204" y="2"/>
                </a:cxn>
                <a:cxn ang="0">
                  <a:pos x="217" y="0"/>
                </a:cxn>
                <a:cxn ang="0">
                  <a:pos x="0" y="23"/>
                </a:cxn>
              </a:cxnLst>
              <a:rect l="0" t="0" r="r" b="b"/>
              <a:pathLst>
                <a:path w="218" h="24">
                  <a:moveTo>
                    <a:pt x="0" y="23"/>
                  </a:moveTo>
                  <a:lnTo>
                    <a:pt x="16" y="21"/>
                  </a:lnTo>
                  <a:lnTo>
                    <a:pt x="31" y="20"/>
                  </a:lnTo>
                  <a:lnTo>
                    <a:pt x="45" y="20"/>
                  </a:lnTo>
                  <a:lnTo>
                    <a:pt x="59" y="19"/>
                  </a:lnTo>
                  <a:lnTo>
                    <a:pt x="75" y="17"/>
                  </a:lnTo>
                  <a:lnTo>
                    <a:pt x="88" y="16"/>
                  </a:lnTo>
                  <a:lnTo>
                    <a:pt x="103" y="15"/>
                  </a:lnTo>
                  <a:lnTo>
                    <a:pt x="117" y="13"/>
                  </a:lnTo>
                  <a:lnTo>
                    <a:pt x="133" y="12"/>
                  </a:lnTo>
                  <a:lnTo>
                    <a:pt x="146" y="10"/>
                  </a:lnTo>
                  <a:lnTo>
                    <a:pt x="160" y="9"/>
                  </a:lnTo>
                  <a:lnTo>
                    <a:pt x="176" y="7"/>
                  </a:lnTo>
                  <a:lnTo>
                    <a:pt x="190" y="5"/>
                  </a:lnTo>
                  <a:lnTo>
                    <a:pt x="204" y="2"/>
                  </a:lnTo>
                  <a:lnTo>
                    <a:pt x="217" y="0"/>
                  </a:lnTo>
                  <a:lnTo>
                    <a:pt x="0" y="23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7" name="Freeform 9"/>
            <p:cNvSpPr>
              <a:spLocks noChangeArrowheads="1"/>
            </p:cNvSpPr>
            <p:nvPr/>
          </p:nvSpPr>
          <p:spPr bwMode="auto">
            <a:xfrm>
              <a:off x="2980" y="3143"/>
              <a:ext cx="55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5"/>
                </a:cxn>
                <a:cxn ang="0">
                  <a:pos x="27" y="27"/>
                </a:cxn>
                <a:cxn ang="0">
                  <a:pos x="42" y="41"/>
                </a:cxn>
                <a:cxn ang="0">
                  <a:pos x="57" y="52"/>
                </a:cxn>
                <a:cxn ang="0">
                  <a:pos x="71" y="65"/>
                </a:cxn>
                <a:cxn ang="0">
                  <a:pos x="88" y="78"/>
                </a:cxn>
                <a:cxn ang="0">
                  <a:pos x="102" y="90"/>
                </a:cxn>
                <a:cxn ang="0">
                  <a:pos x="119" y="102"/>
                </a:cxn>
                <a:cxn ang="0">
                  <a:pos x="135" y="114"/>
                </a:cxn>
                <a:cxn ang="0">
                  <a:pos x="153" y="126"/>
                </a:cxn>
                <a:cxn ang="0">
                  <a:pos x="169" y="138"/>
                </a:cxn>
                <a:cxn ang="0">
                  <a:pos x="187" y="151"/>
                </a:cxn>
                <a:cxn ang="0">
                  <a:pos x="206" y="160"/>
                </a:cxn>
                <a:cxn ang="0">
                  <a:pos x="225" y="172"/>
                </a:cxn>
                <a:cxn ang="0">
                  <a:pos x="243" y="184"/>
                </a:cxn>
                <a:cxn ang="0">
                  <a:pos x="0" y="0"/>
                </a:cxn>
              </a:cxnLst>
              <a:rect l="0" t="0" r="r" b="b"/>
              <a:pathLst>
                <a:path w="244" h="185">
                  <a:moveTo>
                    <a:pt x="0" y="0"/>
                  </a:moveTo>
                  <a:lnTo>
                    <a:pt x="14" y="15"/>
                  </a:lnTo>
                  <a:lnTo>
                    <a:pt x="27" y="27"/>
                  </a:lnTo>
                  <a:lnTo>
                    <a:pt x="42" y="41"/>
                  </a:lnTo>
                  <a:lnTo>
                    <a:pt x="57" y="52"/>
                  </a:lnTo>
                  <a:lnTo>
                    <a:pt x="71" y="65"/>
                  </a:lnTo>
                  <a:lnTo>
                    <a:pt x="88" y="78"/>
                  </a:lnTo>
                  <a:lnTo>
                    <a:pt x="102" y="90"/>
                  </a:lnTo>
                  <a:lnTo>
                    <a:pt x="119" y="102"/>
                  </a:lnTo>
                  <a:lnTo>
                    <a:pt x="135" y="114"/>
                  </a:lnTo>
                  <a:lnTo>
                    <a:pt x="153" y="126"/>
                  </a:lnTo>
                  <a:lnTo>
                    <a:pt x="169" y="138"/>
                  </a:lnTo>
                  <a:lnTo>
                    <a:pt x="187" y="151"/>
                  </a:lnTo>
                  <a:lnTo>
                    <a:pt x="206" y="160"/>
                  </a:lnTo>
                  <a:lnTo>
                    <a:pt x="225" y="172"/>
                  </a:lnTo>
                  <a:lnTo>
                    <a:pt x="243" y="184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8" name="Freeform 10"/>
            <p:cNvSpPr>
              <a:spLocks noChangeArrowheads="1"/>
            </p:cNvSpPr>
            <p:nvPr/>
          </p:nvSpPr>
          <p:spPr bwMode="auto">
            <a:xfrm>
              <a:off x="3680" y="3068"/>
              <a:ext cx="27" cy="56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12" y="231"/>
                </a:cxn>
                <a:cxn ang="0">
                  <a:pos x="23" y="216"/>
                </a:cxn>
                <a:cxn ang="0">
                  <a:pos x="33" y="200"/>
                </a:cxn>
                <a:cxn ang="0">
                  <a:pos x="43" y="184"/>
                </a:cxn>
                <a:cxn ang="0">
                  <a:pos x="53" y="167"/>
                </a:cxn>
                <a:cxn ang="0">
                  <a:pos x="63" y="152"/>
                </a:cxn>
                <a:cxn ang="0">
                  <a:pos x="72" y="135"/>
                </a:cxn>
                <a:cxn ang="0">
                  <a:pos x="79" y="119"/>
                </a:cxn>
                <a:cxn ang="0">
                  <a:pos x="87" y="102"/>
                </a:cxn>
                <a:cxn ang="0">
                  <a:pos x="94" y="86"/>
                </a:cxn>
                <a:cxn ang="0">
                  <a:pos x="101" y="69"/>
                </a:cxn>
                <a:cxn ang="0">
                  <a:pos x="105" y="52"/>
                </a:cxn>
                <a:cxn ang="0">
                  <a:pos x="111" y="35"/>
                </a:cxn>
                <a:cxn ang="0">
                  <a:pos x="115" y="19"/>
                </a:cxn>
                <a:cxn ang="0">
                  <a:pos x="119" y="0"/>
                </a:cxn>
                <a:cxn ang="0">
                  <a:pos x="0" y="247"/>
                </a:cxn>
              </a:cxnLst>
              <a:rect l="0" t="0" r="r" b="b"/>
              <a:pathLst>
                <a:path w="120" h="248">
                  <a:moveTo>
                    <a:pt x="0" y="247"/>
                  </a:moveTo>
                  <a:lnTo>
                    <a:pt x="12" y="231"/>
                  </a:lnTo>
                  <a:lnTo>
                    <a:pt x="23" y="216"/>
                  </a:lnTo>
                  <a:lnTo>
                    <a:pt x="33" y="200"/>
                  </a:lnTo>
                  <a:lnTo>
                    <a:pt x="43" y="184"/>
                  </a:lnTo>
                  <a:lnTo>
                    <a:pt x="53" y="167"/>
                  </a:lnTo>
                  <a:lnTo>
                    <a:pt x="63" y="152"/>
                  </a:lnTo>
                  <a:lnTo>
                    <a:pt x="72" y="135"/>
                  </a:lnTo>
                  <a:lnTo>
                    <a:pt x="79" y="119"/>
                  </a:lnTo>
                  <a:lnTo>
                    <a:pt x="87" y="102"/>
                  </a:lnTo>
                  <a:lnTo>
                    <a:pt x="94" y="86"/>
                  </a:lnTo>
                  <a:lnTo>
                    <a:pt x="101" y="69"/>
                  </a:lnTo>
                  <a:lnTo>
                    <a:pt x="105" y="52"/>
                  </a:lnTo>
                  <a:lnTo>
                    <a:pt x="111" y="35"/>
                  </a:lnTo>
                  <a:lnTo>
                    <a:pt x="115" y="19"/>
                  </a:lnTo>
                  <a:lnTo>
                    <a:pt x="119" y="0"/>
                  </a:lnTo>
                  <a:lnTo>
                    <a:pt x="0" y="247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9" name="Freeform 11"/>
            <p:cNvSpPr>
              <a:spLocks noChangeArrowheads="1"/>
            </p:cNvSpPr>
            <p:nvPr/>
          </p:nvSpPr>
          <p:spPr bwMode="auto">
            <a:xfrm>
              <a:off x="3982" y="2790"/>
              <a:ext cx="220" cy="169"/>
            </a:xfrm>
            <a:custGeom>
              <a:avLst/>
              <a:gdLst/>
              <a:ahLst/>
              <a:cxnLst>
                <a:cxn ang="0">
                  <a:pos x="970" y="743"/>
                </a:cxn>
                <a:cxn ang="0">
                  <a:pos x="969" y="702"/>
                </a:cxn>
                <a:cxn ang="0">
                  <a:pos x="964" y="663"/>
                </a:cxn>
                <a:cxn ang="0">
                  <a:pos x="956" y="622"/>
                </a:cxn>
                <a:cxn ang="0">
                  <a:pos x="944" y="583"/>
                </a:cxn>
                <a:cxn ang="0">
                  <a:pos x="926" y="544"/>
                </a:cxn>
                <a:cxn ang="0">
                  <a:pos x="907" y="504"/>
                </a:cxn>
                <a:cxn ang="0">
                  <a:pos x="881" y="467"/>
                </a:cxn>
                <a:cxn ang="0">
                  <a:pos x="855" y="429"/>
                </a:cxn>
                <a:cxn ang="0">
                  <a:pos x="823" y="393"/>
                </a:cxn>
                <a:cxn ang="0">
                  <a:pos x="788" y="358"/>
                </a:cxn>
                <a:cxn ang="0">
                  <a:pos x="749" y="323"/>
                </a:cxn>
                <a:cxn ang="0">
                  <a:pos x="708" y="289"/>
                </a:cxn>
                <a:cxn ang="0">
                  <a:pos x="663" y="256"/>
                </a:cxn>
                <a:cxn ang="0">
                  <a:pos x="615" y="226"/>
                </a:cxn>
                <a:cxn ang="0">
                  <a:pos x="566" y="195"/>
                </a:cxn>
                <a:cxn ang="0">
                  <a:pos x="512" y="166"/>
                </a:cxn>
                <a:cxn ang="0">
                  <a:pos x="455" y="141"/>
                </a:cxn>
                <a:cxn ang="0">
                  <a:pos x="396" y="116"/>
                </a:cxn>
                <a:cxn ang="0">
                  <a:pos x="335" y="92"/>
                </a:cxn>
                <a:cxn ang="0">
                  <a:pos x="272" y="70"/>
                </a:cxn>
                <a:cxn ang="0">
                  <a:pos x="207" y="50"/>
                </a:cxn>
                <a:cxn ang="0">
                  <a:pos x="138" y="31"/>
                </a:cxn>
                <a:cxn ang="0">
                  <a:pos x="70" y="14"/>
                </a:cxn>
                <a:cxn ang="0">
                  <a:pos x="0" y="0"/>
                </a:cxn>
                <a:cxn ang="0">
                  <a:pos x="970" y="743"/>
                </a:cxn>
              </a:cxnLst>
              <a:rect l="0" t="0" r="r" b="b"/>
              <a:pathLst>
                <a:path w="971" h="744">
                  <a:moveTo>
                    <a:pt x="970" y="743"/>
                  </a:moveTo>
                  <a:lnTo>
                    <a:pt x="969" y="702"/>
                  </a:lnTo>
                  <a:lnTo>
                    <a:pt x="964" y="663"/>
                  </a:lnTo>
                  <a:lnTo>
                    <a:pt x="956" y="622"/>
                  </a:lnTo>
                  <a:lnTo>
                    <a:pt x="944" y="583"/>
                  </a:lnTo>
                  <a:lnTo>
                    <a:pt x="926" y="544"/>
                  </a:lnTo>
                  <a:lnTo>
                    <a:pt x="907" y="504"/>
                  </a:lnTo>
                  <a:lnTo>
                    <a:pt x="881" y="467"/>
                  </a:lnTo>
                  <a:lnTo>
                    <a:pt x="855" y="429"/>
                  </a:lnTo>
                  <a:lnTo>
                    <a:pt x="823" y="393"/>
                  </a:lnTo>
                  <a:lnTo>
                    <a:pt x="788" y="358"/>
                  </a:lnTo>
                  <a:lnTo>
                    <a:pt x="749" y="323"/>
                  </a:lnTo>
                  <a:lnTo>
                    <a:pt x="708" y="289"/>
                  </a:lnTo>
                  <a:lnTo>
                    <a:pt x="663" y="256"/>
                  </a:lnTo>
                  <a:lnTo>
                    <a:pt x="615" y="226"/>
                  </a:lnTo>
                  <a:lnTo>
                    <a:pt x="566" y="195"/>
                  </a:lnTo>
                  <a:lnTo>
                    <a:pt x="512" y="166"/>
                  </a:lnTo>
                  <a:lnTo>
                    <a:pt x="455" y="141"/>
                  </a:lnTo>
                  <a:lnTo>
                    <a:pt x="396" y="116"/>
                  </a:lnTo>
                  <a:lnTo>
                    <a:pt x="335" y="92"/>
                  </a:lnTo>
                  <a:lnTo>
                    <a:pt x="272" y="70"/>
                  </a:lnTo>
                  <a:lnTo>
                    <a:pt x="207" y="50"/>
                  </a:lnTo>
                  <a:lnTo>
                    <a:pt x="138" y="31"/>
                  </a:lnTo>
                  <a:lnTo>
                    <a:pt x="70" y="14"/>
                  </a:lnTo>
                  <a:lnTo>
                    <a:pt x="0" y="0"/>
                  </a:lnTo>
                  <a:lnTo>
                    <a:pt x="970" y="743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0" name="Freeform 12"/>
            <p:cNvSpPr>
              <a:spLocks noChangeArrowheads="1"/>
            </p:cNvSpPr>
            <p:nvPr/>
          </p:nvSpPr>
          <p:spPr bwMode="auto">
            <a:xfrm>
              <a:off x="4335" y="2644"/>
              <a:ext cx="103" cy="56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37" y="236"/>
                </a:cxn>
                <a:cxn ang="0">
                  <a:pos x="74" y="223"/>
                </a:cxn>
                <a:cxn ang="0">
                  <a:pos x="109" y="208"/>
                </a:cxn>
                <a:cxn ang="0">
                  <a:pos x="143" y="195"/>
                </a:cxn>
                <a:cxn ang="0">
                  <a:pos x="176" y="179"/>
                </a:cxn>
                <a:cxn ang="0">
                  <a:pos x="209" y="164"/>
                </a:cxn>
                <a:cxn ang="0">
                  <a:pos x="240" y="148"/>
                </a:cxn>
                <a:cxn ang="0">
                  <a:pos x="271" y="132"/>
                </a:cxn>
                <a:cxn ang="0">
                  <a:pos x="300" y="115"/>
                </a:cxn>
                <a:cxn ang="0">
                  <a:pos x="328" y="96"/>
                </a:cxn>
                <a:cxn ang="0">
                  <a:pos x="356" y="78"/>
                </a:cxn>
                <a:cxn ang="0">
                  <a:pos x="382" y="59"/>
                </a:cxn>
                <a:cxn ang="0">
                  <a:pos x="407" y="40"/>
                </a:cxn>
                <a:cxn ang="0">
                  <a:pos x="431" y="21"/>
                </a:cxn>
                <a:cxn ang="0">
                  <a:pos x="453" y="0"/>
                </a:cxn>
                <a:cxn ang="0">
                  <a:pos x="0" y="248"/>
                </a:cxn>
              </a:cxnLst>
              <a:rect l="0" t="0" r="r" b="b"/>
              <a:pathLst>
                <a:path w="454" h="249">
                  <a:moveTo>
                    <a:pt x="0" y="248"/>
                  </a:moveTo>
                  <a:lnTo>
                    <a:pt x="37" y="236"/>
                  </a:lnTo>
                  <a:lnTo>
                    <a:pt x="74" y="223"/>
                  </a:lnTo>
                  <a:lnTo>
                    <a:pt x="109" y="208"/>
                  </a:lnTo>
                  <a:lnTo>
                    <a:pt x="143" y="195"/>
                  </a:lnTo>
                  <a:lnTo>
                    <a:pt x="176" y="179"/>
                  </a:lnTo>
                  <a:lnTo>
                    <a:pt x="209" y="164"/>
                  </a:lnTo>
                  <a:lnTo>
                    <a:pt x="240" y="148"/>
                  </a:lnTo>
                  <a:lnTo>
                    <a:pt x="271" y="132"/>
                  </a:lnTo>
                  <a:lnTo>
                    <a:pt x="300" y="115"/>
                  </a:lnTo>
                  <a:lnTo>
                    <a:pt x="328" y="96"/>
                  </a:lnTo>
                  <a:lnTo>
                    <a:pt x="356" y="78"/>
                  </a:lnTo>
                  <a:lnTo>
                    <a:pt x="382" y="59"/>
                  </a:lnTo>
                  <a:lnTo>
                    <a:pt x="407" y="40"/>
                  </a:lnTo>
                  <a:lnTo>
                    <a:pt x="431" y="21"/>
                  </a:lnTo>
                  <a:lnTo>
                    <a:pt x="453" y="0"/>
                  </a:lnTo>
                  <a:lnTo>
                    <a:pt x="0" y="248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1" name="Freeform 13"/>
            <p:cNvSpPr>
              <a:spLocks noChangeArrowheads="1"/>
            </p:cNvSpPr>
            <p:nvPr/>
          </p:nvSpPr>
          <p:spPr bwMode="auto">
            <a:xfrm>
              <a:off x="4251" y="2396"/>
              <a:ext cx="8" cy="38"/>
            </a:xfrm>
            <a:custGeom>
              <a:avLst/>
              <a:gdLst/>
              <a:ahLst/>
              <a:cxnLst>
                <a:cxn ang="0">
                  <a:pos x="35" y="166"/>
                </a:cxn>
                <a:cxn ang="0">
                  <a:pos x="35" y="155"/>
                </a:cxn>
                <a:cxn ang="0">
                  <a:pos x="35" y="144"/>
                </a:cxn>
                <a:cxn ang="0">
                  <a:pos x="34" y="133"/>
                </a:cxn>
                <a:cxn ang="0">
                  <a:pos x="34" y="122"/>
                </a:cxn>
                <a:cxn ang="0">
                  <a:pos x="34" y="111"/>
                </a:cxn>
                <a:cxn ang="0">
                  <a:pos x="31" y="99"/>
                </a:cxn>
                <a:cxn ang="0">
                  <a:pos x="30" y="88"/>
                </a:cxn>
                <a:cxn ang="0">
                  <a:pos x="27" y="76"/>
                </a:cxn>
                <a:cxn ang="0">
                  <a:pos x="24" y="66"/>
                </a:cxn>
                <a:cxn ang="0">
                  <a:pos x="21" y="55"/>
                </a:cxn>
                <a:cxn ang="0">
                  <a:pos x="19" y="43"/>
                </a:cxn>
                <a:cxn ang="0">
                  <a:pos x="14" y="33"/>
                </a:cxn>
                <a:cxn ang="0">
                  <a:pos x="9" y="22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35" y="166"/>
                </a:cxn>
              </a:cxnLst>
              <a:rect l="0" t="0" r="r" b="b"/>
              <a:pathLst>
                <a:path w="36" h="167">
                  <a:moveTo>
                    <a:pt x="35" y="166"/>
                  </a:moveTo>
                  <a:lnTo>
                    <a:pt x="35" y="155"/>
                  </a:lnTo>
                  <a:lnTo>
                    <a:pt x="35" y="144"/>
                  </a:lnTo>
                  <a:lnTo>
                    <a:pt x="34" y="133"/>
                  </a:lnTo>
                  <a:lnTo>
                    <a:pt x="34" y="122"/>
                  </a:lnTo>
                  <a:lnTo>
                    <a:pt x="34" y="111"/>
                  </a:lnTo>
                  <a:lnTo>
                    <a:pt x="31" y="99"/>
                  </a:lnTo>
                  <a:lnTo>
                    <a:pt x="30" y="88"/>
                  </a:lnTo>
                  <a:lnTo>
                    <a:pt x="27" y="76"/>
                  </a:lnTo>
                  <a:lnTo>
                    <a:pt x="24" y="66"/>
                  </a:lnTo>
                  <a:lnTo>
                    <a:pt x="21" y="55"/>
                  </a:lnTo>
                  <a:lnTo>
                    <a:pt x="19" y="43"/>
                  </a:lnTo>
                  <a:lnTo>
                    <a:pt x="14" y="33"/>
                  </a:lnTo>
                  <a:lnTo>
                    <a:pt x="9" y="22"/>
                  </a:lnTo>
                  <a:lnTo>
                    <a:pt x="6" y="10"/>
                  </a:lnTo>
                  <a:lnTo>
                    <a:pt x="0" y="0"/>
                  </a:lnTo>
                  <a:lnTo>
                    <a:pt x="35" y="166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2" name="Freeform 14"/>
            <p:cNvSpPr>
              <a:spLocks noChangeArrowheads="1"/>
            </p:cNvSpPr>
            <p:nvPr/>
          </p:nvSpPr>
          <p:spPr bwMode="auto">
            <a:xfrm>
              <a:off x="3740" y="2319"/>
              <a:ext cx="57" cy="36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30" y="9"/>
                </a:cxn>
                <a:cxn ang="0">
                  <a:pos x="212" y="18"/>
                </a:cxn>
                <a:cxn ang="0">
                  <a:pos x="192" y="28"/>
                </a:cxn>
                <a:cxn ang="0">
                  <a:pos x="175" y="37"/>
                </a:cxn>
                <a:cxn ang="0">
                  <a:pos x="157" y="47"/>
                </a:cxn>
                <a:cxn ang="0">
                  <a:pos x="139" y="58"/>
                </a:cxn>
                <a:cxn ang="0">
                  <a:pos x="122" y="68"/>
                </a:cxn>
                <a:cxn ang="0">
                  <a:pos x="105" y="79"/>
                </a:cxn>
                <a:cxn ang="0">
                  <a:pos x="88" y="90"/>
                </a:cxn>
                <a:cxn ang="0">
                  <a:pos x="73" y="101"/>
                </a:cxn>
                <a:cxn ang="0">
                  <a:pos x="57" y="112"/>
                </a:cxn>
                <a:cxn ang="0">
                  <a:pos x="42" y="123"/>
                </a:cxn>
                <a:cxn ang="0">
                  <a:pos x="27" y="136"/>
                </a:cxn>
                <a:cxn ang="0">
                  <a:pos x="13" y="146"/>
                </a:cxn>
                <a:cxn ang="0">
                  <a:pos x="0" y="158"/>
                </a:cxn>
                <a:cxn ang="0">
                  <a:pos x="249" y="0"/>
                </a:cxn>
              </a:cxnLst>
              <a:rect l="0" t="0" r="r" b="b"/>
              <a:pathLst>
                <a:path w="250" h="159">
                  <a:moveTo>
                    <a:pt x="249" y="0"/>
                  </a:moveTo>
                  <a:lnTo>
                    <a:pt x="230" y="9"/>
                  </a:lnTo>
                  <a:lnTo>
                    <a:pt x="212" y="18"/>
                  </a:lnTo>
                  <a:lnTo>
                    <a:pt x="192" y="28"/>
                  </a:lnTo>
                  <a:lnTo>
                    <a:pt x="175" y="37"/>
                  </a:lnTo>
                  <a:lnTo>
                    <a:pt x="157" y="47"/>
                  </a:lnTo>
                  <a:lnTo>
                    <a:pt x="139" y="58"/>
                  </a:lnTo>
                  <a:lnTo>
                    <a:pt x="122" y="68"/>
                  </a:lnTo>
                  <a:lnTo>
                    <a:pt x="105" y="79"/>
                  </a:lnTo>
                  <a:lnTo>
                    <a:pt x="88" y="90"/>
                  </a:lnTo>
                  <a:lnTo>
                    <a:pt x="73" y="101"/>
                  </a:lnTo>
                  <a:lnTo>
                    <a:pt x="57" y="112"/>
                  </a:lnTo>
                  <a:lnTo>
                    <a:pt x="42" y="123"/>
                  </a:lnTo>
                  <a:lnTo>
                    <a:pt x="27" y="136"/>
                  </a:lnTo>
                  <a:lnTo>
                    <a:pt x="13" y="146"/>
                  </a:lnTo>
                  <a:lnTo>
                    <a:pt x="0" y="158"/>
                  </a:lnTo>
                  <a:lnTo>
                    <a:pt x="249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3" name="Freeform 15"/>
            <p:cNvSpPr>
              <a:spLocks noChangeArrowheads="1"/>
            </p:cNvSpPr>
            <p:nvPr/>
          </p:nvSpPr>
          <p:spPr bwMode="auto">
            <a:xfrm>
              <a:off x="3327" y="2341"/>
              <a:ext cx="33" cy="37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4" y="11"/>
                </a:cxn>
                <a:cxn ang="0">
                  <a:pos x="122" y="21"/>
                </a:cxn>
                <a:cxn ang="0">
                  <a:pos x="109" y="32"/>
                </a:cxn>
                <a:cxn ang="0">
                  <a:pos x="98" y="41"/>
                </a:cxn>
                <a:cxn ang="0">
                  <a:pos x="87" y="52"/>
                </a:cxn>
                <a:cxn ang="0">
                  <a:pos x="76" y="64"/>
                </a:cxn>
                <a:cxn ang="0">
                  <a:pos x="66" y="73"/>
                </a:cxn>
                <a:cxn ang="0">
                  <a:pos x="56" y="85"/>
                </a:cxn>
                <a:cxn ang="0">
                  <a:pos x="47" y="97"/>
                </a:cxn>
                <a:cxn ang="0">
                  <a:pos x="39" y="107"/>
                </a:cxn>
                <a:cxn ang="0">
                  <a:pos x="31" y="118"/>
                </a:cxn>
                <a:cxn ang="0">
                  <a:pos x="22" y="130"/>
                </a:cxn>
                <a:cxn ang="0">
                  <a:pos x="14" y="141"/>
                </a:cxn>
                <a:cxn ang="0">
                  <a:pos x="6" y="152"/>
                </a:cxn>
                <a:cxn ang="0">
                  <a:pos x="0" y="164"/>
                </a:cxn>
                <a:cxn ang="0">
                  <a:pos x="146" y="0"/>
                </a:cxn>
              </a:cxnLst>
              <a:rect l="0" t="0" r="r" b="b"/>
              <a:pathLst>
                <a:path w="147" h="165">
                  <a:moveTo>
                    <a:pt x="146" y="0"/>
                  </a:moveTo>
                  <a:lnTo>
                    <a:pt x="134" y="11"/>
                  </a:lnTo>
                  <a:lnTo>
                    <a:pt x="122" y="21"/>
                  </a:lnTo>
                  <a:lnTo>
                    <a:pt x="109" y="32"/>
                  </a:lnTo>
                  <a:lnTo>
                    <a:pt x="98" y="41"/>
                  </a:lnTo>
                  <a:lnTo>
                    <a:pt x="87" y="52"/>
                  </a:lnTo>
                  <a:lnTo>
                    <a:pt x="76" y="64"/>
                  </a:lnTo>
                  <a:lnTo>
                    <a:pt x="66" y="73"/>
                  </a:lnTo>
                  <a:lnTo>
                    <a:pt x="56" y="85"/>
                  </a:lnTo>
                  <a:lnTo>
                    <a:pt x="47" y="97"/>
                  </a:lnTo>
                  <a:lnTo>
                    <a:pt x="39" y="107"/>
                  </a:lnTo>
                  <a:lnTo>
                    <a:pt x="31" y="118"/>
                  </a:lnTo>
                  <a:lnTo>
                    <a:pt x="22" y="130"/>
                  </a:lnTo>
                  <a:lnTo>
                    <a:pt x="14" y="141"/>
                  </a:lnTo>
                  <a:lnTo>
                    <a:pt x="6" y="152"/>
                  </a:lnTo>
                  <a:lnTo>
                    <a:pt x="0" y="164"/>
                  </a:lnTo>
                  <a:lnTo>
                    <a:pt x="146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4" name="Freeform 16"/>
            <p:cNvSpPr>
              <a:spLocks noChangeArrowheads="1"/>
            </p:cNvSpPr>
            <p:nvPr/>
          </p:nvSpPr>
          <p:spPr bwMode="auto">
            <a:xfrm>
              <a:off x="2814" y="2388"/>
              <a:ext cx="73" cy="22"/>
            </a:xfrm>
            <a:custGeom>
              <a:avLst/>
              <a:gdLst/>
              <a:ahLst/>
              <a:cxnLst>
                <a:cxn ang="0">
                  <a:pos x="320" y="96"/>
                </a:cxn>
                <a:cxn ang="0">
                  <a:pos x="299" y="89"/>
                </a:cxn>
                <a:cxn ang="0">
                  <a:pos x="278" y="81"/>
                </a:cxn>
                <a:cxn ang="0">
                  <a:pos x="257" y="75"/>
                </a:cxn>
                <a:cxn ang="0">
                  <a:pos x="238" y="67"/>
                </a:cxn>
                <a:cxn ang="0">
                  <a:pos x="217" y="60"/>
                </a:cxn>
                <a:cxn ang="0">
                  <a:pos x="196" y="52"/>
                </a:cxn>
                <a:cxn ang="0">
                  <a:pos x="175" y="47"/>
                </a:cxn>
                <a:cxn ang="0">
                  <a:pos x="153" y="40"/>
                </a:cxn>
                <a:cxn ang="0">
                  <a:pos x="132" y="34"/>
                </a:cxn>
                <a:cxn ang="0">
                  <a:pos x="110" y="28"/>
                </a:cxn>
                <a:cxn ang="0">
                  <a:pos x="89" y="23"/>
                </a:cxn>
                <a:cxn ang="0">
                  <a:pos x="67" y="17"/>
                </a:cxn>
                <a:cxn ang="0">
                  <a:pos x="44" y="10"/>
                </a:cxn>
                <a:cxn ang="0">
                  <a:pos x="22" y="5"/>
                </a:cxn>
                <a:cxn ang="0">
                  <a:pos x="0" y="0"/>
                </a:cxn>
                <a:cxn ang="0">
                  <a:pos x="320" y="96"/>
                </a:cxn>
              </a:cxnLst>
              <a:rect l="0" t="0" r="r" b="b"/>
              <a:pathLst>
                <a:path w="321" h="97">
                  <a:moveTo>
                    <a:pt x="320" y="96"/>
                  </a:moveTo>
                  <a:lnTo>
                    <a:pt x="299" y="89"/>
                  </a:lnTo>
                  <a:lnTo>
                    <a:pt x="278" y="81"/>
                  </a:lnTo>
                  <a:lnTo>
                    <a:pt x="257" y="75"/>
                  </a:lnTo>
                  <a:lnTo>
                    <a:pt x="238" y="67"/>
                  </a:lnTo>
                  <a:lnTo>
                    <a:pt x="217" y="60"/>
                  </a:lnTo>
                  <a:lnTo>
                    <a:pt x="196" y="52"/>
                  </a:lnTo>
                  <a:lnTo>
                    <a:pt x="175" y="47"/>
                  </a:lnTo>
                  <a:lnTo>
                    <a:pt x="153" y="40"/>
                  </a:lnTo>
                  <a:lnTo>
                    <a:pt x="132" y="34"/>
                  </a:lnTo>
                  <a:lnTo>
                    <a:pt x="110" y="28"/>
                  </a:lnTo>
                  <a:lnTo>
                    <a:pt x="89" y="23"/>
                  </a:lnTo>
                  <a:lnTo>
                    <a:pt x="67" y="17"/>
                  </a:lnTo>
                  <a:lnTo>
                    <a:pt x="44" y="10"/>
                  </a:lnTo>
                  <a:lnTo>
                    <a:pt x="22" y="5"/>
                  </a:lnTo>
                  <a:lnTo>
                    <a:pt x="0" y="0"/>
                  </a:lnTo>
                  <a:lnTo>
                    <a:pt x="320" y="96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5" name="Freeform 17"/>
            <p:cNvSpPr>
              <a:spLocks noChangeArrowheads="1"/>
            </p:cNvSpPr>
            <p:nvPr/>
          </p:nvSpPr>
          <p:spPr bwMode="auto">
            <a:xfrm>
              <a:off x="2279" y="2615"/>
              <a:ext cx="2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2"/>
                </a:cxn>
                <a:cxn ang="0">
                  <a:pos x="9" y="25"/>
                </a:cxn>
                <a:cxn ang="0">
                  <a:pos x="14" y="37"/>
                </a:cxn>
                <a:cxn ang="0">
                  <a:pos x="19" y="49"/>
                </a:cxn>
                <a:cxn ang="0">
                  <a:pos x="25" y="62"/>
                </a:cxn>
                <a:cxn ang="0">
                  <a:pos x="30" y="73"/>
                </a:cxn>
                <a:cxn ang="0">
                  <a:pos x="38" y="86"/>
                </a:cxn>
                <a:cxn ang="0">
                  <a:pos x="44" y="97"/>
                </a:cxn>
                <a:cxn ang="0">
                  <a:pos x="51" y="110"/>
                </a:cxn>
                <a:cxn ang="0">
                  <a:pos x="58" y="121"/>
                </a:cxn>
                <a:cxn ang="0">
                  <a:pos x="65" y="134"/>
                </a:cxn>
                <a:cxn ang="0">
                  <a:pos x="74" y="145"/>
                </a:cxn>
                <a:cxn ang="0">
                  <a:pos x="81" y="158"/>
                </a:cxn>
                <a:cxn ang="0">
                  <a:pos x="90" y="170"/>
                </a:cxn>
                <a:cxn ang="0">
                  <a:pos x="101" y="181"/>
                </a:cxn>
                <a:cxn ang="0">
                  <a:pos x="0" y="0"/>
                </a:cxn>
              </a:cxnLst>
              <a:rect l="0" t="0" r="r" b="b"/>
              <a:pathLst>
                <a:path w="102" h="182">
                  <a:moveTo>
                    <a:pt x="0" y="0"/>
                  </a:moveTo>
                  <a:lnTo>
                    <a:pt x="4" y="12"/>
                  </a:lnTo>
                  <a:lnTo>
                    <a:pt x="9" y="25"/>
                  </a:lnTo>
                  <a:lnTo>
                    <a:pt x="14" y="37"/>
                  </a:lnTo>
                  <a:lnTo>
                    <a:pt x="19" y="49"/>
                  </a:lnTo>
                  <a:lnTo>
                    <a:pt x="25" y="62"/>
                  </a:lnTo>
                  <a:lnTo>
                    <a:pt x="30" y="73"/>
                  </a:lnTo>
                  <a:lnTo>
                    <a:pt x="38" y="86"/>
                  </a:lnTo>
                  <a:lnTo>
                    <a:pt x="44" y="97"/>
                  </a:lnTo>
                  <a:lnTo>
                    <a:pt x="51" y="110"/>
                  </a:lnTo>
                  <a:lnTo>
                    <a:pt x="58" y="121"/>
                  </a:lnTo>
                  <a:lnTo>
                    <a:pt x="65" y="134"/>
                  </a:lnTo>
                  <a:lnTo>
                    <a:pt x="74" y="145"/>
                  </a:lnTo>
                  <a:lnTo>
                    <a:pt x="81" y="158"/>
                  </a:lnTo>
                  <a:lnTo>
                    <a:pt x="90" y="170"/>
                  </a:lnTo>
                  <a:lnTo>
                    <a:pt x="101" y="181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6" name="AutoShape 18"/>
            <p:cNvSpPr>
              <a:spLocks noChangeArrowheads="1"/>
            </p:cNvSpPr>
            <p:nvPr/>
          </p:nvSpPr>
          <p:spPr bwMode="auto">
            <a:xfrm>
              <a:off x="2927" y="2377"/>
              <a:ext cx="822" cy="230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57350" y="2711450"/>
            <a:ext cx="3432175" cy="1479550"/>
            <a:chOff x="2151" y="1094"/>
            <a:chExt cx="2162" cy="932"/>
          </a:xfrm>
        </p:grpSpPr>
        <p:sp>
          <p:nvSpPr>
            <p:cNvPr id="83988" name="Freeform 20"/>
            <p:cNvSpPr>
              <a:spLocks noChangeArrowheads="1"/>
            </p:cNvSpPr>
            <p:nvPr/>
          </p:nvSpPr>
          <p:spPr bwMode="auto">
            <a:xfrm>
              <a:off x="2151" y="1094"/>
              <a:ext cx="2163" cy="933"/>
            </a:xfrm>
            <a:custGeom>
              <a:avLst/>
              <a:gdLst/>
              <a:ahLst/>
              <a:cxnLst>
                <a:cxn ang="0">
                  <a:pos x="563" y="1415"/>
                </a:cxn>
                <a:cxn ang="0">
                  <a:pos x="252" y="1548"/>
                </a:cxn>
                <a:cxn ang="0">
                  <a:pos x="55" y="1742"/>
                </a:cxn>
                <a:cxn ang="0">
                  <a:pos x="3" y="1964"/>
                </a:cxn>
                <a:cxn ang="0">
                  <a:pos x="100" y="2183"/>
                </a:cxn>
                <a:cxn ang="0">
                  <a:pos x="336" y="2359"/>
                </a:cxn>
                <a:cxn ang="0">
                  <a:pos x="539" y="2372"/>
                </a:cxn>
                <a:cxn ang="0">
                  <a:pos x="306" y="2552"/>
                </a:cxn>
                <a:cxn ang="0">
                  <a:pos x="211" y="2768"/>
                </a:cxn>
                <a:cxn ang="0">
                  <a:pos x="268" y="2991"/>
                </a:cxn>
                <a:cxn ang="0">
                  <a:pos x="470" y="3181"/>
                </a:cxn>
                <a:cxn ang="0">
                  <a:pos x="783" y="3311"/>
                </a:cxn>
                <a:cxn ang="0">
                  <a:pos x="1157" y="3359"/>
                </a:cxn>
                <a:cxn ang="0">
                  <a:pos x="1738" y="3665"/>
                </a:cxn>
                <a:cxn ang="0">
                  <a:pos x="2388" y="3841"/>
                </a:cxn>
                <a:cxn ang="0">
                  <a:pos x="3102" y="3843"/>
                </a:cxn>
                <a:cxn ang="0">
                  <a:pos x="3940" y="3918"/>
                </a:cxn>
                <a:cxn ang="0">
                  <a:pos x="4483" y="4082"/>
                </a:cxn>
                <a:cxn ang="0">
                  <a:pos x="5094" y="4102"/>
                </a:cxn>
                <a:cxn ang="0">
                  <a:pos x="5666" y="3978"/>
                </a:cxn>
                <a:cxn ang="0">
                  <a:pos x="6106" y="3728"/>
                </a:cxn>
                <a:cxn ang="0">
                  <a:pos x="6631" y="3577"/>
                </a:cxn>
                <a:cxn ang="0">
                  <a:pos x="7146" y="3600"/>
                </a:cxn>
                <a:cxn ang="0">
                  <a:pos x="7633" y="3500"/>
                </a:cxn>
                <a:cxn ang="0">
                  <a:pos x="8015" y="3295"/>
                </a:cxn>
                <a:cxn ang="0">
                  <a:pos x="8226" y="3019"/>
                </a:cxn>
                <a:cxn ang="0">
                  <a:pos x="8421" y="2843"/>
                </a:cxn>
                <a:cxn ang="0">
                  <a:pos x="8959" y="2685"/>
                </a:cxn>
                <a:cxn ang="0">
                  <a:pos x="9350" y="2419"/>
                </a:cxn>
                <a:cxn ang="0">
                  <a:pos x="9531" y="2082"/>
                </a:cxn>
                <a:cxn ang="0">
                  <a:pos x="9471" y="1733"/>
                </a:cxn>
                <a:cxn ang="0">
                  <a:pos x="9180" y="1424"/>
                </a:cxn>
                <a:cxn ang="0">
                  <a:pos x="9277" y="1372"/>
                </a:cxn>
                <a:cxn ang="0">
                  <a:pos x="9308" y="1089"/>
                </a:cxn>
                <a:cxn ang="0">
                  <a:pos x="9146" y="823"/>
                </a:cxn>
                <a:cxn ang="0">
                  <a:pos x="8816" y="618"/>
                </a:cxn>
                <a:cxn ang="0">
                  <a:pos x="8375" y="506"/>
                </a:cxn>
                <a:cxn ang="0">
                  <a:pos x="8287" y="274"/>
                </a:cxn>
                <a:cxn ang="0">
                  <a:pos x="7974" y="97"/>
                </a:cxn>
                <a:cxn ang="0">
                  <a:pos x="7566" y="8"/>
                </a:cxn>
                <a:cxn ang="0">
                  <a:pos x="7132" y="20"/>
                </a:cxn>
                <a:cxn ang="0">
                  <a:pos x="6741" y="134"/>
                </a:cxn>
                <a:cxn ang="0">
                  <a:pos x="6245" y="59"/>
                </a:cxn>
                <a:cxn ang="0">
                  <a:pos x="5867" y="1"/>
                </a:cxn>
                <a:cxn ang="0">
                  <a:pos x="5480" y="36"/>
                </a:cxn>
                <a:cxn ang="0">
                  <a:pos x="5147" y="159"/>
                </a:cxn>
                <a:cxn ang="0">
                  <a:pos x="4669" y="199"/>
                </a:cxn>
                <a:cxn ang="0">
                  <a:pos x="4211" y="126"/>
                </a:cxn>
                <a:cxn ang="0">
                  <a:pos x="3743" y="162"/>
                </a:cxn>
                <a:cxn ang="0">
                  <a:pos x="3336" y="305"/>
                </a:cxn>
                <a:cxn ang="0">
                  <a:pos x="2712" y="404"/>
                </a:cxn>
                <a:cxn ang="0">
                  <a:pos x="2118" y="384"/>
                </a:cxn>
                <a:cxn ang="0">
                  <a:pos x="1558" y="503"/>
                </a:cxn>
                <a:cxn ang="0">
                  <a:pos x="1121" y="742"/>
                </a:cxn>
                <a:cxn ang="0">
                  <a:pos x="879" y="1059"/>
                </a:cxn>
                <a:cxn ang="0">
                  <a:pos x="870" y="1409"/>
                </a:cxn>
              </a:cxnLst>
              <a:rect l="0" t="0" r="r" b="b"/>
              <a:pathLst>
                <a:path w="9539" h="4113">
                  <a:moveTo>
                    <a:pt x="887" y="1366"/>
                  </a:moveTo>
                  <a:lnTo>
                    <a:pt x="839" y="1368"/>
                  </a:lnTo>
                  <a:lnTo>
                    <a:pt x="792" y="1373"/>
                  </a:lnTo>
                  <a:lnTo>
                    <a:pt x="745" y="1379"/>
                  </a:lnTo>
                  <a:lnTo>
                    <a:pt x="697" y="1386"/>
                  </a:lnTo>
                  <a:lnTo>
                    <a:pt x="651" y="1395"/>
                  </a:lnTo>
                  <a:lnTo>
                    <a:pt x="606" y="1405"/>
                  </a:lnTo>
                  <a:lnTo>
                    <a:pt x="563" y="1415"/>
                  </a:lnTo>
                  <a:lnTo>
                    <a:pt x="518" y="1427"/>
                  </a:lnTo>
                  <a:lnTo>
                    <a:pt x="476" y="1441"/>
                  </a:lnTo>
                  <a:lnTo>
                    <a:pt x="435" y="1456"/>
                  </a:lnTo>
                  <a:lnTo>
                    <a:pt x="397" y="1472"/>
                  </a:lnTo>
                  <a:lnTo>
                    <a:pt x="357" y="1488"/>
                  </a:lnTo>
                  <a:lnTo>
                    <a:pt x="321" y="1508"/>
                  </a:lnTo>
                  <a:lnTo>
                    <a:pt x="285" y="1527"/>
                  </a:lnTo>
                  <a:lnTo>
                    <a:pt x="252" y="1548"/>
                  </a:lnTo>
                  <a:lnTo>
                    <a:pt x="222" y="1569"/>
                  </a:lnTo>
                  <a:lnTo>
                    <a:pt x="191" y="1591"/>
                  </a:lnTo>
                  <a:lnTo>
                    <a:pt x="163" y="1614"/>
                  </a:lnTo>
                  <a:lnTo>
                    <a:pt x="137" y="1638"/>
                  </a:lnTo>
                  <a:lnTo>
                    <a:pt x="114" y="1662"/>
                  </a:lnTo>
                  <a:lnTo>
                    <a:pt x="91" y="1688"/>
                  </a:lnTo>
                  <a:lnTo>
                    <a:pt x="73" y="1714"/>
                  </a:lnTo>
                  <a:lnTo>
                    <a:pt x="55" y="1742"/>
                  </a:lnTo>
                  <a:lnTo>
                    <a:pt x="39" y="1767"/>
                  </a:lnTo>
                  <a:lnTo>
                    <a:pt x="28" y="1795"/>
                  </a:lnTo>
                  <a:lnTo>
                    <a:pt x="17" y="1823"/>
                  </a:lnTo>
                  <a:lnTo>
                    <a:pt x="10" y="1851"/>
                  </a:lnTo>
                  <a:lnTo>
                    <a:pt x="4" y="1879"/>
                  </a:lnTo>
                  <a:lnTo>
                    <a:pt x="1" y="1908"/>
                  </a:lnTo>
                  <a:lnTo>
                    <a:pt x="0" y="1935"/>
                  </a:lnTo>
                  <a:lnTo>
                    <a:pt x="3" y="1964"/>
                  </a:lnTo>
                  <a:lnTo>
                    <a:pt x="6" y="1991"/>
                  </a:lnTo>
                  <a:lnTo>
                    <a:pt x="13" y="2021"/>
                  </a:lnTo>
                  <a:lnTo>
                    <a:pt x="21" y="2049"/>
                  </a:lnTo>
                  <a:lnTo>
                    <a:pt x="34" y="2077"/>
                  </a:lnTo>
                  <a:lnTo>
                    <a:pt x="46" y="2102"/>
                  </a:lnTo>
                  <a:lnTo>
                    <a:pt x="62" y="2130"/>
                  </a:lnTo>
                  <a:lnTo>
                    <a:pt x="80" y="2157"/>
                  </a:lnTo>
                  <a:lnTo>
                    <a:pt x="100" y="2183"/>
                  </a:lnTo>
                  <a:lnTo>
                    <a:pt x="123" y="2208"/>
                  </a:lnTo>
                  <a:lnTo>
                    <a:pt x="149" y="2233"/>
                  </a:lnTo>
                  <a:lnTo>
                    <a:pt x="175" y="2255"/>
                  </a:lnTo>
                  <a:lnTo>
                    <a:pt x="204" y="2278"/>
                  </a:lnTo>
                  <a:lnTo>
                    <a:pt x="234" y="2300"/>
                  </a:lnTo>
                  <a:lnTo>
                    <a:pt x="267" y="2321"/>
                  </a:lnTo>
                  <a:lnTo>
                    <a:pt x="302" y="2340"/>
                  </a:lnTo>
                  <a:lnTo>
                    <a:pt x="336" y="2359"/>
                  </a:lnTo>
                  <a:lnTo>
                    <a:pt x="375" y="2378"/>
                  </a:lnTo>
                  <a:lnTo>
                    <a:pt x="413" y="2396"/>
                  </a:lnTo>
                  <a:lnTo>
                    <a:pt x="454" y="2409"/>
                  </a:lnTo>
                  <a:lnTo>
                    <a:pt x="496" y="2424"/>
                  </a:lnTo>
                  <a:lnTo>
                    <a:pt x="539" y="2438"/>
                  </a:lnTo>
                  <a:lnTo>
                    <a:pt x="582" y="2450"/>
                  </a:lnTo>
                  <a:lnTo>
                    <a:pt x="575" y="2355"/>
                  </a:lnTo>
                  <a:lnTo>
                    <a:pt x="539" y="2372"/>
                  </a:lnTo>
                  <a:lnTo>
                    <a:pt x="503" y="2391"/>
                  </a:lnTo>
                  <a:lnTo>
                    <a:pt x="469" y="2411"/>
                  </a:lnTo>
                  <a:lnTo>
                    <a:pt x="436" y="2433"/>
                  </a:lnTo>
                  <a:lnTo>
                    <a:pt x="407" y="2455"/>
                  </a:lnTo>
                  <a:lnTo>
                    <a:pt x="378" y="2478"/>
                  </a:lnTo>
                  <a:lnTo>
                    <a:pt x="352" y="2501"/>
                  </a:lnTo>
                  <a:lnTo>
                    <a:pt x="328" y="2526"/>
                  </a:lnTo>
                  <a:lnTo>
                    <a:pt x="306" y="2552"/>
                  </a:lnTo>
                  <a:lnTo>
                    <a:pt x="285" y="2577"/>
                  </a:lnTo>
                  <a:lnTo>
                    <a:pt x="268" y="2603"/>
                  </a:lnTo>
                  <a:lnTo>
                    <a:pt x="252" y="2630"/>
                  </a:lnTo>
                  <a:lnTo>
                    <a:pt x="240" y="2657"/>
                  </a:lnTo>
                  <a:lnTo>
                    <a:pt x="229" y="2684"/>
                  </a:lnTo>
                  <a:lnTo>
                    <a:pt x="220" y="2713"/>
                  </a:lnTo>
                  <a:lnTo>
                    <a:pt x="213" y="2740"/>
                  </a:lnTo>
                  <a:lnTo>
                    <a:pt x="211" y="2768"/>
                  </a:lnTo>
                  <a:lnTo>
                    <a:pt x="210" y="2796"/>
                  </a:lnTo>
                  <a:lnTo>
                    <a:pt x="211" y="2825"/>
                  </a:lnTo>
                  <a:lnTo>
                    <a:pt x="214" y="2852"/>
                  </a:lnTo>
                  <a:lnTo>
                    <a:pt x="220" y="2881"/>
                  </a:lnTo>
                  <a:lnTo>
                    <a:pt x="229" y="2908"/>
                  </a:lnTo>
                  <a:lnTo>
                    <a:pt x="240" y="2936"/>
                  </a:lnTo>
                  <a:lnTo>
                    <a:pt x="252" y="2963"/>
                  </a:lnTo>
                  <a:lnTo>
                    <a:pt x="268" y="2991"/>
                  </a:lnTo>
                  <a:lnTo>
                    <a:pt x="285" y="3017"/>
                  </a:lnTo>
                  <a:lnTo>
                    <a:pt x="306" y="3043"/>
                  </a:lnTo>
                  <a:lnTo>
                    <a:pt x="328" y="3068"/>
                  </a:lnTo>
                  <a:lnTo>
                    <a:pt x="352" y="3093"/>
                  </a:lnTo>
                  <a:lnTo>
                    <a:pt x="378" y="3116"/>
                  </a:lnTo>
                  <a:lnTo>
                    <a:pt x="408" y="3137"/>
                  </a:lnTo>
                  <a:lnTo>
                    <a:pt x="439" y="3160"/>
                  </a:lnTo>
                  <a:lnTo>
                    <a:pt x="470" y="3181"/>
                  </a:lnTo>
                  <a:lnTo>
                    <a:pt x="503" y="3201"/>
                  </a:lnTo>
                  <a:lnTo>
                    <a:pt x="540" y="3220"/>
                  </a:lnTo>
                  <a:lnTo>
                    <a:pt x="575" y="3238"/>
                  </a:lnTo>
                  <a:lnTo>
                    <a:pt x="614" y="3256"/>
                  </a:lnTo>
                  <a:lnTo>
                    <a:pt x="655" y="3271"/>
                  </a:lnTo>
                  <a:lnTo>
                    <a:pt x="697" y="3287"/>
                  </a:lnTo>
                  <a:lnTo>
                    <a:pt x="739" y="3299"/>
                  </a:lnTo>
                  <a:lnTo>
                    <a:pt x="783" y="3311"/>
                  </a:lnTo>
                  <a:lnTo>
                    <a:pt x="828" y="3322"/>
                  </a:lnTo>
                  <a:lnTo>
                    <a:pt x="873" y="3331"/>
                  </a:lnTo>
                  <a:lnTo>
                    <a:pt x="920" y="3340"/>
                  </a:lnTo>
                  <a:lnTo>
                    <a:pt x="967" y="3346"/>
                  </a:lnTo>
                  <a:lnTo>
                    <a:pt x="1014" y="3351"/>
                  </a:lnTo>
                  <a:lnTo>
                    <a:pt x="1061" y="3355"/>
                  </a:lnTo>
                  <a:lnTo>
                    <a:pt x="1110" y="3359"/>
                  </a:lnTo>
                  <a:lnTo>
                    <a:pt x="1157" y="3359"/>
                  </a:lnTo>
                  <a:lnTo>
                    <a:pt x="1205" y="3359"/>
                  </a:lnTo>
                  <a:lnTo>
                    <a:pt x="1254" y="3358"/>
                  </a:lnTo>
                  <a:lnTo>
                    <a:pt x="1416" y="3480"/>
                  </a:lnTo>
                  <a:lnTo>
                    <a:pt x="1473" y="3521"/>
                  </a:lnTo>
                  <a:lnTo>
                    <a:pt x="1534" y="3560"/>
                  </a:lnTo>
                  <a:lnTo>
                    <a:pt x="1599" y="3596"/>
                  </a:lnTo>
                  <a:lnTo>
                    <a:pt x="1667" y="3632"/>
                  </a:lnTo>
                  <a:lnTo>
                    <a:pt x="1738" y="3665"/>
                  </a:lnTo>
                  <a:lnTo>
                    <a:pt x="1810" y="3695"/>
                  </a:lnTo>
                  <a:lnTo>
                    <a:pt x="1886" y="3723"/>
                  </a:lnTo>
                  <a:lnTo>
                    <a:pt x="1965" y="3749"/>
                  </a:lnTo>
                  <a:lnTo>
                    <a:pt x="2046" y="3772"/>
                  </a:lnTo>
                  <a:lnTo>
                    <a:pt x="2128" y="3794"/>
                  </a:lnTo>
                  <a:lnTo>
                    <a:pt x="2214" y="3810"/>
                  </a:lnTo>
                  <a:lnTo>
                    <a:pt x="2299" y="3828"/>
                  </a:lnTo>
                  <a:lnTo>
                    <a:pt x="2388" y="3841"/>
                  </a:lnTo>
                  <a:lnTo>
                    <a:pt x="2475" y="3851"/>
                  </a:lnTo>
                  <a:lnTo>
                    <a:pt x="2565" y="3859"/>
                  </a:lnTo>
                  <a:lnTo>
                    <a:pt x="2655" y="3862"/>
                  </a:lnTo>
                  <a:lnTo>
                    <a:pt x="2745" y="3865"/>
                  </a:lnTo>
                  <a:lnTo>
                    <a:pt x="2835" y="3863"/>
                  </a:lnTo>
                  <a:lnTo>
                    <a:pt x="2923" y="3860"/>
                  </a:lnTo>
                  <a:lnTo>
                    <a:pt x="3014" y="3853"/>
                  </a:lnTo>
                  <a:lnTo>
                    <a:pt x="3102" y="3843"/>
                  </a:lnTo>
                  <a:lnTo>
                    <a:pt x="3190" y="3831"/>
                  </a:lnTo>
                  <a:lnTo>
                    <a:pt x="3277" y="3817"/>
                  </a:lnTo>
                  <a:lnTo>
                    <a:pt x="3361" y="3800"/>
                  </a:lnTo>
                  <a:lnTo>
                    <a:pt x="3446" y="3779"/>
                  </a:lnTo>
                  <a:lnTo>
                    <a:pt x="3773" y="3827"/>
                  </a:lnTo>
                  <a:lnTo>
                    <a:pt x="3825" y="3859"/>
                  </a:lnTo>
                  <a:lnTo>
                    <a:pt x="3882" y="3890"/>
                  </a:lnTo>
                  <a:lnTo>
                    <a:pt x="3940" y="3918"/>
                  </a:lnTo>
                  <a:lnTo>
                    <a:pt x="4001" y="3946"/>
                  </a:lnTo>
                  <a:lnTo>
                    <a:pt x="4064" y="3972"/>
                  </a:lnTo>
                  <a:lnTo>
                    <a:pt x="4130" y="3996"/>
                  </a:lnTo>
                  <a:lnTo>
                    <a:pt x="4196" y="4016"/>
                  </a:lnTo>
                  <a:lnTo>
                    <a:pt x="4267" y="4036"/>
                  </a:lnTo>
                  <a:lnTo>
                    <a:pt x="4338" y="4053"/>
                  </a:lnTo>
                  <a:lnTo>
                    <a:pt x="4410" y="4068"/>
                  </a:lnTo>
                  <a:lnTo>
                    <a:pt x="4483" y="4082"/>
                  </a:lnTo>
                  <a:lnTo>
                    <a:pt x="4557" y="4093"/>
                  </a:lnTo>
                  <a:lnTo>
                    <a:pt x="4634" y="4100"/>
                  </a:lnTo>
                  <a:lnTo>
                    <a:pt x="4710" y="4107"/>
                  </a:lnTo>
                  <a:lnTo>
                    <a:pt x="4787" y="4109"/>
                  </a:lnTo>
                  <a:lnTo>
                    <a:pt x="4865" y="4112"/>
                  </a:lnTo>
                  <a:lnTo>
                    <a:pt x="4940" y="4111"/>
                  </a:lnTo>
                  <a:lnTo>
                    <a:pt x="5018" y="4108"/>
                  </a:lnTo>
                  <a:lnTo>
                    <a:pt x="5094" y="4102"/>
                  </a:lnTo>
                  <a:lnTo>
                    <a:pt x="5169" y="4094"/>
                  </a:lnTo>
                  <a:lnTo>
                    <a:pt x="5245" y="4084"/>
                  </a:lnTo>
                  <a:lnTo>
                    <a:pt x="5318" y="4072"/>
                  </a:lnTo>
                  <a:lnTo>
                    <a:pt x="5390" y="4058"/>
                  </a:lnTo>
                  <a:lnTo>
                    <a:pt x="5462" y="4041"/>
                  </a:lnTo>
                  <a:lnTo>
                    <a:pt x="5532" y="4022"/>
                  </a:lnTo>
                  <a:lnTo>
                    <a:pt x="5600" y="4001"/>
                  </a:lnTo>
                  <a:lnTo>
                    <a:pt x="5666" y="3978"/>
                  </a:lnTo>
                  <a:lnTo>
                    <a:pt x="5730" y="3953"/>
                  </a:lnTo>
                  <a:lnTo>
                    <a:pt x="5792" y="3926"/>
                  </a:lnTo>
                  <a:lnTo>
                    <a:pt x="5850" y="3897"/>
                  </a:lnTo>
                  <a:lnTo>
                    <a:pt x="5907" y="3866"/>
                  </a:lnTo>
                  <a:lnTo>
                    <a:pt x="5961" y="3834"/>
                  </a:lnTo>
                  <a:lnTo>
                    <a:pt x="6013" y="3801"/>
                  </a:lnTo>
                  <a:lnTo>
                    <a:pt x="6062" y="3766"/>
                  </a:lnTo>
                  <a:lnTo>
                    <a:pt x="6106" y="3728"/>
                  </a:lnTo>
                  <a:lnTo>
                    <a:pt x="6147" y="3691"/>
                  </a:lnTo>
                  <a:lnTo>
                    <a:pt x="6185" y="3652"/>
                  </a:lnTo>
                  <a:lnTo>
                    <a:pt x="6219" y="3611"/>
                  </a:lnTo>
                  <a:lnTo>
                    <a:pt x="6251" y="3569"/>
                  </a:lnTo>
                  <a:lnTo>
                    <a:pt x="6446" y="3537"/>
                  </a:lnTo>
                  <a:lnTo>
                    <a:pt x="6507" y="3554"/>
                  </a:lnTo>
                  <a:lnTo>
                    <a:pt x="6569" y="3566"/>
                  </a:lnTo>
                  <a:lnTo>
                    <a:pt x="6631" y="3577"/>
                  </a:lnTo>
                  <a:lnTo>
                    <a:pt x="6693" y="3585"/>
                  </a:lnTo>
                  <a:lnTo>
                    <a:pt x="6757" y="3594"/>
                  </a:lnTo>
                  <a:lnTo>
                    <a:pt x="6821" y="3600"/>
                  </a:lnTo>
                  <a:lnTo>
                    <a:pt x="6885" y="3605"/>
                  </a:lnTo>
                  <a:lnTo>
                    <a:pt x="6952" y="3606"/>
                  </a:lnTo>
                  <a:lnTo>
                    <a:pt x="7015" y="3606"/>
                  </a:lnTo>
                  <a:lnTo>
                    <a:pt x="7081" y="3604"/>
                  </a:lnTo>
                  <a:lnTo>
                    <a:pt x="7146" y="3600"/>
                  </a:lnTo>
                  <a:lnTo>
                    <a:pt x="7209" y="3593"/>
                  </a:lnTo>
                  <a:lnTo>
                    <a:pt x="7273" y="3585"/>
                  </a:lnTo>
                  <a:lnTo>
                    <a:pt x="7336" y="3576"/>
                  </a:lnTo>
                  <a:lnTo>
                    <a:pt x="7398" y="3565"/>
                  </a:lnTo>
                  <a:lnTo>
                    <a:pt x="7459" y="3552"/>
                  </a:lnTo>
                  <a:lnTo>
                    <a:pt x="7519" y="3535"/>
                  </a:lnTo>
                  <a:lnTo>
                    <a:pt x="7577" y="3518"/>
                  </a:lnTo>
                  <a:lnTo>
                    <a:pt x="7633" y="3500"/>
                  </a:lnTo>
                  <a:lnTo>
                    <a:pt x="7689" y="3480"/>
                  </a:lnTo>
                  <a:lnTo>
                    <a:pt x="7742" y="3457"/>
                  </a:lnTo>
                  <a:lnTo>
                    <a:pt x="7793" y="3434"/>
                  </a:lnTo>
                  <a:lnTo>
                    <a:pt x="7842" y="3410"/>
                  </a:lnTo>
                  <a:lnTo>
                    <a:pt x="7889" y="3382"/>
                  </a:lnTo>
                  <a:lnTo>
                    <a:pt x="7933" y="3355"/>
                  </a:lnTo>
                  <a:lnTo>
                    <a:pt x="7976" y="3326"/>
                  </a:lnTo>
                  <a:lnTo>
                    <a:pt x="8015" y="3295"/>
                  </a:lnTo>
                  <a:lnTo>
                    <a:pt x="8052" y="3263"/>
                  </a:lnTo>
                  <a:lnTo>
                    <a:pt x="8085" y="3231"/>
                  </a:lnTo>
                  <a:lnTo>
                    <a:pt x="8117" y="3197"/>
                  </a:lnTo>
                  <a:lnTo>
                    <a:pt x="8145" y="3163"/>
                  </a:lnTo>
                  <a:lnTo>
                    <a:pt x="8170" y="3128"/>
                  </a:lnTo>
                  <a:lnTo>
                    <a:pt x="8191" y="3093"/>
                  </a:lnTo>
                  <a:lnTo>
                    <a:pt x="8211" y="3056"/>
                  </a:lnTo>
                  <a:lnTo>
                    <a:pt x="8226" y="3019"/>
                  </a:lnTo>
                  <a:lnTo>
                    <a:pt x="8239" y="2982"/>
                  </a:lnTo>
                  <a:lnTo>
                    <a:pt x="8247" y="2943"/>
                  </a:lnTo>
                  <a:lnTo>
                    <a:pt x="8253" y="2906"/>
                  </a:lnTo>
                  <a:lnTo>
                    <a:pt x="8256" y="2868"/>
                  </a:lnTo>
                  <a:lnTo>
                    <a:pt x="8199" y="2867"/>
                  </a:lnTo>
                  <a:lnTo>
                    <a:pt x="8274" y="2860"/>
                  </a:lnTo>
                  <a:lnTo>
                    <a:pt x="8347" y="2851"/>
                  </a:lnTo>
                  <a:lnTo>
                    <a:pt x="8421" y="2843"/>
                  </a:lnTo>
                  <a:lnTo>
                    <a:pt x="8493" y="2830"/>
                  </a:lnTo>
                  <a:lnTo>
                    <a:pt x="8566" y="2815"/>
                  </a:lnTo>
                  <a:lnTo>
                    <a:pt x="8635" y="2799"/>
                  </a:lnTo>
                  <a:lnTo>
                    <a:pt x="8705" y="2781"/>
                  </a:lnTo>
                  <a:lnTo>
                    <a:pt x="8771" y="2759"/>
                  </a:lnTo>
                  <a:lnTo>
                    <a:pt x="8837" y="2737"/>
                  </a:lnTo>
                  <a:lnTo>
                    <a:pt x="8899" y="2713"/>
                  </a:lnTo>
                  <a:lnTo>
                    <a:pt x="8959" y="2685"/>
                  </a:lnTo>
                  <a:lnTo>
                    <a:pt x="9019" y="2659"/>
                  </a:lnTo>
                  <a:lnTo>
                    <a:pt x="9075" y="2628"/>
                  </a:lnTo>
                  <a:lnTo>
                    <a:pt x="9128" y="2596"/>
                  </a:lnTo>
                  <a:lnTo>
                    <a:pt x="9179" y="2563"/>
                  </a:lnTo>
                  <a:lnTo>
                    <a:pt x="9225" y="2530"/>
                  </a:lnTo>
                  <a:lnTo>
                    <a:pt x="9271" y="2494"/>
                  </a:lnTo>
                  <a:lnTo>
                    <a:pt x="9313" y="2458"/>
                  </a:lnTo>
                  <a:lnTo>
                    <a:pt x="9350" y="2419"/>
                  </a:lnTo>
                  <a:lnTo>
                    <a:pt x="9386" y="2378"/>
                  </a:lnTo>
                  <a:lnTo>
                    <a:pt x="9417" y="2339"/>
                  </a:lnTo>
                  <a:lnTo>
                    <a:pt x="9444" y="2298"/>
                  </a:lnTo>
                  <a:lnTo>
                    <a:pt x="9470" y="2256"/>
                  </a:lnTo>
                  <a:lnTo>
                    <a:pt x="9490" y="2214"/>
                  </a:lnTo>
                  <a:lnTo>
                    <a:pt x="9507" y="2170"/>
                  </a:lnTo>
                  <a:lnTo>
                    <a:pt x="9521" y="2127"/>
                  </a:lnTo>
                  <a:lnTo>
                    <a:pt x="9531" y="2082"/>
                  </a:lnTo>
                  <a:lnTo>
                    <a:pt x="9535" y="2039"/>
                  </a:lnTo>
                  <a:lnTo>
                    <a:pt x="9538" y="1994"/>
                  </a:lnTo>
                  <a:lnTo>
                    <a:pt x="9535" y="1950"/>
                  </a:lnTo>
                  <a:lnTo>
                    <a:pt x="9531" y="1906"/>
                  </a:lnTo>
                  <a:lnTo>
                    <a:pt x="9521" y="1861"/>
                  </a:lnTo>
                  <a:lnTo>
                    <a:pt x="9507" y="1817"/>
                  </a:lnTo>
                  <a:lnTo>
                    <a:pt x="9491" y="1774"/>
                  </a:lnTo>
                  <a:lnTo>
                    <a:pt x="9471" y="1733"/>
                  </a:lnTo>
                  <a:lnTo>
                    <a:pt x="9445" y="1690"/>
                  </a:lnTo>
                  <a:lnTo>
                    <a:pt x="9418" y="1649"/>
                  </a:lnTo>
                  <a:lnTo>
                    <a:pt x="9388" y="1609"/>
                  </a:lnTo>
                  <a:lnTo>
                    <a:pt x="9351" y="1570"/>
                  </a:lnTo>
                  <a:lnTo>
                    <a:pt x="9313" y="1530"/>
                  </a:lnTo>
                  <a:lnTo>
                    <a:pt x="9272" y="1492"/>
                  </a:lnTo>
                  <a:lnTo>
                    <a:pt x="9228" y="1458"/>
                  </a:lnTo>
                  <a:lnTo>
                    <a:pt x="9180" y="1424"/>
                  </a:lnTo>
                  <a:lnTo>
                    <a:pt x="9130" y="1391"/>
                  </a:lnTo>
                  <a:lnTo>
                    <a:pt x="9077" y="1359"/>
                  </a:lnTo>
                  <a:lnTo>
                    <a:pt x="9160" y="1535"/>
                  </a:lnTo>
                  <a:lnTo>
                    <a:pt x="9188" y="1504"/>
                  </a:lnTo>
                  <a:lnTo>
                    <a:pt x="9215" y="1472"/>
                  </a:lnTo>
                  <a:lnTo>
                    <a:pt x="9239" y="1438"/>
                  </a:lnTo>
                  <a:lnTo>
                    <a:pt x="9259" y="1405"/>
                  </a:lnTo>
                  <a:lnTo>
                    <a:pt x="9277" y="1372"/>
                  </a:lnTo>
                  <a:lnTo>
                    <a:pt x="9292" y="1336"/>
                  </a:lnTo>
                  <a:lnTo>
                    <a:pt x="9304" y="1302"/>
                  </a:lnTo>
                  <a:lnTo>
                    <a:pt x="9312" y="1266"/>
                  </a:lnTo>
                  <a:lnTo>
                    <a:pt x="9318" y="1232"/>
                  </a:lnTo>
                  <a:lnTo>
                    <a:pt x="9319" y="1196"/>
                  </a:lnTo>
                  <a:lnTo>
                    <a:pt x="9319" y="1161"/>
                  </a:lnTo>
                  <a:lnTo>
                    <a:pt x="9316" y="1125"/>
                  </a:lnTo>
                  <a:lnTo>
                    <a:pt x="9308" y="1089"/>
                  </a:lnTo>
                  <a:lnTo>
                    <a:pt x="9298" y="1054"/>
                  </a:lnTo>
                  <a:lnTo>
                    <a:pt x="9286" y="1018"/>
                  </a:lnTo>
                  <a:lnTo>
                    <a:pt x="9270" y="985"/>
                  </a:lnTo>
                  <a:lnTo>
                    <a:pt x="9251" y="951"/>
                  </a:lnTo>
                  <a:lnTo>
                    <a:pt x="9229" y="917"/>
                  </a:lnTo>
                  <a:lnTo>
                    <a:pt x="9204" y="885"/>
                  </a:lnTo>
                  <a:lnTo>
                    <a:pt x="9176" y="854"/>
                  </a:lnTo>
                  <a:lnTo>
                    <a:pt x="9146" y="823"/>
                  </a:lnTo>
                  <a:lnTo>
                    <a:pt x="9113" y="793"/>
                  </a:lnTo>
                  <a:lnTo>
                    <a:pt x="9078" y="764"/>
                  </a:lnTo>
                  <a:lnTo>
                    <a:pt x="9039" y="737"/>
                  </a:lnTo>
                  <a:lnTo>
                    <a:pt x="8999" y="711"/>
                  </a:lnTo>
                  <a:lnTo>
                    <a:pt x="8956" y="685"/>
                  </a:lnTo>
                  <a:lnTo>
                    <a:pt x="8911" y="661"/>
                  </a:lnTo>
                  <a:lnTo>
                    <a:pt x="8865" y="639"/>
                  </a:lnTo>
                  <a:lnTo>
                    <a:pt x="8816" y="618"/>
                  </a:lnTo>
                  <a:lnTo>
                    <a:pt x="8765" y="598"/>
                  </a:lnTo>
                  <a:lnTo>
                    <a:pt x="8713" y="579"/>
                  </a:lnTo>
                  <a:lnTo>
                    <a:pt x="8660" y="563"/>
                  </a:lnTo>
                  <a:lnTo>
                    <a:pt x="8604" y="548"/>
                  </a:lnTo>
                  <a:lnTo>
                    <a:pt x="8549" y="535"/>
                  </a:lnTo>
                  <a:lnTo>
                    <a:pt x="8491" y="524"/>
                  </a:lnTo>
                  <a:lnTo>
                    <a:pt x="8433" y="514"/>
                  </a:lnTo>
                  <a:lnTo>
                    <a:pt x="8375" y="506"/>
                  </a:lnTo>
                  <a:lnTo>
                    <a:pt x="8442" y="479"/>
                  </a:lnTo>
                  <a:lnTo>
                    <a:pt x="8428" y="447"/>
                  </a:lnTo>
                  <a:lnTo>
                    <a:pt x="8410" y="417"/>
                  </a:lnTo>
                  <a:lnTo>
                    <a:pt x="8391" y="388"/>
                  </a:lnTo>
                  <a:lnTo>
                    <a:pt x="8368" y="358"/>
                  </a:lnTo>
                  <a:lnTo>
                    <a:pt x="8344" y="329"/>
                  </a:lnTo>
                  <a:lnTo>
                    <a:pt x="8318" y="302"/>
                  </a:lnTo>
                  <a:lnTo>
                    <a:pt x="8287" y="274"/>
                  </a:lnTo>
                  <a:lnTo>
                    <a:pt x="8254" y="249"/>
                  </a:lnTo>
                  <a:lnTo>
                    <a:pt x="8222" y="223"/>
                  </a:lnTo>
                  <a:lnTo>
                    <a:pt x="8186" y="199"/>
                  </a:lnTo>
                  <a:lnTo>
                    <a:pt x="8147" y="178"/>
                  </a:lnTo>
                  <a:lnTo>
                    <a:pt x="8106" y="155"/>
                  </a:lnTo>
                  <a:lnTo>
                    <a:pt x="8063" y="134"/>
                  </a:lnTo>
                  <a:lnTo>
                    <a:pt x="8020" y="116"/>
                  </a:lnTo>
                  <a:lnTo>
                    <a:pt x="7974" y="97"/>
                  </a:lnTo>
                  <a:lnTo>
                    <a:pt x="7927" y="80"/>
                  </a:lnTo>
                  <a:lnTo>
                    <a:pt x="7878" y="66"/>
                  </a:lnTo>
                  <a:lnTo>
                    <a:pt x="7829" y="52"/>
                  </a:lnTo>
                  <a:lnTo>
                    <a:pt x="7778" y="40"/>
                  </a:lnTo>
                  <a:lnTo>
                    <a:pt x="7726" y="28"/>
                  </a:lnTo>
                  <a:lnTo>
                    <a:pt x="7675" y="20"/>
                  </a:lnTo>
                  <a:lnTo>
                    <a:pt x="7621" y="13"/>
                  </a:lnTo>
                  <a:lnTo>
                    <a:pt x="7566" y="8"/>
                  </a:lnTo>
                  <a:lnTo>
                    <a:pt x="7512" y="4"/>
                  </a:lnTo>
                  <a:lnTo>
                    <a:pt x="7458" y="1"/>
                  </a:lnTo>
                  <a:lnTo>
                    <a:pt x="7404" y="0"/>
                  </a:lnTo>
                  <a:lnTo>
                    <a:pt x="7348" y="1"/>
                  </a:lnTo>
                  <a:lnTo>
                    <a:pt x="7293" y="4"/>
                  </a:lnTo>
                  <a:lnTo>
                    <a:pt x="7239" y="7"/>
                  </a:lnTo>
                  <a:lnTo>
                    <a:pt x="7185" y="13"/>
                  </a:lnTo>
                  <a:lnTo>
                    <a:pt x="7132" y="20"/>
                  </a:lnTo>
                  <a:lnTo>
                    <a:pt x="7079" y="28"/>
                  </a:lnTo>
                  <a:lnTo>
                    <a:pt x="7026" y="40"/>
                  </a:lnTo>
                  <a:lnTo>
                    <a:pt x="6975" y="52"/>
                  </a:lnTo>
                  <a:lnTo>
                    <a:pt x="6925" y="65"/>
                  </a:lnTo>
                  <a:lnTo>
                    <a:pt x="6877" y="79"/>
                  </a:lnTo>
                  <a:lnTo>
                    <a:pt x="6829" y="97"/>
                  </a:lnTo>
                  <a:lnTo>
                    <a:pt x="6786" y="115"/>
                  </a:lnTo>
                  <a:lnTo>
                    <a:pt x="6741" y="134"/>
                  </a:lnTo>
                  <a:lnTo>
                    <a:pt x="6697" y="154"/>
                  </a:lnTo>
                  <a:lnTo>
                    <a:pt x="6488" y="159"/>
                  </a:lnTo>
                  <a:lnTo>
                    <a:pt x="6450" y="139"/>
                  </a:lnTo>
                  <a:lnTo>
                    <a:pt x="6412" y="120"/>
                  </a:lnTo>
                  <a:lnTo>
                    <a:pt x="6373" y="103"/>
                  </a:lnTo>
                  <a:lnTo>
                    <a:pt x="6332" y="87"/>
                  </a:lnTo>
                  <a:lnTo>
                    <a:pt x="6289" y="72"/>
                  </a:lnTo>
                  <a:lnTo>
                    <a:pt x="6245" y="59"/>
                  </a:lnTo>
                  <a:lnTo>
                    <a:pt x="6202" y="46"/>
                  </a:lnTo>
                  <a:lnTo>
                    <a:pt x="6156" y="36"/>
                  </a:lnTo>
                  <a:lnTo>
                    <a:pt x="6108" y="27"/>
                  </a:lnTo>
                  <a:lnTo>
                    <a:pt x="6062" y="19"/>
                  </a:lnTo>
                  <a:lnTo>
                    <a:pt x="6013" y="12"/>
                  </a:lnTo>
                  <a:lnTo>
                    <a:pt x="5964" y="6"/>
                  </a:lnTo>
                  <a:lnTo>
                    <a:pt x="5916" y="3"/>
                  </a:lnTo>
                  <a:lnTo>
                    <a:pt x="5867" y="1"/>
                  </a:lnTo>
                  <a:lnTo>
                    <a:pt x="5817" y="0"/>
                  </a:lnTo>
                  <a:lnTo>
                    <a:pt x="5767" y="1"/>
                  </a:lnTo>
                  <a:lnTo>
                    <a:pt x="5718" y="3"/>
                  </a:lnTo>
                  <a:lnTo>
                    <a:pt x="5669" y="7"/>
                  </a:lnTo>
                  <a:lnTo>
                    <a:pt x="5621" y="13"/>
                  </a:lnTo>
                  <a:lnTo>
                    <a:pt x="5572" y="19"/>
                  </a:lnTo>
                  <a:lnTo>
                    <a:pt x="5526" y="27"/>
                  </a:lnTo>
                  <a:lnTo>
                    <a:pt x="5480" y="36"/>
                  </a:lnTo>
                  <a:lnTo>
                    <a:pt x="5433" y="46"/>
                  </a:lnTo>
                  <a:lnTo>
                    <a:pt x="5388" y="59"/>
                  </a:lnTo>
                  <a:lnTo>
                    <a:pt x="5345" y="72"/>
                  </a:lnTo>
                  <a:lnTo>
                    <a:pt x="5302" y="87"/>
                  </a:lnTo>
                  <a:lnTo>
                    <a:pt x="5261" y="104"/>
                  </a:lnTo>
                  <a:lnTo>
                    <a:pt x="5221" y="121"/>
                  </a:lnTo>
                  <a:lnTo>
                    <a:pt x="5185" y="140"/>
                  </a:lnTo>
                  <a:lnTo>
                    <a:pt x="5147" y="159"/>
                  </a:lnTo>
                  <a:lnTo>
                    <a:pt x="5114" y="181"/>
                  </a:lnTo>
                  <a:lnTo>
                    <a:pt x="5080" y="202"/>
                  </a:lnTo>
                  <a:lnTo>
                    <a:pt x="5050" y="225"/>
                  </a:lnTo>
                  <a:lnTo>
                    <a:pt x="5022" y="247"/>
                  </a:lnTo>
                  <a:lnTo>
                    <a:pt x="4823" y="253"/>
                  </a:lnTo>
                  <a:lnTo>
                    <a:pt x="4774" y="234"/>
                  </a:lnTo>
                  <a:lnTo>
                    <a:pt x="4722" y="215"/>
                  </a:lnTo>
                  <a:lnTo>
                    <a:pt x="4669" y="199"/>
                  </a:lnTo>
                  <a:lnTo>
                    <a:pt x="4615" y="184"/>
                  </a:lnTo>
                  <a:lnTo>
                    <a:pt x="4561" y="171"/>
                  </a:lnTo>
                  <a:lnTo>
                    <a:pt x="4504" y="159"/>
                  </a:lnTo>
                  <a:lnTo>
                    <a:pt x="4447" y="149"/>
                  </a:lnTo>
                  <a:lnTo>
                    <a:pt x="4389" y="140"/>
                  </a:lnTo>
                  <a:lnTo>
                    <a:pt x="4331" y="134"/>
                  </a:lnTo>
                  <a:lnTo>
                    <a:pt x="4273" y="128"/>
                  </a:lnTo>
                  <a:lnTo>
                    <a:pt x="4211" y="126"/>
                  </a:lnTo>
                  <a:lnTo>
                    <a:pt x="4154" y="123"/>
                  </a:lnTo>
                  <a:lnTo>
                    <a:pt x="4093" y="123"/>
                  </a:lnTo>
                  <a:lnTo>
                    <a:pt x="4035" y="126"/>
                  </a:lnTo>
                  <a:lnTo>
                    <a:pt x="3975" y="129"/>
                  </a:lnTo>
                  <a:lnTo>
                    <a:pt x="3917" y="134"/>
                  </a:lnTo>
                  <a:lnTo>
                    <a:pt x="3856" y="142"/>
                  </a:lnTo>
                  <a:lnTo>
                    <a:pt x="3800" y="151"/>
                  </a:lnTo>
                  <a:lnTo>
                    <a:pt x="3743" y="162"/>
                  </a:lnTo>
                  <a:lnTo>
                    <a:pt x="3688" y="174"/>
                  </a:lnTo>
                  <a:lnTo>
                    <a:pt x="3633" y="189"/>
                  </a:lnTo>
                  <a:lnTo>
                    <a:pt x="3579" y="205"/>
                  </a:lnTo>
                  <a:lnTo>
                    <a:pt x="3528" y="221"/>
                  </a:lnTo>
                  <a:lnTo>
                    <a:pt x="3476" y="240"/>
                  </a:lnTo>
                  <a:lnTo>
                    <a:pt x="3428" y="261"/>
                  </a:lnTo>
                  <a:lnTo>
                    <a:pt x="3381" y="282"/>
                  </a:lnTo>
                  <a:lnTo>
                    <a:pt x="3336" y="305"/>
                  </a:lnTo>
                  <a:lnTo>
                    <a:pt x="3294" y="329"/>
                  </a:lnTo>
                  <a:lnTo>
                    <a:pt x="3253" y="354"/>
                  </a:lnTo>
                  <a:lnTo>
                    <a:pt x="3215" y="382"/>
                  </a:lnTo>
                  <a:lnTo>
                    <a:pt x="3178" y="409"/>
                  </a:lnTo>
                  <a:lnTo>
                    <a:pt x="2925" y="446"/>
                  </a:lnTo>
                  <a:lnTo>
                    <a:pt x="2855" y="431"/>
                  </a:lnTo>
                  <a:lnTo>
                    <a:pt x="2784" y="415"/>
                  </a:lnTo>
                  <a:lnTo>
                    <a:pt x="2712" y="404"/>
                  </a:lnTo>
                  <a:lnTo>
                    <a:pt x="2639" y="394"/>
                  </a:lnTo>
                  <a:lnTo>
                    <a:pt x="2565" y="385"/>
                  </a:lnTo>
                  <a:lnTo>
                    <a:pt x="2491" y="380"/>
                  </a:lnTo>
                  <a:lnTo>
                    <a:pt x="2416" y="376"/>
                  </a:lnTo>
                  <a:lnTo>
                    <a:pt x="2343" y="375"/>
                  </a:lnTo>
                  <a:lnTo>
                    <a:pt x="2266" y="376"/>
                  </a:lnTo>
                  <a:lnTo>
                    <a:pt x="2193" y="380"/>
                  </a:lnTo>
                  <a:lnTo>
                    <a:pt x="2118" y="384"/>
                  </a:lnTo>
                  <a:lnTo>
                    <a:pt x="2044" y="392"/>
                  </a:lnTo>
                  <a:lnTo>
                    <a:pt x="1971" y="402"/>
                  </a:lnTo>
                  <a:lnTo>
                    <a:pt x="1899" y="414"/>
                  </a:lnTo>
                  <a:lnTo>
                    <a:pt x="1829" y="427"/>
                  </a:lnTo>
                  <a:lnTo>
                    <a:pt x="1759" y="444"/>
                  </a:lnTo>
                  <a:lnTo>
                    <a:pt x="1690" y="461"/>
                  </a:lnTo>
                  <a:lnTo>
                    <a:pt x="1623" y="481"/>
                  </a:lnTo>
                  <a:lnTo>
                    <a:pt x="1558" y="503"/>
                  </a:lnTo>
                  <a:lnTo>
                    <a:pt x="1496" y="527"/>
                  </a:lnTo>
                  <a:lnTo>
                    <a:pt x="1434" y="552"/>
                  </a:lnTo>
                  <a:lnTo>
                    <a:pt x="1377" y="580"/>
                  </a:lnTo>
                  <a:lnTo>
                    <a:pt x="1320" y="609"/>
                  </a:lnTo>
                  <a:lnTo>
                    <a:pt x="1267" y="639"/>
                  </a:lnTo>
                  <a:lnTo>
                    <a:pt x="1215" y="671"/>
                  </a:lnTo>
                  <a:lnTo>
                    <a:pt x="1167" y="706"/>
                  </a:lnTo>
                  <a:lnTo>
                    <a:pt x="1121" y="742"/>
                  </a:lnTo>
                  <a:lnTo>
                    <a:pt x="1079" y="777"/>
                  </a:lnTo>
                  <a:lnTo>
                    <a:pt x="1042" y="815"/>
                  </a:lnTo>
                  <a:lnTo>
                    <a:pt x="1006" y="854"/>
                  </a:lnTo>
                  <a:lnTo>
                    <a:pt x="975" y="894"/>
                  </a:lnTo>
                  <a:lnTo>
                    <a:pt x="946" y="933"/>
                  </a:lnTo>
                  <a:lnTo>
                    <a:pt x="920" y="975"/>
                  </a:lnTo>
                  <a:lnTo>
                    <a:pt x="898" y="1018"/>
                  </a:lnTo>
                  <a:lnTo>
                    <a:pt x="879" y="1059"/>
                  </a:lnTo>
                  <a:lnTo>
                    <a:pt x="866" y="1103"/>
                  </a:lnTo>
                  <a:lnTo>
                    <a:pt x="855" y="1147"/>
                  </a:lnTo>
                  <a:lnTo>
                    <a:pt x="848" y="1190"/>
                  </a:lnTo>
                  <a:lnTo>
                    <a:pt x="844" y="1234"/>
                  </a:lnTo>
                  <a:lnTo>
                    <a:pt x="845" y="1278"/>
                  </a:lnTo>
                  <a:lnTo>
                    <a:pt x="850" y="1322"/>
                  </a:lnTo>
                  <a:lnTo>
                    <a:pt x="857" y="1366"/>
                  </a:lnTo>
                  <a:lnTo>
                    <a:pt x="870" y="1409"/>
                  </a:lnTo>
                  <a:lnTo>
                    <a:pt x="887" y="1366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9" name="Freeform 21"/>
            <p:cNvSpPr>
              <a:spLocks noChangeArrowheads="1"/>
            </p:cNvSpPr>
            <p:nvPr/>
          </p:nvSpPr>
          <p:spPr bwMode="auto">
            <a:xfrm>
              <a:off x="2283" y="1650"/>
              <a:ext cx="9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6"/>
                </a:cxn>
                <a:cxn ang="0">
                  <a:pos x="55" y="12"/>
                </a:cxn>
                <a:cxn ang="0">
                  <a:pos x="83" y="17"/>
                </a:cxn>
                <a:cxn ang="0">
                  <a:pos x="111" y="23"/>
                </a:cxn>
                <a:cxn ang="0">
                  <a:pos x="139" y="27"/>
                </a:cxn>
                <a:cxn ang="0">
                  <a:pos x="167" y="32"/>
                </a:cxn>
                <a:cxn ang="0">
                  <a:pos x="197" y="35"/>
                </a:cxn>
                <a:cxn ang="0">
                  <a:pos x="227" y="38"/>
                </a:cxn>
                <a:cxn ang="0">
                  <a:pos x="255" y="40"/>
                </a:cxn>
                <a:cxn ang="0">
                  <a:pos x="284" y="41"/>
                </a:cxn>
                <a:cxn ang="0">
                  <a:pos x="313" y="44"/>
                </a:cxn>
                <a:cxn ang="0">
                  <a:pos x="343" y="45"/>
                </a:cxn>
                <a:cxn ang="0">
                  <a:pos x="373" y="45"/>
                </a:cxn>
                <a:cxn ang="0">
                  <a:pos x="402" y="45"/>
                </a:cxn>
                <a:cxn ang="0">
                  <a:pos x="432" y="44"/>
                </a:cxn>
                <a:cxn ang="0">
                  <a:pos x="0" y="0"/>
                </a:cxn>
              </a:cxnLst>
              <a:rect l="0" t="0" r="r" b="b"/>
              <a:pathLst>
                <a:path w="433" h="46">
                  <a:moveTo>
                    <a:pt x="0" y="0"/>
                  </a:moveTo>
                  <a:lnTo>
                    <a:pt x="27" y="6"/>
                  </a:lnTo>
                  <a:lnTo>
                    <a:pt x="55" y="12"/>
                  </a:lnTo>
                  <a:lnTo>
                    <a:pt x="83" y="17"/>
                  </a:lnTo>
                  <a:lnTo>
                    <a:pt x="111" y="23"/>
                  </a:lnTo>
                  <a:lnTo>
                    <a:pt x="139" y="27"/>
                  </a:lnTo>
                  <a:lnTo>
                    <a:pt x="167" y="32"/>
                  </a:lnTo>
                  <a:lnTo>
                    <a:pt x="197" y="35"/>
                  </a:lnTo>
                  <a:lnTo>
                    <a:pt x="227" y="38"/>
                  </a:lnTo>
                  <a:lnTo>
                    <a:pt x="255" y="40"/>
                  </a:lnTo>
                  <a:lnTo>
                    <a:pt x="284" y="41"/>
                  </a:lnTo>
                  <a:lnTo>
                    <a:pt x="313" y="44"/>
                  </a:lnTo>
                  <a:lnTo>
                    <a:pt x="343" y="45"/>
                  </a:lnTo>
                  <a:lnTo>
                    <a:pt x="373" y="45"/>
                  </a:lnTo>
                  <a:lnTo>
                    <a:pt x="402" y="45"/>
                  </a:lnTo>
                  <a:lnTo>
                    <a:pt x="432" y="44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0" name="Freeform 22"/>
            <p:cNvSpPr>
              <a:spLocks noChangeArrowheads="1"/>
            </p:cNvSpPr>
            <p:nvPr/>
          </p:nvSpPr>
          <p:spPr bwMode="auto">
            <a:xfrm>
              <a:off x="2435" y="1850"/>
              <a:ext cx="43" cy="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20"/>
                </a:cxn>
                <a:cxn ang="0">
                  <a:pos x="27" y="19"/>
                </a:cxn>
                <a:cxn ang="0">
                  <a:pos x="39" y="19"/>
                </a:cxn>
                <a:cxn ang="0">
                  <a:pos x="52" y="18"/>
                </a:cxn>
                <a:cxn ang="0">
                  <a:pos x="65" y="16"/>
                </a:cxn>
                <a:cxn ang="0">
                  <a:pos x="76" y="15"/>
                </a:cxn>
                <a:cxn ang="0">
                  <a:pos x="89" y="14"/>
                </a:cxn>
                <a:cxn ang="0">
                  <a:pos x="102" y="13"/>
                </a:cxn>
                <a:cxn ang="0">
                  <a:pos x="115" y="12"/>
                </a:cxn>
                <a:cxn ang="0">
                  <a:pos x="127" y="10"/>
                </a:cxn>
                <a:cxn ang="0">
                  <a:pos x="139" y="8"/>
                </a:cxn>
                <a:cxn ang="0">
                  <a:pos x="153" y="6"/>
                </a:cxn>
                <a:cxn ang="0">
                  <a:pos x="165" y="4"/>
                </a:cxn>
                <a:cxn ang="0">
                  <a:pos x="177" y="2"/>
                </a:cxn>
                <a:cxn ang="0">
                  <a:pos x="188" y="0"/>
                </a:cxn>
                <a:cxn ang="0">
                  <a:pos x="0" y="22"/>
                </a:cxn>
              </a:cxnLst>
              <a:rect l="0" t="0" r="r" b="b"/>
              <a:pathLst>
                <a:path w="189" h="23">
                  <a:moveTo>
                    <a:pt x="0" y="22"/>
                  </a:moveTo>
                  <a:lnTo>
                    <a:pt x="13" y="20"/>
                  </a:lnTo>
                  <a:lnTo>
                    <a:pt x="27" y="19"/>
                  </a:lnTo>
                  <a:lnTo>
                    <a:pt x="39" y="19"/>
                  </a:lnTo>
                  <a:lnTo>
                    <a:pt x="52" y="18"/>
                  </a:lnTo>
                  <a:lnTo>
                    <a:pt x="65" y="16"/>
                  </a:lnTo>
                  <a:lnTo>
                    <a:pt x="76" y="15"/>
                  </a:lnTo>
                  <a:lnTo>
                    <a:pt x="89" y="14"/>
                  </a:lnTo>
                  <a:lnTo>
                    <a:pt x="102" y="13"/>
                  </a:lnTo>
                  <a:lnTo>
                    <a:pt x="115" y="12"/>
                  </a:lnTo>
                  <a:lnTo>
                    <a:pt x="127" y="10"/>
                  </a:lnTo>
                  <a:lnTo>
                    <a:pt x="139" y="8"/>
                  </a:lnTo>
                  <a:lnTo>
                    <a:pt x="153" y="6"/>
                  </a:lnTo>
                  <a:lnTo>
                    <a:pt x="165" y="4"/>
                  </a:lnTo>
                  <a:lnTo>
                    <a:pt x="177" y="2"/>
                  </a:lnTo>
                  <a:lnTo>
                    <a:pt x="188" y="0"/>
                  </a:lnTo>
                  <a:lnTo>
                    <a:pt x="0" y="22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1" name="Freeform 23"/>
            <p:cNvSpPr>
              <a:spLocks noChangeArrowheads="1"/>
            </p:cNvSpPr>
            <p:nvPr/>
          </p:nvSpPr>
          <p:spPr bwMode="auto">
            <a:xfrm>
              <a:off x="2958" y="1921"/>
              <a:ext cx="4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24" y="27"/>
                </a:cxn>
                <a:cxn ang="0">
                  <a:pos x="36" y="39"/>
                </a:cxn>
                <a:cxn ang="0">
                  <a:pos x="49" y="50"/>
                </a:cxn>
                <a:cxn ang="0">
                  <a:pos x="62" y="63"/>
                </a:cxn>
                <a:cxn ang="0">
                  <a:pos x="77" y="75"/>
                </a:cxn>
                <a:cxn ang="0">
                  <a:pos x="88" y="87"/>
                </a:cxn>
                <a:cxn ang="0">
                  <a:pos x="104" y="99"/>
                </a:cxn>
                <a:cxn ang="0">
                  <a:pos x="118" y="110"/>
                </a:cxn>
                <a:cxn ang="0">
                  <a:pos x="133" y="121"/>
                </a:cxn>
                <a:cxn ang="0">
                  <a:pos x="148" y="133"/>
                </a:cxn>
                <a:cxn ang="0">
                  <a:pos x="163" y="145"/>
                </a:cxn>
                <a:cxn ang="0">
                  <a:pos x="179" y="154"/>
                </a:cxn>
                <a:cxn ang="0">
                  <a:pos x="196" y="166"/>
                </a:cxn>
                <a:cxn ang="0">
                  <a:pos x="212" y="178"/>
                </a:cxn>
                <a:cxn ang="0">
                  <a:pos x="0" y="0"/>
                </a:cxn>
              </a:cxnLst>
              <a:rect l="0" t="0" r="r" b="b"/>
              <a:pathLst>
                <a:path w="213" h="179">
                  <a:moveTo>
                    <a:pt x="0" y="0"/>
                  </a:moveTo>
                  <a:lnTo>
                    <a:pt x="12" y="15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9" y="50"/>
                  </a:lnTo>
                  <a:lnTo>
                    <a:pt x="62" y="63"/>
                  </a:lnTo>
                  <a:lnTo>
                    <a:pt x="77" y="75"/>
                  </a:lnTo>
                  <a:lnTo>
                    <a:pt x="88" y="87"/>
                  </a:lnTo>
                  <a:lnTo>
                    <a:pt x="104" y="99"/>
                  </a:lnTo>
                  <a:lnTo>
                    <a:pt x="118" y="110"/>
                  </a:lnTo>
                  <a:lnTo>
                    <a:pt x="133" y="121"/>
                  </a:lnTo>
                  <a:lnTo>
                    <a:pt x="148" y="133"/>
                  </a:lnTo>
                  <a:lnTo>
                    <a:pt x="163" y="145"/>
                  </a:lnTo>
                  <a:lnTo>
                    <a:pt x="179" y="154"/>
                  </a:lnTo>
                  <a:lnTo>
                    <a:pt x="196" y="166"/>
                  </a:lnTo>
                  <a:lnTo>
                    <a:pt x="212" y="178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2" name="Freeform 24"/>
            <p:cNvSpPr>
              <a:spLocks noChangeArrowheads="1"/>
            </p:cNvSpPr>
            <p:nvPr/>
          </p:nvSpPr>
          <p:spPr bwMode="auto">
            <a:xfrm>
              <a:off x="3568" y="1850"/>
              <a:ext cx="24" cy="54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0" y="223"/>
                </a:cxn>
                <a:cxn ang="0">
                  <a:pos x="20" y="208"/>
                </a:cxn>
                <a:cxn ang="0">
                  <a:pos x="29" y="192"/>
                </a:cxn>
                <a:cxn ang="0">
                  <a:pos x="38" y="177"/>
                </a:cxn>
                <a:cxn ang="0">
                  <a:pos x="47" y="161"/>
                </a:cxn>
                <a:cxn ang="0">
                  <a:pos x="56" y="146"/>
                </a:cxn>
                <a:cxn ang="0">
                  <a:pos x="62" y="130"/>
                </a:cxn>
                <a:cxn ang="0">
                  <a:pos x="70" y="114"/>
                </a:cxn>
                <a:cxn ang="0">
                  <a:pos x="76" y="98"/>
                </a:cxn>
                <a:cxn ang="0">
                  <a:pos x="82" y="82"/>
                </a:cxn>
                <a:cxn ang="0">
                  <a:pos x="88" y="67"/>
                </a:cxn>
                <a:cxn ang="0">
                  <a:pos x="92" y="49"/>
                </a:cxn>
                <a:cxn ang="0">
                  <a:pos x="97" y="34"/>
                </a:cxn>
                <a:cxn ang="0">
                  <a:pos x="101" y="18"/>
                </a:cxn>
                <a:cxn ang="0">
                  <a:pos x="104" y="0"/>
                </a:cxn>
                <a:cxn ang="0">
                  <a:pos x="0" y="237"/>
                </a:cxn>
              </a:cxnLst>
              <a:rect l="0" t="0" r="r" b="b"/>
              <a:pathLst>
                <a:path w="105" h="238">
                  <a:moveTo>
                    <a:pt x="0" y="237"/>
                  </a:moveTo>
                  <a:lnTo>
                    <a:pt x="10" y="223"/>
                  </a:lnTo>
                  <a:lnTo>
                    <a:pt x="20" y="208"/>
                  </a:lnTo>
                  <a:lnTo>
                    <a:pt x="29" y="192"/>
                  </a:lnTo>
                  <a:lnTo>
                    <a:pt x="38" y="177"/>
                  </a:lnTo>
                  <a:lnTo>
                    <a:pt x="47" y="161"/>
                  </a:lnTo>
                  <a:lnTo>
                    <a:pt x="56" y="146"/>
                  </a:lnTo>
                  <a:lnTo>
                    <a:pt x="62" y="130"/>
                  </a:lnTo>
                  <a:lnTo>
                    <a:pt x="70" y="114"/>
                  </a:lnTo>
                  <a:lnTo>
                    <a:pt x="76" y="98"/>
                  </a:lnTo>
                  <a:lnTo>
                    <a:pt x="82" y="82"/>
                  </a:lnTo>
                  <a:lnTo>
                    <a:pt x="88" y="67"/>
                  </a:lnTo>
                  <a:lnTo>
                    <a:pt x="92" y="49"/>
                  </a:lnTo>
                  <a:lnTo>
                    <a:pt x="97" y="34"/>
                  </a:lnTo>
                  <a:lnTo>
                    <a:pt x="101" y="18"/>
                  </a:lnTo>
                  <a:lnTo>
                    <a:pt x="104" y="0"/>
                  </a:lnTo>
                  <a:lnTo>
                    <a:pt x="0" y="237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3" name="Freeform 25"/>
            <p:cNvSpPr>
              <a:spLocks noChangeArrowheads="1"/>
            </p:cNvSpPr>
            <p:nvPr/>
          </p:nvSpPr>
          <p:spPr bwMode="auto">
            <a:xfrm>
              <a:off x="3831" y="1582"/>
              <a:ext cx="192" cy="162"/>
            </a:xfrm>
            <a:custGeom>
              <a:avLst/>
              <a:gdLst/>
              <a:ahLst/>
              <a:cxnLst>
                <a:cxn ang="0">
                  <a:pos x="846" y="715"/>
                </a:cxn>
                <a:cxn ang="0">
                  <a:pos x="844" y="675"/>
                </a:cxn>
                <a:cxn ang="0">
                  <a:pos x="841" y="637"/>
                </a:cxn>
                <a:cxn ang="0">
                  <a:pos x="833" y="598"/>
                </a:cxn>
                <a:cxn ang="0">
                  <a:pos x="822" y="561"/>
                </a:cxn>
                <a:cxn ang="0">
                  <a:pos x="807" y="523"/>
                </a:cxn>
                <a:cxn ang="0">
                  <a:pos x="791" y="485"/>
                </a:cxn>
                <a:cxn ang="0">
                  <a:pos x="768" y="449"/>
                </a:cxn>
                <a:cxn ang="0">
                  <a:pos x="745" y="412"/>
                </a:cxn>
                <a:cxn ang="0">
                  <a:pos x="718" y="378"/>
                </a:cxn>
                <a:cxn ang="0">
                  <a:pos x="688" y="344"/>
                </a:cxn>
                <a:cxn ang="0">
                  <a:pos x="653" y="310"/>
                </a:cxn>
                <a:cxn ang="0">
                  <a:pos x="618" y="278"/>
                </a:cxn>
                <a:cxn ang="0">
                  <a:pos x="578" y="246"/>
                </a:cxn>
                <a:cxn ang="0">
                  <a:pos x="536" y="217"/>
                </a:cxn>
                <a:cxn ang="0">
                  <a:pos x="493" y="187"/>
                </a:cxn>
                <a:cxn ang="0">
                  <a:pos x="447" y="160"/>
                </a:cxn>
                <a:cxn ang="0">
                  <a:pos x="397" y="135"/>
                </a:cxn>
                <a:cxn ang="0">
                  <a:pos x="346" y="112"/>
                </a:cxn>
                <a:cxn ang="0">
                  <a:pos x="292" y="88"/>
                </a:cxn>
                <a:cxn ang="0">
                  <a:pos x="237" y="67"/>
                </a:cxn>
                <a:cxn ang="0">
                  <a:pos x="181" y="48"/>
                </a:cxn>
                <a:cxn ang="0">
                  <a:pos x="121" y="30"/>
                </a:cxn>
                <a:cxn ang="0">
                  <a:pos x="62" y="13"/>
                </a:cxn>
                <a:cxn ang="0">
                  <a:pos x="0" y="0"/>
                </a:cxn>
                <a:cxn ang="0">
                  <a:pos x="846" y="715"/>
                </a:cxn>
              </a:cxnLst>
              <a:rect l="0" t="0" r="r" b="b"/>
              <a:pathLst>
                <a:path w="847" h="716">
                  <a:moveTo>
                    <a:pt x="846" y="715"/>
                  </a:moveTo>
                  <a:lnTo>
                    <a:pt x="844" y="675"/>
                  </a:lnTo>
                  <a:lnTo>
                    <a:pt x="841" y="637"/>
                  </a:lnTo>
                  <a:lnTo>
                    <a:pt x="833" y="598"/>
                  </a:lnTo>
                  <a:lnTo>
                    <a:pt x="822" y="561"/>
                  </a:lnTo>
                  <a:lnTo>
                    <a:pt x="807" y="523"/>
                  </a:lnTo>
                  <a:lnTo>
                    <a:pt x="791" y="485"/>
                  </a:lnTo>
                  <a:lnTo>
                    <a:pt x="768" y="449"/>
                  </a:lnTo>
                  <a:lnTo>
                    <a:pt x="745" y="412"/>
                  </a:lnTo>
                  <a:lnTo>
                    <a:pt x="718" y="378"/>
                  </a:lnTo>
                  <a:lnTo>
                    <a:pt x="688" y="344"/>
                  </a:lnTo>
                  <a:lnTo>
                    <a:pt x="653" y="310"/>
                  </a:lnTo>
                  <a:lnTo>
                    <a:pt x="618" y="278"/>
                  </a:lnTo>
                  <a:lnTo>
                    <a:pt x="578" y="246"/>
                  </a:lnTo>
                  <a:lnTo>
                    <a:pt x="536" y="217"/>
                  </a:lnTo>
                  <a:lnTo>
                    <a:pt x="493" y="187"/>
                  </a:lnTo>
                  <a:lnTo>
                    <a:pt x="447" y="160"/>
                  </a:lnTo>
                  <a:lnTo>
                    <a:pt x="397" y="135"/>
                  </a:lnTo>
                  <a:lnTo>
                    <a:pt x="346" y="112"/>
                  </a:lnTo>
                  <a:lnTo>
                    <a:pt x="292" y="88"/>
                  </a:lnTo>
                  <a:lnTo>
                    <a:pt x="237" y="67"/>
                  </a:lnTo>
                  <a:lnTo>
                    <a:pt x="181" y="48"/>
                  </a:lnTo>
                  <a:lnTo>
                    <a:pt x="121" y="30"/>
                  </a:lnTo>
                  <a:lnTo>
                    <a:pt x="62" y="13"/>
                  </a:lnTo>
                  <a:lnTo>
                    <a:pt x="0" y="0"/>
                  </a:lnTo>
                  <a:lnTo>
                    <a:pt x="846" y="715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4" name="Freeform 26"/>
            <p:cNvSpPr>
              <a:spLocks noChangeArrowheads="1"/>
            </p:cNvSpPr>
            <p:nvPr/>
          </p:nvSpPr>
          <p:spPr bwMode="auto">
            <a:xfrm>
              <a:off x="4138" y="1442"/>
              <a:ext cx="90" cy="54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3" y="226"/>
                </a:cxn>
                <a:cxn ang="0">
                  <a:pos x="64" y="213"/>
                </a:cxn>
                <a:cxn ang="0">
                  <a:pos x="95" y="199"/>
                </a:cxn>
                <a:cxn ang="0">
                  <a:pos x="124" y="187"/>
                </a:cxn>
                <a:cxn ang="0">
                  <a:pos x="153" y="171"/>
                </a:cxn>
                <a:cxn ang="0">
                  <a:pos x="181" y="157"/>
                </a:cxn>
                <a:cxn ang="0">
                  <a:pos x="209" y="142"/>
                </a:cxn>
                <a:cxn ang="0">
                  <a:pos x="235" y="126"/>
                </a:cxn>
                <a:cxn ang="0">
                  <a:pos x="262" y="109"/>
                </a:cxn>
                <a:cxn ang="0">
                  <a:pos x="285" y="92"/>
                </a:cxn>
                <a:cxn ang="0">
                  <a:pos x="310" y="75"/>
                </a:cxn>
                <a:cxn ang="0">
                  <a:pos x="332" y="56"/>
                </a:cxn>
                <a:cxn ang="0">
                  <a:pos x="354" y="38"/>
                </a:cxn>
                <a:cxn ang="0">
                  <a:pos x="375" y="19"/>
                </a:cxn>
                <a:cxn ang="0">
                  <a:pos x="395" y="0"/>
                </a:cxn>
                <a:cxn ang="0">
                  <a:pos x="0" y="238"/>
                </a:cxn>
              </a:cxnLst>
              <a:rect l="0" t="0" r="r" b="b"/>
              <a:pathLst>
                <a:path w="396" h="239">
                  <a:moveTo>
                    <a:pt x="0" y="238"/>
                  </a:moveTo>
                  <a:lnTo>
                    <a:pt x="33" y="226"/>
                  </a:lnTo>
                  <a:lnTo>
                    <a:pt x="64" y="213"/>
                  </a:lnTo>
                  <a:lnTo>
                    <a:pt x="95" y="199"/>
                  </a:lnTo>
                  <a:lnTo>
                    <a:pt x="124" y="187"/>
                  </a:lnTo>
                  <a:lnTo>
                    <a:pt x="153" y="171"/>
                  </a:lnTo>
                  <a:lnTo>
                    <a:pt x="181" y="157"/>
                  </a:lnTo>
                  <a:lnTo>
                    <a:pt x="209" y="142"/>
                  </a:lnTo>
                  <a:lnTo>
                    <a:pt x="235" y="126"/>
                  </a:lnTo>
                  <a:lnTo>
                    <a:pt x="262" y="109"/>
                  </a:lnTo>
                  <a:lnTo>
                    <a:pt x="285" y="92"/>
                  </a:lnTo>
                  <a:lnTo>
                    <a:pt x="310" y="75"/>
                  </a:lnTo>
                  <a:lnTo>
                    <a:pt x="332" y="56"/>
                  </a:lnTo>
                  <a:lnTo>
                    <a:pt x="354" y="38"/>
                  </a:lnTo>
                  <a:lnTo>
                    <a:pt x="375" y="19"/>
                  </a:lnTo>
                  <a:lnTo>
                    <a:pt x="395" y="0"/>
                  </a:lnTo>
                  <a:lnTo>
                    <a:pt x="0" y="238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5" name="Freeform 27"/>
            <p:cNvSpPr>
              <a:spLocks noChangeArrowheads="1"/>
            </p:cNvSpPr>
            <p:nvPr/>
          </p:nvSpPr>
          <p:spPr bwMode="auto">
            <a:xfrm>
              <a:off x="4065" y="1203"/>
              <a:ext cx="7" cy="37"/>
            </a:xfrm>
            <a:custGeom>
              <a:avLst/>
              <a:gdLst/>
              <a:ahLst/>
              <a:cxnLst>
                <a:cxn ang="0">
                  <a:pos x="30" y="160"/>
                </a:cxn>
                <a:cxn ang="0">
                  <a:pos x="30" y="149"/>
                </a:cxn>
                <a:cxn ang="0">
                  <a:pos x="30" y="139"/>
                </a:cxn>
                <a:cxn ang="0">
                  <a:pos x="30" y="129"/>
                </a:cxn>
                <a:cxn ang="0">
                  <a:pos x="30" y="117"/>
                </a:cxn>
                <a:cxn ang="0">
                  <a:pos x="29" y="107"/>
                </a:cxn>
                <a:cxn ang="0">
                  <a:pos x="27" y="96"/>
                </a:cxn>
                <a:cxn ang="0">
                  <a:pos x="26" y="85"/>
                </a:cxn>
                <a:cxn ang="0">
                  <a:pos x="24" y="73"/>
                </a:cxn>
                <a:cxn ang="0">
                  <a:pos x="21" y="64"/>
                </a:cxn>
                <a:cxn ang="0">
                  <a:pos x="17" y="53"/>
                </a:cxn>
                <a:cxn ang="0">
                  <a:pos x="17" y="41"/>
                </a:cxn>
                <a:cxn ang="0">
                  <a:pos x="12" y="32"/>
                </a:cxn>
                <a:cxn ang="0">
                  <a:pos x="8" y="21"/>
                </a:cxn>
                <a:cxn ang="0">
                  <a:pos x="5" y="10"/>
                </a:cxn>
                <a:cxn ang="0">
                  <a:pos x="0" y="0"/>
                </a:cxn>
                <a:cxn ang="0">
                  <a:pos x="30" y="160"/>
                </a:cxn>
              </a:cxnLst>
              <a:rect l="0" t="0" r="r" b="b"/>
              <a:pathLst>
                <a:path w="31" h="161">
                  <a:moveTo>
                    <a:pt x="30" y="160"/>
                  </a:moveTo>
                  <a:lnTo>
                    <a:pt x="30" y="149"/>
                  </a:lnTo>
                  <a:lnTo>
                    <a:pt x="30" y="139"/>
                  </a:lnTo>
                  <a:lnTo>
                    <a:pt x="30" y="129"/>
                  </a:lnTo>
                  <a:lnTo>
                    <a:pt x="30" y="117"/>
                  </a:lnTo>
                  <a:lnTo>
                    <a:pt x="29" y="107"/>
                  </a:lnTo>
                  <a:lnTo>
                    <a:pt x="27" y="96"/>
                  </a:lnTo>
                  <a:lnTo>
                    <a:pt x="26" y="85"/>
                  </a:lnTo>
                  <a:lnTo>
                    <a:pt x="24" y="73"/>
                  </a:lnTo>
                  <a:lnTo>
                    <a:pt x="21" y="64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2" y="32"/>
                  </a:lnTo>
                  <a:lnTo>
                    <a:pt x="8" y="21"/>
                  </a:lnTo>
                  <a:lnTo>
                    <a:pt x="5" y="10"/>
                  </a:lnTo>
                  <a:lnTo>
                    <a:pt x="0" y="0"/>
                  </a:lnTo>
                  <a:lnTo>
                    <a:pt x="30" y="16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6" name="Freeform 28"/>
            <p:cNvSpPr>
              <a:spLocks noChangeArrowheads="1"/>
            </p:cNvSpPr>
            <p:nvPr/>
          </p:nvSpPr>
          <p:spPr bwMode="auto">
            <a:xfrm>
              <a:off x="3620" y="1129"/>
              <a:ext cx="49" cy="3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01" y="9"/>
                </a:cxn>
                <a:cxn ang="0">
                  <a:pos x="185" y="17"/>
                </a:cxn>
                <a:cxn ang="0">
                  <a:pos x="167" y="27"/>
                </a:cxn>
                <a:cxn ang="0">
                  <a:pos x="152" y="36"/>
                </a:cxn>
                <a:cxn ang="0">
                  <a:pos x="137" y="45"/>
                </a:cxn>
                <a:cxn ang="0">
                  <a:pos x="121" y="56"/>
                </a:cxn>
                <a:cxn ang="0">
                  <a:pos x="106" y="66"/>
                </a:cxn>
                <a:cxn ang="0">
                  <a:pos x="91" y="76"/>
                </a:cxn>
                <a:cxn ang="0">
                  <a:pos x="77" y="86"/>
                </a:cxn>
                <a:cxn ang="0">
                  <a:pos x="63" y="97"/>
                </a:cxn>
                <a:cxn ang="0">
                  <a:pos x="49" y="107"/>
                </a:cxn>
                <a:cxn ang="0">
                  <a:pos x="37" y="118"/>
                </a:cxn>
                <a:cxn ang="0">
                  <a:pos x="24" y="130"/>
                </a:cxn>
                <a:cxn ang="0">
                  <a:pos x="12" y="140"/>
                </a:cxn>
                <a:cxn ang="0">
                  <a:pos x="0" y="152"/>
                </a:cxn>
                <a:cxn ang="0">
                  <a:pos x="217" y="0"/>
                </a:cxn>
              </a:cxnLst>
              <a:rect l="0" t="0" r="r" b="b"/>
              <a:pathLst>
                <a:path w="218" h="153">
                  <a:moveTo>
                    <a:pt x="217" y="0"/>
                  </a:moveTo>
                  <a:lnTo>
                    <a:pt x="201" y="9"/>
                  </a:lnTo>
                  <a:lnTo>
                    <a:pt x="185" y="17"/>
                  </a:lnTo>
                  <a:lnTo>
                    <a:pt x="167" y="27"/>
                  </a:lnTo>
                  <a:lnTo>
                    <a:pt x="152" y="36"/>
                  </a:lnTo>
                  <a:lnTo>
                    <a:pt x="137" y="45"/>
                  </a:lnTo>
                  <a:lnTo>
                    <a:pt x="121" y="56"/>
                  </a:lnTo>
                  <a:lnTo>
                    <a:pt x="106" y="66"/>
                  </a:lnTo>
                  <a:lnTo>
                    <a:pt x="91" y="76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49" y="107"/>
                  </a:lnTo>
                  <a:lnTo>
                    <a:pt x="37" y="118"/>
                  </a:lnTo>
                  <a:lnTo>
                    <a:pt x="24" y="130"/>
                  </a:lnTo>
                  <a:lnTo>
                    <a:pt x="12" y="140"/>
                  </a:lnTo>
                  <a:lnTo>
                    <a:pt x="0" y="152"/>
                  </a:lnTo>
                  <a:lnTo>
                    <a:pt x="217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7" name="Freeform 29"/>
            <p:cNvSpPr>
              <a:spLocks noChangeArrowheads="1"/>
            </p:cNvSpPr>
            <p:nvPr/>
          </p:nvSpPr>
          <p:spPr bwMode="auto">
            <a:xfrm>
              <a:off x="3261" y="1150"/>
              <a:ext cx="29" cy="36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7" y="11"/>
                </a:cxn>
                <a:cxn ang="0">
                  <a:pos x="107" y="20"/>
                </a:cxn>
                <a:cxn ang="0">
                  <a:pos x="95" y="31"/>
                </a:cxn>
                <a:cxn ang="0">
                  <a:pos x="86" y="40"/>
                </a:cxn>
                <a:cxn ang="0">
                  <a:pos x="76" y="50"/>
                </a:cxn>
                <a:cxn ang="0">
                  <a:pos x="66" y="62"/>
                </a:cxn>
                <a:cxn ang="0">
                  <a:pos x="57" y="71"/>
                </a:cxn>
                <a:cxn ang="0">
                  <a:pos x="49" y="82"/>
                </a:cxn>
                <a:cxn ang="0">
                  <a:pos x="41" y="93"/>
                </a:cxn>
                <a:cxn ang="0">
                  <a:pos x="34" y="103"/>
                </a:cxn>
                <a:cxn ang="0">
                  <a:pos x="26" y="114"/>
                </a:cxn>
                <a:cxn ang="0">
                  <a:pos x="19" y="125"/>
                </a:cxn>
                <a:cxn ang="0">
                  <a:pos x="12" y="137"/>
                </a:cxn>
                <a:cxn ang="0">
                  <a:pos x="5" y="147"/>
                </a:cxn>
                <a:cxn ang="0">
                  <a:pos x="0" y="158"/>
                </a:cxn>
                <a:cxn ang="0">
                  <a:pos x="128" y="0"/>
                </a:cxn>
              </a:cxnLst>
              <a:rect l="0" t="0" r="r" b="b"/>
              <a:pathLst>
                <a:path w="129" h="159">
                  <a:moveTo>
                    <a:pt x="128" y="0"/>
                  </a:moveTo>
                  <a:lnTo>
                    <a:pt x="117" y="11"/>
                  </a:lnTo>
                  <a:lnTo>
                    <a:pt x="107" y="20"/>
                  </a:lnTo>
                  <a:lnTo>
                    <a:pt x="95" y="31"/>
                  </a:lnTo>
                  <a:lnTo>
                    <a:pt x="86" y="40"/>
                  </a:lnTo>
                  <a:lnTo>
                    <a:pt x="76" y="50"/>
                  </a:lnTo>
                  <a:lnTo>
                    <a:pt x="66" y="62"/>
                  </a:lnTo>
                  <a:lnTo>
                    <a:pt x="57" y="71"/>
                  </a:lnTo>
                  <a:lnTo>
                    <a:pt x="49" y="82"/>
                  </a:lnTo>
                  <a:lnTo>
                    <a:pt x="41" y="93"/>
                  </a:lnTo>
                  <a:lnTo>
                    <a:pt x="34" y="103"/>
                  </a:lnTo>
                  <a:lnTo>
                    <a:pt x="26" y="114"/>
                  </a:lnTo>
                  <a:lnTo>
                    <a:pt x="19" y="125"/>
                  </a:lnTo>
                  <a:lnTo>
                    <a:pt x="12" y="137"/>
                  </a:lnTo>
                  <a:lnTo>
                    <a:pt x="5" y="147"/>
                  </a:lnTo>
                  <a:lnTo>
                    <a:pt x="0" y="158"/>
                  </a:lnTo>
                  <a:lnTo>
                    <a:pt x="128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8" name="Freeform 30"/>
            <p:cNvSpPr>
              <a:spLocks noChangeArrowheads="1"/>
            </p:cNvSpPr>
            <p:nvPr/>
          </p:nvSpPr>
          <p:spPr bwMode="auto">
            <a:xfrm>
              <a:off x="2814" y="1195"/>
              <a:ext cx="63" cy="21"/>
            </a:xfrm>
            <a:custGeom>
              <a:avLst/>
              <a:gdLst/>
              <a:ahLst/>
              <a:cxnLst>
                <a:cxn ang="0">
                  <a:pos x="279" y="93"/>
                </a:cxn>
                <a:cxn ang="0">
                  <a:pos x="259" y="86"/>
                </a:cxn>
                <a:cxn ang="0">
                  <a:pos x="242" y="79"/>
                </a:cxn>
                <a:cxn ang="0">
                  <a:pos x="223" y="72"/>
                </a:cxn>
                <a:cxn ang="0">
                  <a:pos x="207" y="65"/>
                </a:cxn>
                <a:cxn ang="0">
                  <a:pos x="188" y="58"/>
                </a:cxn>
                <a:cxn ang="0">
                  <a:pos x="170" y="50"/>
                </a:cxn>
                <a:cxn ang="0">
                  <a:pos x="152" y="45"/>
                </a:cxn>
                <a:cxn ang="0">
                  <a:pos x="133" y="39"/>
                </a:cxn>
                <a:cxn ang="0">
                  <a:pos x="115" y="33"/>
                </a:cxn>
                <a:cxn ang="0">
                  <a:pos x="95" y="27"/>
                </a:cxn>
                <a:cxn ang="0">
                  <a:pos x="77" y="22"/>
                </a:cxn>
                <a:cxn ang="0">
                  <a:pos x="57" y="17"/>
                </a:cxn>
                <a:cxn ang="0">
                  <a:pos x="38" y="10"/>
                </a:cxn>
                <a:cxn ang="0">
                  <a:pos x="19" y="6"/>
                </a:cxn>
                <a:cxn ang="0">
                  <a:pos x="0" y="0"/>
                </a:cxn>
                <a:cxn ang="0">
                  <a:pos x="279" y="93"/>
                </a:cxn>
              </a:cxnLst>
              <a:rect l="0" t="0" r="r" b="b"/>
              <a:pathLst>
                <a:path w="280" h="94">
                  <a:moveTo>
                    <a:pt x="279" y="93"/>
                  </a:moveTo>
                  <a:lnTo>
                    <a:pt x="259" y="86"/>
                  </a:lnTo>
                  <a:lnTo>
                    <a:pt x="242" y="79"/>
                  </a:lnTo>
                  <a:lnTo>
                    <a:pt x="223" y="72"/>
                  </a:lnTo>
                  <a:lnTo>
                    <a:pt x="207" y="65"/>
                  </a:lnTo>
                  <a:lnTo>
                    <a:pt x="188" y="58"/>
                  </a:lnTo>
                  <a:lnTo>
                    <a:pt x="170" y="50"/>
                  </a:lnTo>
                  <a:lnTo>
                    <a:pt x="152" y="45"/>
                  </a:lnTo>
                  <a:lnTo>
                    <a:pt x="133" y="39"/>
                  </a:lnTo>
                  <a:lnTo>
                    <a:pt x="115" y="33"/>
                  </a:lnTo>
                  <a:lnTo>
                    <a:pt x="95" y="27"/>
                  </a:lnTo>
                  <a:lnTo>
                    <a:pt x="77" y="22"/>
                  </a:lnTo>
                  <a:lnTo>
                    <a:pt x="57" y="17"/>
                  </a:lnTo>
                  <a:lnTo>
                    <a:pt x="38" y="1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279" y="93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9" name="Freeform 31"/>
            <p:cNvSpPr>
              <a:spLocks noChangeArrowheads="1"/>
            </p:cNvSpPr>
            <p:nvPr/>
          </p:nvSpPr>
          <p:spPr bwMode="auto">
            <a:xfrm>
              <a:off x="2348" y="141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" y="24"/>
                </a:cxn>
                <a:cxn ang="0">
                  <a:pos x="12" y="36"/>
                </a:cxn>
                <a:cxn ang="0">
                  <a:pos x="16" y="47"/>
                </a:cxn>
                <a:cxn ang="0">
                  <a:pos x="22" y="59"/>
                </a:cxn>
                <a:cxn ang="0">
                  <a:pos x="26" y="70"/>
                </a:cxn>
                <a:cxn ang="0">
                  <a:pos x="33" y="83"/>
                </a:cxn>
                <a:cxn ang="0">
                  <a:pos x="38" y="94"/>
                </a:cxn>
                <a:cxn ang="0">
                  <a:pos x="44" y="106"/>
                </a:cxn>
                <a:cxn ang="0">
                  <a:pos x="50" y="117"/>
                </a:cxn>
                <a:cxn ang="0">
                  <a:pos x="57" y="129"/>
                </a:cxn>
                <a:cxn ang="0">
                  <a:pos x="64" y="140"/>
                </a:cxn>
                <a:cxn ang="0">
                  <a:pos x="71" y="151"/>
                </a:cxn>
                <a:cxn ang="0">
                  <a:pos x="78" y="164"/>
                </a:cxn>
                <a:cxn ang="0">
                  <a:pos x="87" y="174"/>
                </a:cxn>
                <a:cxn ang="0">
                  <a:pos x="0" y="0"/>
                </a:cxn>
              </a:cxnLst>
              <a:rect l="0" t="0" r="r" b="b"/>
              <a:pathLst>
                <a:path w="88" h="175">
                  <a:moveTo>
                    <a:pt x="0" y="0"/>
                  </a:moveTo>
                  <a:lnTo>
                    <a:pt x="3" y="11"/>
                  </a:lnTo>
                  <a:lnTo>
                    <a:pt x="8" y="24"/>
                  </a:lnTo>
                  <a:lnTo>
                    <a:pt x="12" y="36"/>
                  </a:lnTo>
                  <a:lnTo>
                    <a:pt x="16" y="47"/>
                  </a:lnTo>
                  <a:lnTo>
                    <a:pt x="22" y="59"/>
                  </a:lnTo>
                  <a:lnTo>
                    <a:pt x="26" y="70"/>
                  </a:lnTo>
                  <a:lnTo>
                    <a:pt x="33" y="83"/>
                  </a:lnTo>
                  <a:lnTo>
                    <a:pt x="38" y="94"/>
                  </a:lnTo>
                  <a:lnTo>
                    <a:pt x="44" y="106"/>
                  </a:lnTo>
                  <a:lnTo>
                    <a:pt x="50" y="117"/>
                  </a:lnTo>
                  <a:lnTo>
                    <a:pt x="57" y="129"/>
                  </a:lnTo>
                  <a:lnTo>
                    <a:pt x="64" y="140"/>
                  </a:lnTo>
                  <a:lnTo>
                    <a:pt x="71" y="151"/>
                  </a:lnTo>
                  <a:lnTo>
                    <a:pt x="78" y="164"/>
                  </a:lnTo>
                  <a:lnTo>
                    <a:pt x="87" y="174"/>
                  </a:lnTo>
                  <a:lnTo>
                    <a:pt x="0" y="0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0" name="AutoShape 32"/>
            <p:cNvSpPr>
              <a:spLocks noChangeArrowheads="1"/>
            </p:cNvSpPr>
            <p:nvPr/>
          </p:nvSpPr>
          <p:spPr bwMode="auto">
            <a:xfrm>
              <a:off x="2913" y="1185"/>
              <a:ext cx="716" cy="221"/>
            </a:xfrm>
            <a:prstGeom prst="roundRect">
              <a:avLst>
                <a:gd name="adj" fmla="val 45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001" name="Oval 33"/>
          <p:cNvSpPr>
            <a:spLocks noChangeArrowheads="1"/>
          </p:cNvSpPr>
          <p:nvPr/>
        </p:nvSpPr>
        <p:spPr bwMode="auto">
          <a:xfrm>
            <a:off x="1947863" y="3273425"/>
            <a:ext cx="534987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2" name="Oval 34"/>
          <p:cNvSpPr>
            <a:spLocks noChangeArrowheads="1"/>
          </p:cNvSpPr>
          <p:nvPr/>
        </p:nvSpPr>
        <p:spPr bwMode="auto">
          <a:xfrm>
            <a:off x="1947863" y="4713288"/>
            <a:ext cx="534987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3" name="Oval 35"/>
          <p:cNvSpPr>
            <a:spLocks noChangeArrowheads="1"/>
          </p:cNvSpPr>
          <p:nvPr/>
        </p:nvSpPr>
        <p:spPr bwMode="auto">
          <a:xfrm>
            <a:off x="4468813" y="4678363"/>
            <a:ext cx="534987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2705100" y="5713413"/>
            <a:ext cx="534988" cy="52705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4005" name="Freeform 37"/>
          <p:cNvSpPr>
            <a:spLocks noChangeArrowheads="1"/>
          </p:cNvSpPr>
          <p:nvPr/>
        </p:nvSpPr>
        <p:spPr bwMode="auto">
          <a:xfrm>
            <a:off x="2360613" y="5218113"/>
            <a:ext cx="411162" cy="547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773"/>
              </a:cxn>
              <a:cxn ang="0">
                <a:pos x="1025" y="1494"/>
              </a:cxn>
              <a:cxn ang="0">
                <a:pos x="1141" y="1520"/>
              </a:cxn>
            </a:cxnLst>
            <a:rect l="0" t="0" r="r" b="b"/>
            <a:pathLst>
              <a:path w="1142" h="1521">
                <a:moveTo>
                  <a:pt x="0" y="0"/>
                </a:moveTo>
                <a:cubicBezTo>
                  <a:pt x="69" y="344"/>
                  <a:pt x="277" y="532"/>
                  <a:pt x="430" y="773"/>
                </a:cubicBezTo>
                <a:cubicBezTo>
                  <a:pt x="606" y="1050"/>
                  <a:pt x="785" y="1350"/>
                  <a:pt x="1025" y="1494"/>
                </a:cubicBezTo>
                <a:lnTo>
                  <a:pt x="1141" y="15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6" name="Freeform 38"/>
          <p:cNvSpPr>
            <a:spLocks noChangeArrowheads="1"/>
          </p:cNvSpPr>
          <p:nvPr/>
        </p:nvSpPr>
        <p:spPr bwMode="auto">
          <a:xfrm>
            <a:off x="3230563" y="5154613"/>
            <a:ext cx="1368425" cy="722312"/>
          </a:xfrm>
          <a:custGeom>
            <a:avLst/>
            <a:gdLst/>
            <a:ahLst/>
            <a:cxnLst>
              <a:cxn ang="0">
                <a:pos x="3802" y="0"/>
              </a:cxn>
              <a:cxn ang="0">
                <a:pos x="2217" y="887"/>
              </a:cxn>
              <a:cxn ang="0">
                <a:pos x="527" y="1873"/>
              </a:cxn>
              <a:cxn ang="0">
                <a:pos x="0" y="2004"/>
              </a:cxn>
            </a:cxnLst>
            <a:rect l="0" t="0" r="r" b="b"/>
            <a:pathLst>
              <a:path w="3803" h="2005">
                <a:moveTo>
                  <a:pt x="3802" y="0"/>
                </a:moveTo>
                <a:cubicBezTo>
                  <a:pt x="3154" y="207"/>
                  <a:pt x="2767" y="609"/>
                  <a:pt x="2217" y="887"/>
                </a:cubicBezTo>
                <a:cubicBezTo>
                  <a:pt x="1618" y="1189"/>
                  <a:pt x="1016" y="1499"/>
                  <a:pt x="527" y="1873"/>
                </a:cubicBezTo>
                <a:lnTo>
                  <a:pt x="0" y="20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 flipV="1">
            <a:off x="2224088" y="3748088"/>
            <a:ext cx="1587" cy="98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8" name="Oval 40"/>
          <p:cNvSpPr>
            <a:spLocks noChangeArrowheads="1"/>
          </p:cNvSpPr>
          <p:nvPr/>
        </p:nvSpPr>
        <p:spPr bwMode="auto">
          <a:xfrm>
            <a:off x="4432300" y="3236913"/>
            <a:ext cx="534988" cy="51117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9" name="Line 41"/>
          <p:cNvSpPr>
            <a:spLocks noChangeShapeType="1"/>
          </p:cNvSpPr>
          <p:nvPr/>
        </p:nvSpPr>
        <p:spPr bwMode="auto">
          <a:xfrm flipV="1">
            <a:off x="4706938" y="3713163"/>
            <a:ext cx="1587" cy="98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219200" y="419100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</a:rPr>
              <a:t>San Fran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4724400" y="41449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</a:rPr>
              <a:t>New York</a:t>
            </a:r>
          </a:p>
        </p:txBody>
      </p:sp>
      <p:sp>
        <p:nvSpPr>
          <p:cNvPr id="84012" name="Text Box 44"/>
          <p:cNvSpPr txBox="1">
            <a:spLocks noChangeArrowheads="1"/>
          </p:cNvSpPr>
          <p:nvPr/>
        </p:nvSpPr>
        <p:spPr bwMode="auto">
          <a:xfrm>
            <a:off x="2725738" y="6264275"/>
            <a:ext cx="27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</a:rPr>
              <a:t>LA</a:t>
            </a: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2209800" y="5410200"/>
            <a:ext cx="161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84014" name="Text Box 46"/>
          <p:cNvSpPr txBox="1">
            <a:spLocks noChangeArrowheads="1"/>
          </p:cNvSpPr>
          <p:nvPr/>
        </p:nvSpPr>
        <p:spPr bwMode="auto">
          <a:xfrm>
            <a:off x="4230688" y="5334000"/>
            <a:ext cx="34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3054350" y="3175000"/>
            <a:ext cx="908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0000"/>
                </a:solidFill>
              </a:rPr>
              <a:t>Dest</a:t>
            </a:r>
            <a:r>
              <a:rPr lang="en-GB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4016" name="Freeform 48"/>
          <p:cNvSpPr>
            <a:spLocks noChangeArrowheads="1"/>
          </p:cNvSpPr>
          <p:nvPr/>
        </p:nvSpPr>
        <p:spPr bwMode="auto">
          <a:xfrm>
            <a:off x="2438400" y="3278188"/>
            <a:ext cx="536575" cy="74612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244" y="386"/>
              </a:cxn>
              <a:cxn ang="0">
                <a:pos x="1520" y="386"/>
              </a:cxn>
            </a:cxnLst>
            <a:rect l="0" t="0" r="r" b="b"/>
            <a:pathLst>
              <a:path w="1521" h="535">
                <a:moveTo>
                  <a:pt x="0" y="489"/>
                </a:moveTo>
                <a:cubicBezTo>
                  <a:pt x="431" y="534"/>
                  <a:pt x="835" y="0"/>
                  <a:pt x="1244" y="386"/>
                </a:cubicBezTo>
                <a:lnTo>
                  <a:pt x="1520" y="3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17" name="Freeform 49"/>
          <p:cNvSpPr>
            <a:spLocks noChangeArrowheads="1"/>
          </p:cNvSpPr>
          <p:nvPr/>
        </p:nvSpPr>
        <p:spPr bwMode="auto">
          <a:xfrm>
            <a:off x="3733800" y="3276600"/>
            <a:ext cx="717550" cy="174625"/>
          </a:xfrm>
          <a:custGeom>
            <a:avLst/>
            <a:gdLst/>
            <a:ahLst/>
            <a:cxnLst>
              <a:cxn ang="0">
                <a:pos x="2454" y="344"/>
              </a:cxn>
              <a:cxn ang="0">
                <a:pos x="1348" y="33"/>
              </a:cxn>
              <a:cxn ang="0">
                <a:pos x="242" y="67"/>
              </a:cxn>
              <a:cxn ang="0">
                <a:pos x="0" y="67"/>
              </a:cxn>
            </a:cxnLst>
            <a:rect l="0" t="0" r="r" b="b"/>
            <a:pathLst>
              <a:path w="2455" h="345">
                <a:moveTo>
                  <a:pt x="2454" y="344"/>
                </a:moveTo>
                <a:cubicBezTo>
                  <a:pt x="2148" y="93"/>
                  <a:pt x="1740" y="0"/>
                  <a:pt x="1348" y="33"/>
                </a:cubicBezTo>
                <a:cubicBezTo>
                  <a:pt x="981" y="64"/>
                  <a:pt x="608" y="5"/>
                  <a:pt x="242" y="67"/>
                </a:cubicBezTo>
                <a:lnTo>
                  <a:pt x="0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18" name="Freeform 50"/>
          <p:cNvSpPr>
            <a:spLocks/>
          </p:cNvSpPr>
          <p:nvPr/>
        </p:nvSpPr>
        <p:spPr bwMode="auto">
          <a:xfrm>
            <a:off x="2438400" y="3657600"/>
            <a:ext cx="609600" cy="2057400"/>
          </a:xfrm>
          <a:custGeom>
            <a:avLst/>
            <a:gdLst/>
            <a:ahLst/>
            <a:cxnLst>
              <a:cxn ang="0">
                <a:pos x="384" y="1296"/>
              </a:cxn>
              <a:cxn ang="0">
                <a:pos x="96" y="960"/>
              </a:cxn>
              <a:cxn ang="0">
                <a:pos x="0" y="0"/>
              </a:cxn>
            </a:cxnLst>
            <a:rect l="0" t="0" r="r" b="b"/>
            <a:pathLst>
              <a:path w="384" h="1296">
                <a:moveTo>
                  <a:pt x="384" y="1296"/>
                </a:moveTo>
                <a:cubicBezTo>
                  <a:pt x="272" y="1236"/>
                  <a:pt x="160" y="1176"/>
                  <a:pt x="96" y="960"/>
                </a:cubicBezTo>
                <a:cubicBezTo>
                  <a:pt x="32" y="744"/>
                  <a:pt x="16" y="372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5943600" y="4876800"/>
            <a:ext cx="2819400" cy="1006475"/>
          </a:xfrm>
          <a:prstGeom prst="rect">
            <a:avLst/>
          </a:prstGeom>
          <a:solidFill>
            <a:srgbClr val="FAF77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Question:</a:t>
            </a:r>
            <a:r>
              <a:rPr lang="en-US" sz="2000"/>
              <a:t> Cost of sub-optimal exit vs. cost of large traffic shifts</a:t>
            </a:r>
          </a:p>
        </p:txBody>
      </p:sp>
      <p:sp>
        <p:nvSpPr>
          <p:cNvPr id="84020" name="Text Box 52"/>
          <p:cNvSpPr txBox="1">
            <a:spLocks noChangeArrowheads="1"/>
          </p:cNvSpPr>
          <p:nvPr/>
        </p:nvSpPr>
        <p:spPr bwMode="auto">
          <a:xfrm>
            <a:off x="2590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Traffic</a:t>
            </a:r>
          </a:p>
        </p:txBody>
      </p:sp>
      <p:sp>
        <p:nvSpPr>
          <p:cNvPr id="84021" name="Line 53"/>
          <p:cNvSpPr>
            <a:spLocks noChangeShapeType="1"/>
          </p:cNvSpPr>
          <p:nvPr/>
        </p:nvSpPr>
        <p:spPr bwMode="auto">
          <a:xfrm>
            <a:off x="2133600" y="53340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22" name="Line 54"/>
          <p:cNvSpPr>
            <a:spLocks noChangeShapeType="1"/>
          </p:cNvSpPr>
          <p:nvPr/>
        </p:nvSpPr>
        <p:spPr bwMode="auto">
          <a:xfrm flipH="1">
            <a:off x="2133600" y="53340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1792288" y="5334000"/>
            <a:ext cx="34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>
                <a:solidFill>
                  <a:srgbClr val="FF3300"/>
                </a:solidFill>
              </a:rPr>
              <a:t>11</a:t>
            </a:r>
          </a:p>
        </p:txBody>
      </p:sp>
      <p:sp>
        <p:nvSpPr>
          <p:cNvPr id="84024" name="Freeform 56"/>
          <p:cNvSpPr>
            <a:spLocks/>
          </p:cNvSpPr>
          <p:nvPr/>
        </p:nvSpPr>
        <p:spPr bwMode="auto">
          <a:xfrm flipH="1">
            <a:off x="3124200" y="3657600"/>
            <a:ext cx="1219200" cy="2133600"/>
          </a:xfrm>
          <a:custGeom>
            <a:avLst/>
            <a:gdLst/>
            <a:ahLst/>
            <a:cxnLst>
              <a:cxn ang="0">
                <a:pos x="384" y="1296"/>
              </a:cxn>
              <a:cxn ang="0">
                <a:pos x="96" y="960"/>
              </a:cxn>
              <a:cxn ang="0">
                <a:pos x="0" y="0"/>
              </a:cxn>
            </a:cxnLst>
            <a:rect l="0" t="0" r="r" b="b"/>
            <a:pathLst>
              <a:path w="384" h="1296">
                <a:moveTo>
                  <a:pt x="384" y="1296"/>
                </a:moveTo>
                <a:cubicBezTo>
                  <a:pt x="272" y="1236"/>
                  <a:pt x="160" y="1176"/>
                  <a:pt x="96" y="960"/>
                </a:cubicBezTo>
                <a:cubicBezTo>
                  <a:pt x="32" y="744"/>
                  <a:pt x="16" y="372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8" grpId="0" animBg="1"/>
      <p:bldP spid="84018" grpId="1" animBg="1"/>
      <p:bldP spid="84019" grpId="0" animBg="1"/>
      <p:bldP spid="84019" grpId="1" animBg="1"/>
      <p:bldP spid="84020" grpId="0"/>
      <p:bldP spid="84020" grpId="1"/>
      <p:bldP spid="84021" grpId="0" animBg="1"/>
      <p:bldP spid="84022" grpId="0" animBg="1"/>
      <p:bldP spid="84023" grpId="0"/>
      <p:bldP spid="840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6624-2438-A04D-A508-35C12302D522}" type="slidenum">
              <a:rPr lang="en-US"/>
              <a:pPr/>
              <a:t>57</a:t>
            </a:fld>
            <a:endParaRPr lang="en-US"/>
          </a:p>
        </p:txBody>
      </p:sp>
      <p:sp>
        <p:nvSpPr>
          <p:cNvPr id="88084" name="Freeform 20"/>
          <p:cNvSpPr>
            <a:spLocks/>
          </p:cNvSpPr>
          <p:nvPr/>
        </p:nvSpPr>
        <p:spPr bwMode="auto">
          <a:xfrm>
            <a:off x="3200400" y="1371600"/>
            <a:ext cx="3352800" cy="27432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864" y="208"/>
              </a:cxn>
              <a:cxn ang="0">
                <a:pos x="2064" y="1408"/>
              </a:cxn>
            </a:cxnLst>
            <a:rect l="0" t="0" r="r" b="b"/>
            <a:pathLst>
              <a:path w="2064" h="1408">
                <a:moveTo>
                  <a:pt x="0" y="160"/>
                </a:moveTo>
                <a:cubicBezTo>
                  <a:pt x="260" y="80"/>
                  <a:pt x="520" y="0"/>
                  <a:pt x="864" y="208"/>
                </a:cubicBezTo>
                <a:cubicBezTo>
                  <a:pt x="1208" y="416"/>
                  <a:pt x="1636" y="912"/>
                  <a:pt x="2064" y="1408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Internet Business Model (Simplified)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85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Customer/Provider:</a:t>
            </a:r>
            <a:r>
              <a:rPr lang="en-US"/>
              <a:t> One AS pays another for reachability to some set of destinations</a:t>
            </a:r>
          </a:p>
          <a:p>
            <a:pPr>
              <a:lnSpc>
                <a:spcPct val="90000"/>
              </a:lnSpc>
            </a:pPr>
            <a:r>
              <a:rPr lang="en-US" b="1"/>
              <a:t>“Settlement-free” Peering: </a:t>
            </a:r>
            <a:r>
              <a:rPr lang="en-US"/>
              <a:t>Bartering.  Two ASes exchange routes with one another.</a:t>
            </a:r>
            <a:endParaRPr lang="en-US" b="1"/>
          </a:p>
          <a:p>
            <a:pPr>
              <a:lnSpc>
                <a:spcPct val="90000"/>
              </a:lnSpc>
            </a:pPr>
            <a:endParaRPr lang="en-US" b="1"/>
          </a:p>
        </p:txBody>
      </p:sp>
      <p:sp>
        <p:nvSpPr>
          <p:cNvPr id="88068" name="Cloud"/>
          <p:cNvSpPr>
            <a:spLocks noChangeAspect="1" noEditPoints="1" noChangeArrowheads="1"/>
          </p:cNvSpPr>
          <p:nvPr/>
        </p:nvSpPr>
        <p:spPr bwMode="auto">
          <a:xfrm>
            <a:off x="1524000" y="2743200"/>
            <a:ext cx="1676400" cy="876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Cloud"/>
          <p:cNvSpPr>
            <a:spLocks noChangeAspect="1" noEditPoints="1" noChangeArrowheads="1"/>
          </p:cNvSpPr>
          <p:nvPr/>
        </p:nvSpPr>
        <p:spPr bwMode="auto">
          <a:xfrm>
            <a:off x="3810000" y="2667000"/>
            <a:ext cx="1676400" cy="876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0" y="1600200"/>
            <a:ext cx="1676400" cy="876300"/>
            <a:chOff x="384" y="912"/>
            <a:chExt cx="1056" cy="552"/>
          </a:xfrm>
        </p:grpSpPr>
        <p:sp>
          <p:nvSpPr>
            <p:cNvPr id="88071" name="Cloud"/>
            <p:cNvSpPr>
              <a:spLocks noChangeAspect="1" noEditPoints="1" noChangeArrowheads="1"/>
            </p:cNvSpPr>
            <p:nvPr/>
          </p:nvSpPr>
          <p:spPr bwMode="auto">
            <a:xfrm>
              <a:off x="384" y="912"/>
              <a:ext cx="1056" cy="5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576" y="1056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Provider</a:t>
              </a:r>
            </a:p>
          </p:txBody>
        </p:sp>
      </p:grp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343400" y="2895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Peer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0" y="4000500"/>
            <a:ext cx="1676400" cy="876300"/>
            <a:chOff x="384" y="2424"/>
            <a:chExt cx="1056" cy="552"/>
          </a:xfrm>
        </p:grpSpPr>
        <p:sp>
          <p:nvSpPr>
            <p:cNvPr id="88073" name="Cloud"/>
            <p:cNvSpPr>
              <a:spLocks noChangeAspect="1" noEditPoints="1" noChangeArrowheads="1"/>
            </p:cNvSpPr>
            <p:nvPr/>
          </p:nvSpPr>
          <p:spPr bwMode="auto">
            <a:xfrm>
              <a:off x="384" y="2424"/>
              <a:ext cx="1056" cy="5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576" y="255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Customer</a:t>
              </a:r>
            </a:p>
          </p:txBody>
        </p:sp>
      </p:grp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3622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2362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3200400" y="312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953000" y="1676400"/>
            <a:ext cx="3733800" cy="641350"/>
          </a:xfrm>
          <a:prstGeom prst="rect">
            <a:avLst/>
          </a:prstGeom>
          <a:solidFill>
            <a:srgbClr val="FAF77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Preferences implemented with local preference manipulation</a:t>
            </a:r>
          </a:p>
        </p:txBody>
      </p:sp>
      <p:sp>
        <p:nvSpPr>
          <p:cNvPr id="88083" name="Cloud"/>
          <p:cNvSpPr>
            <a:spLocks noChangeAspect="1" noEditPoints="1" noChangeArrowheads="1"/>
          </p:cNvSpPr>
          <p:nvPr/>
        </p:nvSpPr>
        <p:spPr bwMode="auto">
          <a:xfrm>
            <a:off x="5638800" y="3894138"/>
            <a:ext cx="1905000" cy="677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5" name="Freeform 21"/>
          <p:cNvSpPr>
            <a:spLocks/>
          </p:cNvSpPr>
          <p:nvPr/>
        </p:nvSpPr>
        <p:spPr bwMode="auto">
          <a:xfrm>
            <a:off x="5257800" y="33528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96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cubicBezTo>
                  <a:pt x="144" y="16"/>
                  <a:pt x="288" y="32"/>
                  <a:pt x="384" y="96"/>
                </a:cubicBezTo>
                <a:cubicBezTo>
                  <a:pt x="480" y="160"/>
                  <a:pt x="528" y="272"/>
                  <a:pt x="576" y="384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6" name="Freeform 22"/>
          <p:cNvSpPr>
            <a:spLocks/>
          </p:cNvSpPr>
          <p:nvPr/>
        </p:nvSpPr>
        <p:spPr bwMode="auto">
          <a:xfrm>
            <a:off x="3124200" y="4152900"/>
            <a:ext cx="2514600" cy="3429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672" y="24"/>
              </a:cxn>
              <a:cxn ang="0">
                <a:pos x="1584" y="72"/>
              </a:cxn>
            </a:cxnLst>
            <a:rect l="0" t="0" r="r" b="b"/>
            <a:pathLst>
              <a:path w="1584" h="216">
                <a:moveTo>
                  <a:pt x="0" y="216"/>
                </a:moveTo>
                <a:cubicBezTo>
                  <a:pt x="204" y="132"/>
                  <a:pt x="408" y="48"/>
                  <a:pt x="672" y="24"/>
                </a:cubicBezTo>
                <a:cubicBezTo>
                  <a:pt x="936" y="0"/>
                  <a:pt x="1260" y="36"/>
                  <a:pt x="1584" y="72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5867400" y="4052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Destination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762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Pay to use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152400" y="3581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Get paid to use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33528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Free to use</a:t>
            </a:r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>
            <a:off x="990600" y="2438400"/>
            <a:ext cx="9906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 flipV="1">
            <a:off x="1143000" y="3810000"/>
            <a:ext cx="990600" cy="76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 flipH="1">
            <a:off x="3505200" y="2286000"/>
            <a:ext cx="304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502" y="1787645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A Clean Slate 4D Approach to Internet Control and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0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Layers</a:t>
            </a:r>
            <a:r>
              <a:rPr lang="en-US" altLang="zh-CN" sz="3200">
                <a:ea typeface="宋体" charset="0"/>
                <a:cs typeface="宋体" charset="0"/>
              </a:rPr>
              <a:t> of the 4D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92600"/>
            <a:ext cx="7772400" cy="180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Data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Spatially distributed routers/switches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Can deploy with today’s technology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Looking at ways to unify forwarding paradigms across technologies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7912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743200" y="3200400"/>
            <a:ext cx="2971800" cy="9144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6902-038E-0549-83F0-3660A39CBFB0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Interconnecting LANs with Hubs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packets seen everywhere</a:t>
            </a:r>
          </a:p>
          <a:p>
            <a:pPr lvl="1"/>
            <a:r>
              <a:rPr lang="en-US"/>
              <a:t>Lots of flooding, chances for collision</a:t>
            </a:r>
          </a:p>
          <a:p>
            <a:r>
              <a:rPr lang="en-US"/>
              <a:t>Can’t interconnect LANs with heterogeneous media (e.g., Ethernets of different speeds)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167188" y="5334000"/>
            <a:ext cx="361950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557338" y="5684838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684838"/>
                        <a:ext cx="520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643438" y="56991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699125"/>
                        <a:ext cx="52228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572125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309813" y="57118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711825"/>
                        <a:ext cx="52228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269038" y="5343525"/>
            <a:ext cx="360362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120900" y="5330825"/>
            <a:ext cx="361950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3382963" y="5529263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529263"/>
                        <a:ext cx="52228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3883025" y="6059488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059488"/>
                        <a:ext cx="5222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7237413" y="5494338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5494338"/>
                        <a:ext cx="52228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6376988" y="5905500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5905500"/>
                        <a:ext cx="52228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1055688" y="51530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153025"/>
                        <a:ext cx="52228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1484313" y="5335588"/>
            <a:ext cx="6937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925638" y="5387975"/>
            <a:ext cx="341312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2405063" y="5419725"/>
            <a:ext cx="90487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3827463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4184650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4532313" y="5335588"/>
            <a:ext cx="2873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5991225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6564313" y="5387975"/>
            <a:ext cx="14287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707188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93950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4471988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 flipV="1">
            <a:off x="4651375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2595563" y="511333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651375" y="5122863"/>
            <a:ext cx="56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740525" y="4983163"/>
            <a:ext cx="56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805363" y="3651250"/>
            <a:ext cx="569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4270375" y="3944938"/>
            <a:ext cx="361950" cy="74612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Advantages of 4D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US" altLang="ko-KR">
                <a:ea typeface="굴림" charset="0"/>
                <a:cs typeface="굴림" charset="0"/>
              </a:rPr>
              <a:t>Separate network logic from distributed systems issues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enables the use of existing distributed systems techniques and protocols to solve non-networking issues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Higher robustness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raises level of abstraction for managing the network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allows operators to focus on specific network-level objectives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Better security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reduces likelihood of configuration mistakes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Accommodating heterogeneity</a:t>
            </a:r>
          </a:p>
          <a:p>
            <a:r>
              <a:rPr lang="en-US" altLang="ko-KR">
                <a:ea typeface="굴림" charset="0"/>
                <a:cs typeface="굴림" charset="0"/>
              </a:rPr>
              <a:t>Enable Innovations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only decision plane needs to be changed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8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Challenges of 4D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charset="0"/>
                <a:cs typeface="굴림" charset="0"/>
              </a:rPr>
              <a:t>Reducing complexity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Dramatically simplifying overall system? Or is it just moving complexity?</a:t>
            </a:r>
          </a:p>
          <a:p>
            <a:r>
              <a:rPr lang="en-US" altLang="ko-KR">
                <a:ea typeface="굴림" charset="0"/>
                <a:cs typeface="굴림" charset="0"/>
              </a:rPr>
              <a:t>Unavoidable delays to have network-wide view.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Is it possible to have a network-wide view sufficiently accurate and stable to manage the network?</a:t>
            </a:r>
          </a:p>
          <a:p>
            <a:r>
              <a:rPr lang="en-US" altLang="ko-KR">
                <a:ea typeface="굴림" charset="0"/>
                <a:cs typeface="굴림" charset="0"/>
              </a:rPr>
              <a:t>The logic is centralized in Decision Element (DE)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Is it possible to respond to network failures and restore data flow within an acceptable time?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DE can be a single point of failure.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Attackers can compromise the whole network by controlling DE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Decision Plane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4351"/>
            <a:ext cx="8229600" cy="4525962"/>
          </a:xfrm>
        </p:spPr>
        <p:txBody>
          <a:bodyPr/>
          <a:lstStyle/>
          <a:p>
            <a:r>
              <a:rPr lang="en-US" altLang="ko-KR" dirty="0">
                <a:ea typeface="굴림" charset="0"/>
                <a:cs typeface="굴림" charset="0"/>
              </a:rPr>
              <a:t>Algorithms to satisfy Network-level objectives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Traffic Engineering: beyond intractable problems?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Reachability Policies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Planned Maintenance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Specification of network-level objectives: new language?</a:t>
            </a:r>
          </a:p>
          <a:p>
            <a:r>
              <a:rPr lang="en-US" altLang="ko-KR" dirty="0">
                <a:ea typeface="굴림" charset="0"/>
                <a:cs typeface="굴림" charset="0"/>
              </a:rPr>
              <a:t>Coordination between Decision Elements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To avoid a single point of failure, multiple DE’s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1) only elected  leader sends instructions to all</a:t>
            </a:r>
          </a:p>
          <a:p>
            <a:pPr lvl="1"/>
            <a:r>
              <a:rPr lang="en-US" altLang="ko-KR" dirty="0">
                <a:ea typeface="굴림" charset="0"/>
                <a:cs typeface="굴림" charset="0"/>
              </a:rPr>
              <a:t>2) independent DE’s without coordination: network elements resolves commands from different DE’s </a:t>
            </a:r>
          </a:p>
          <a:p>
            <a:r>
              <a:rPr lang="en-US" altLang="ko-KR" dirty="0">
                <a:ea typeface="굴림" charset="0"/>
                <a:cs typeface="굴림" charset="0"/>
              </a:rPr>
              <a:t>Hierarchy in Decision Plane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4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Dissemination Plane</a:t>
            </a:r>
            <a:endParaRPr lang="en-US" sz="32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74150"/>
            <a:ext cx="8229600" cy="5040312"/>
          </a:xfrm>
        </p:spPr>
        <p:txBody>
          <a:bodyPr/>
          <a:lstStyle/>
          <a:p>
            <a:r>
              <a:rPr lang="en-US" altLang="ko-KR" sz="2400" dirty="0">
                <a:ea typeface="굴림" charset="0"/>
                <a:cs typeface="굴림" charset="0"/>
              </a:rPr>
              <a:t>Separate control from data “logically”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supervisory channel in SONET,  optical links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no separation channel for control and data in the Internet</a:t>
            </a:r>
          </a:p>
          <a:p>
            <a:r>
              <a:rPr lang="en-US" altLang="ko-KR" sz="2400" dirty="0">
                <a:ea typeface="굴림" charset="0"/>
                <a:cs typeface="굴림" charset="0"/>
              </a:rPr>
              <a:t>How to achieve robust, efficient connection of DE with routers and switches?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flooding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spanning-tree protocols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source routing</a:t>
            </a:r>
          </a:p>
          <a:p>
            <a:r>
              <a:rPr lang="en-US" altLang="ko-KR" sz="2400" dirty="0">
                <a:ea typeface="굴림" charset="0"/>
                <a:cs typeface="굴림" charset="0"/>
              </a:rPr>
              <a:t>When to apply the new logic in data plane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each router applies update ASAP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coordinate update at a pre-specified time: need time synch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011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Discovery Plane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宋体" charset="0"/>
                <a:cs typeface="宋体" charset="0"/>
              </a:rPr>
              <a:t>Today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consistency between management logic, configuration files, and physical reality is maintained manually!</a:t>
            </a:r>
          </a:p>
          <a:p>
            <a:r>
              <a:rPr lang="en-US" altLang="ko-KR">
                <a:ea typeface="宋体" charset="0"/>
                <a:cs typeface="宋体" charset="0"/>
              </a:rPr>
              <a:t>4D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Bootstrapping with zero pre-configuration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Automatically discovering the identities of devices and the logical/physical relationships between them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Supporting cross-layer auto-discovery</a:t>
            </a:r>
          </a:p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Data Plane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宋体" charset="0"/>
                <a:cs typeface="宋体" charset="0"/>
              </a:rPr>
              <a:t>Data plane handles data packets under direct control of the decision plane</a:t>
            </a:r>
          </a:p>
          <a:p>
            <a:r>
              <a:rPr lang="en-US" altLang="ko-KR">
                <a:ea typeface="宋体" charset="0"/>
                <a:cs typeface="宋体" charset="0"/>
              </a:rPr>
              <a:t>Decision plane algorithms should vary depending on the forwarding paradigms in data plane</a:t>
            </a:r>
          </a:p>
          <a:p>
            <a:r>
              <a:rPr lang="en-US" altLang="ko-KR">
                <a:ea typeface="宋体" charset="0"/>
                <a:cs typeface="宋体" charset="0"/>
              </a:rPr>
              <a:t>Packet-forwarding paradigms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Longest-prefix matching (IPv4, IPv6)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Exact-match forwarding (Ethernet)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Label switching (MPLS, ATM, Frame Relay)</a:t>
            </a:r>
          </a:p>
          <a:p>
            <a:r>
              <a:rPr lang="en-US" altLang="ko-KR">
                <a:ea typeface="宋体" charset="0"/>
                <a:cs typeface="宋体" charset="0"/>
              </a:rPr>
              <a:t>Weighted splitting over multiple outgoing links or single out-going link?</a:t>
            </a:r>
          </a:p>
          <a:p>
            <a:pPr lvl="1"/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7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20901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End-to-End Routing Behavior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Routing Behavior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Importance of paper</a:t>
            </a:r>
          </a:p>
          <a:p>
            <a:pPr lvl="1"/>
            <a:r>
              <a:rPr lang="en-US" dirty="0" smtClean="0"/>
              <a:t>Revitalized field of network measurement</a:t>
            </a:r>
          </a:p>
          <a:p>
            <a:pPr lvl="1"/>
            <a:r>
              <a:rPr lang="en-US" dirty="0" smtClean="0"/>
              <a:t>Use of statistical techniques to capture new types of measurements</a:t>
            </a:r>
          </a:p>
          <a:p>
            <a:pPr lvl="1"/>
            <a:r>
              <a:rPr lang="en-US" dirty="0" smtClean="0"/>
              <a:t>Empirical findings of routing behavior</a:t>
            </a:r>
            <a:br>
              <a:rPr lang="en-US" dirty="0" smtClean="0"/>
            </a:br>
            <a:r>
              <a:rPr lang="en-US" dirty="0" smtClean="0"/>
              <a:t>(motivation for future work)</a:t>
            </a:r>
          </a:p>
          <a:p>
            <a:r>
              <a:rPr lang="en-US" dirty="0" smtClean="0"/>
              <a:t>Various routing pathologies</a:t>
            </a:r>
          </a:p>
          <a:p>
            <a:pPr lvl="1"/>
            <a:r>
              <a:rPr lang="en-US" dirty="0" smtClean="0"/>
              <a:t>Routing loops</a:t>
            </a:r>
          </a:p>
          <a:p>
            <a:pPr lvl="1"/>
            <a:r>
              <a:rPr lang="en-US" dirty="0" smtClean="0"/>
              <a:t>Erroneous</a:t>
            </a:r>
          </a:p>
          <a:p>
            <a:pPr lvl="1"/>
            <a:r>
              <a:rPr lang="en-US" dirty="0" smtClean="0"/>
              <a:t>Connectivity altered mid-stream</a:t>
            </a:r>
          </a:p>
          <a:p>
            <a:pPr lvl="1"/>
            <a:r>
              <a:rPr lang="en-US" dirty="0" smtClean="0"/>
              <a:t>Fluttering…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90600" y="129540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Pathology</a:t>
            </a:r>
          </a:p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    type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581400" y="1295400"/>
            <a:ext cx="1469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Microsoft Sans Serif" charset="0"/>
              </a:rPr>
              <a:t>Prevalence</a:t>
            </a:r>
          </a:p>
          <a:p>
            <a:r>
              <a:rPr lang="en-US" sz="2000" b="0" dirty="0">
                <a:solidFill>
                  <a:schemeClr val="accent2"/>
                </a:solidFill>
                <a:latin typeface="Microsoft Sans Serif" charset="0"/>
              </a:rPr>
              <a:t>   in 1995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562600" y="1295400"/>
            <a:ext cx="1469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Microsoft Sans Serif" charset="0"/>
              </a:rPr>
              <a:t>Prevalence</a:t>
            </a:r>
          </a:p>
          <a:p>
            <a:r>
              <a:rPr lang="en-US" sz="2000" b="0" dirty="0">
                <a:solidFill>
                  <a:schemeClr val="accent2"/>
                </a:solidFill>
                <a:latin typeface="Microsoft Sans Serif" charset="0"/>
              </a:rPr>
              <a:t>   in 1996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14400" y="2362200"/>
            <a:ext cx="173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Microsoft Sans Serif" charset="0"/>
              </a:rPr>
              <a:t>Long-lived</a:t>
            </a:r>
          </a:p>
          <a:p>
            <a:r>
              <a:rPr lang="en-US" sz="2000" b="0" dirty="0">
                <a:solidFill>
                  <a:srgbClr val="FF0000"/>
                </a:solidFill>
                <a:latin typeface="Microsoft Sans Serif" charset="0"/>
              </a:rPr>
              <a:t>Routing loops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14400" y="3505200"/>
            <a:ext cx="173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Microsoft Sans Serif" charset="0"/>
              </a:rPr>
              <a:t>Short-lived</a:t>
            </a:r>
          </a:p>
          <a:p>
            <a:r>
              <a:rPr lang="en-US" sz="2000" b="0">
                <a:solidFill>
                  <a:srgbClr val="FF0000"/>
                </a:solidFill>
                <a:latin typeface="Microsoft Sans Serif" charset="0"/>
              </a:rPr>
              <a:t>Routing loops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14400" y="4419600"/>
            <a:ext cx="157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Microsoft Sans Serif" charset="0"/>
              </a:rPr>
              <a:t>Outage&gt;30s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143000" y="51816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Microsoft Sans Serif" charset="0"/>
              </a:rPr>
              <a:t>Total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3657600"/>
            <a:ext cx="1273175" cy="473075"/>
            <a:chOff x="2160" y="2304"/>
            <a:chExt cx="802" cy="298"/>
          </a:xfrm>
        </p:grpSpPr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2304" y="2304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  <a:latin typeface="Microsoft Sans Serif" charset="0"/>
                </a:rPr>
                <a:t>0.065%</a:t>
              </a: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2160" y="235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  <a:latin typeface="Microsoft Sans Serif" charset="0"/>
                </a:rPr>
                <a:t>~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2362200"/>
            <a:ext cx="1131888" cy="473075"/>
            <a:chOff x="2256" y="1488"/>
            <a:chExt cx="713" cy="298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2400" y="1488"/>
              <a:ext cx="5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  <a:latin typeface="Microsoft Sans Serif" charset="0"/>
                </a:rPr>
                <a:t>0.14%</a:t>
              </a: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2256" y="1536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  <a:latin typeface="Microsoft Sans Serif" charset="0"/>
                </a:rPr>
                <a:t>~</a:t>
              </a:r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5943600" y="2286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same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5943600" y="36576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same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3733800" y="4419600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0.96%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5943600" y="4419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2.2%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943600" y="5181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3.4%</a:t>
            </a: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3733800" y="5181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Microsoft Sans Serif" charset="0"/>
              </a:rPr>
              <a:t>1.5%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Routing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Loops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Routing Loops</a:t>
            </a:r>
          </a:p>
          <a:p>
            <a:pPr lvl="1"/>
            <a:r>
              <a:rPr lang="en-US" dirty="0" smtClean="0"/>
              <a:t>10 persistent routing loops in D1</a:t>
            </a:r>
          </a:p>
          <a:p>
            <a:pPr lvl="1"/>
            <a:r>
              <a:rPr lang="en-US" dirty="0" smtClean="0"/>
              <a:t>50 persistent routing loops in D2</a:t>
            </a:r>
          </a:p>
          <a:p>
            <a:endParaRPr lang="en-US" dirty="0" smtClean="0"/>
          </a:p>
          <a:p>
            <a:r>
              <a:rPr lang="en-US" dirty="0" smtClean="0"/>
              <a:t>Temporary Routing Loops</a:t>
            </a:r>
          </a:p>
          <a:p>
            <a:pPr lvl="1"/>
            <a:r>
              <a:rPr lang="en-US" dirty="0" smtClean="0"/>
              <a:t>2 loops in D1</a:t>
            </a:r>
          </a:p>
          <a:p>
            <a:pPr lvl="1"/>
            <a:r>
              <a:rPr lang="en-US" dirty="0" smtClean="0"/>
              <a:t>21 in D2</a:t>
            </a:r>
          </a:p>
          <a:p>
            <a:endParaRPr lang="en-US" dirty="0" smtClean="0"/>
          </a:p>
          <a:p>
            <a:r>
              <a:rPr lang="en-US" dirty="0" smtClean="0"/>
              <a:t>Location of Routing Loops: All in one 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FB2A-0B47-E346-B0B0-1846F37BB97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6A6-CF33-D84C-B440-243A2D688EB7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Hubs: No Isolation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Scalability</a:t>
            </a:r>
          </a:p>
          <a:p>
            <a:endParaRPr lang="en-US"/>
          </a:p>
          <a:p>
            <a:r>
              <a:rPr lang="en-US"/>
              <a:t>Latency</a:t>
            </a:r>
          </a:p>
          <a:p>
            <a:pPr lvl="1"/>
            <a:r>
              <a:rPr lang="en-US"/>
              <a:t>Avoiding collisions requires backoff</a:t>
            </a:r>
          </a:p>
          <a:p>
            <a:pPr lvl="1"/>
            <a:r>
              <a:rPr lang="en-US"/>
              <a:t>Possible for a single host to hog the medium</a:t>
            </a:r>
          </a:p>
          <a:p>
            <a:pPr lvl="1"/>
            <a:endParaRPr lang="en-US"/>
          </a:p>
          <a:p>
            <a:r>
              <a:rPr lang="en-US"/>
              <a:t>Failures</a:t>
            </a:r>
          </a:p>
          <a:p>
            <a:pPr lvl="1"/>
            <a:r>
              <a:rPr lang="en-US"/>
              <a:t>One misconfigured device can cause problems for every other device on the 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Erroneous and Transient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Transatlantic route to London via Israel!</a:t>
            </a:r>
          </a:p>
          <a:p>
            <a:endParaRPr lang="en-US" dirty="0" smtClean="0"/>
          </a:p>
          <a:p>
            <a:r>
              <a:rPr lang="en-US" dirty="0" smtClean="0"/>
              <a:t>Connectivity altered mid-stream </a:t>
            </a:r>
          </a:p>
          <a:p>
            <a:pPr lvl="1"/>
            <a:r>
              <a:rPr lang="en-US" dirty="0" smtClean="0"/>
              <a:t>10 cases in D1</a:t>
            </a:r>
          </a:p>
          <a:p>
            <a:pPr lvl="1"/>
            <a:r>
              <a:rPr lang="en-US" dirty="0" smtClean="0"/>
              <a:t>155 cases in D2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Fluttering: Packets to the same flow changing mid-stream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2" y="328429"/>
            <a:ext cx="8991600" cy="1143000"/>
          </a:xfrm>
        </p:spPr>
        <p:txBody>
          <a:bodyPr/>
          <a:lstStyle/>
          <a:p>
            <a:r>
              <a:rPr lang="en-US" dirty="0" smtClean="0"/>
              <a:t>Routing Prevalence and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2" y="1827696"/>
            <a:ext cx="8458200" cy="3651121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Prevalence: </a:t>
            </a:r>
            <a:r>
              <a:rPr lang="en-US" dirty="0" smtClean="0"/>
              <a:t>How often is the route present in the routing tables?</a:t>
            </a:r>
          </a:p>
          <a:p>
            <a:pPr lvl="1"/>
            <a:r>
              <a:rPr lang="en-US" dirty="0" smtClean="0"/>
              <a:t>Internet paths are strongly dominated by a single route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Persistence:</a:t>
            </a:r>
            <a:r>
              <a:rPr lang="en-US" b="1" dirty="0" smtClean="0"/>
              <a:t> </a:t>
            </a:r>
            <a:r>
              <a:rPr lang="en-US" dirty="0" smtClean="0"/>
              <a:t>How long do routes endure before changing?</a:t>
            </a:r>
          </a:p>
          <a:p>
            <a:pPr lvl="1"/>
            <a:r>
              <a:rPr lang="en-US" dirty="0" smtClean="0"/>
              <a:t>Routing changes occur over a variety of time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2E5C-653B-DB45-AF08-A2138D770F3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724-D884-D248-9B65-EBB505FCC31D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on Hubs: Switches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3200"/>
              <a:t>Link-layer</a:t>
            </a:r>
          </a:p>
          <a:p>
            <a:pPr lvl="1"/>
            <a:r>
              <a:rPr lang="en-US" sz="2800"/>
              <a:t>Stores and forwards Ethernet frames</a:t>
            </a:r>
          </a:p>
          <a:p>
            <a:pPr lvl="1"/>
            <a:r>
              <a:rPr lang="en-US" sz="2800"/>
              <a:t>Examines frame header and selectively forwards frame based on MAC dest address</a:t>
            </a:r>
          </a:p>
          <a:p>
            <a:pPr lvl="1"/>
            <a:r>
              <a:rPr lang="en-US" sz="2800"/>
              <a:t>When frame is to be forwarded on segment, uses CSMA/CD to access segment</a:t>
            </a:r>
          </a:p>
          <a:p>
            <a:r>
              <a:rPr lang="en-US" sz="3200"/>
              <a:t>Transparent</a:t>
            </a:r>
          </a:p>
          <a:p>
            <a:pPr lvl="1"/>
            <a:r>
              <a:rPr lang="en-US" sz="2800"/>
              <a:t>Hosts are unaware of presence of switches</a:t>
            </a:r>
          </a:p>
          <a:p>
            <a:r>
              <a:rPr lang="en-US" sz="3200"/>
              <a:t>Plug-and-play, self-learning</a:t>
            </a:r>
          </a:p>
          <a:p>
            <a:pPr lvl="1"/>
            <a:r>
              <a:rPr lang="en-US" sz="2800"/>
              <a:t>Switches do not need to be configured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DF3F-9309-E54B-AF94-3BCED36E9C00}" type="slidenum">
              <a:rPr lang="en-US"/>
              <a:pPr/>
              <a:t>9</a:t>
            </a:fld>
            <a:endParaRPr lang="en-US"/>
          </a:p>
        </p:txBody>
      </p:sp>
      <p:sp>
        <p:nvSpPr>
          <p:cNvPr id="34818" name="Freeform 2"/>
          <p:cNvSpPr>
            <a:spLocks/>
          </p:cNvSpPr>
          <p:nvPr/>
        </p:nvSpPr>
        <p:spPr bwMode="auto">
          <a:xfrm>
            <a:off x="4211638" y="3992563"/>
            <a:ext cx="2781300" cy="257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227"/>
              </a:cxn>
              <a:cxn ang="0">
                <a:pos x="227" y="333"/>
              </a:cxn>
              <a:cxn ang="0">
                <a:pos x="316" y="470"/>
              </a:cxn>
              <a:cxn ang="0">
                <a:pos x="349" y="519"/>
              </a:cxn>
              <a:cxn ang="0">
                <a:pos x="405" y="641"/>
              </a:cxn>
              <a:cxn ang="0">
                <a:pos x="446" y="714"/>
              </a:cxn>
              <a:cxn ang="0">
                <a:pos x="487" y="860"/>
              </a:cxn>
              <a:cxn ang="0">
                <a:pos x="495" y="1030"/>
              </a:cxn>
              <a:cxn ang="0">
                <a:pos x="543" y="1176"/>
              </a:cxn>
              <a:cxn ang="0">
                <a:pos x="592" y="1330"/>
              </a:cxn>
              <a:cxn ang="0">
                <a:pos x="657" y="1371"/>
              </a:cxn>
              <a:cxn ang="0">
                <a:pos x="681" y="1395"/>
              </a:cxn>
              <a:cxn ang="0">
                <a:pos x="892" y="1485"/>
              </a:cxn>
              <a:cxn ang="0">
                <a:pos x="1014" y="1590"/>
              </a:cxn>
              <a:cxn ang="0">
                <a:pos x="1111" y="1622"/>
              </a:cxn>
              <a:cxn ang="0">
                <a:pos x="1209" y="1614"/>
              </a:cxn>
              <a:cxn ang="0">
                <a:pos x="1233" y="1590"/>
              </a:cxn>
              <a:cxn ang="0">
                <a:pos x="1322" y="1533"/>
              </a:cxn>
              <a:cxn ang="0">
                <a:pos x="1566" y="1266"/>
              </a:cxn>
              <a:cxn ang="0">
                <a:pos x="1752" y="990"/>
              </a:cxn>
              <a:cxn ang="0">
                <a:pos x="1736" y="876"/>
              </a:cxn>
              <a:cxn ang="0">
                <a:pos x="1687" y="779"/>
              </a:cxn>
              <a:cxn ang="0">
                <a:pos x="1630" y="681"/>
              </a:cxn>
              <a:cxn ang="0">
                <a:pos x="1517" y="568"/>
              </a:cxn>
              <a:cxn ang="0">
                <a:pos x="1347" y="365"/>
              </a:cxn>
              <a:cxn ang="0">
                <a:pos x="1249" y="243"/>
              </a:cxn>
              <a:cxn ang="0">
                <a:pos x="1160" y="219"/>
              </a:cxn>
              <a:cxn ang="0">
                <a:pos x="973" y="187"/>
              </a:cxn>
              <a:cxn ang="0">
                <a:pos x="616" y="130"/>
              </a:cxn>
              <a:cxn ang="0">
                <a:pos x="324" y="16"/>
              </a:cxn>
              <a:cxn ang="0">
                <a:pos x="0" y="0"/>
              </a:cxn>
            </a:cxnLst>
            <a:rect l="0" t="0" r="r" b="b"/>
            <a:pathLst>
              <a:path w="1752" h="1622">
                <a:moveTo>
                  <a:pt x="0" y="0"/>
                </a:moveTo>
                <a:cubicBezTo>
                  <a:pt x="66" y="66"/>
                  <a:pt x="98" y="149"/>
                  <a:pt x="146" y="227"/>
                </a:cubicBezTo>
                <a:cubicBezTo>
                  <a:pt x="170" y="265"/>
                  <a:pt x="202" y="295"/>
                  <a:pt x="227" y="333"/>
                </a:cubicBezTo>
                <a:cubicBezTo>
                  <a:pt x="257" y="379"/>
                  <a:pt x="287" y="424"/>
                  <a:pt x="316" y="470"/>
                </a:cubicBezTo>
                <a:cubicBezTo>
                  <a:pt x="326" y="487"/>
                  <a:pt x="349" y="519"/>
                  <a:pt x="349" y="519"/>
                </a:cubicBezTo>
                <a:cubicBezTo>
                  <a:pt x="363" y="561"/>
                  <a:pt x="385" y="601"/>
                  <a:pt x="405" y="641"/>
                </a:cubicBezTo>
                <a:cubicBezTo>
                  <a:pt x="421" y="673"/>
                  <a:pt x="419" y="687"/>
                  <a:pt x="446" y="714"/>
                </a:cubicBezTo>
                <a:cubicBezTo>
                  <a:pt x="454" y="764"/>
                  <a:pt x="469" y="813"/>
                  <a:pt x="487" y="860"/>
                </a:cubicBezTo>
                <a:cubicBezTo>
                  <a:pt x="490" y="917"/>
                  <a:pt x="489" y="974"/>
                  <a:pt x="495" y="1030"/>
                </a:cubicBezTo>
                <a:cubicBezTo>
                  <a:pt x="500" y="1075"/>
                  <a:pt x="529" y="1134"/>
                  <a:pt x="543" y="1176"/>
                </a:cubicBezTo>
                <a:cubicBezTo>
                  <a:pt x="557" y="1219"/>
                  <a:pt x="563" y="1295"/>
                  <a:pt x="592" y="1330"/>
                </a:cubicBezTo>
                <a:cubicBezTo>
                  <a:pt x="619" y="1362"/>
                  <a:pt x="626" y="1349"/>
                  <a:pt x="657" y="1371"/>
                </a:cubicBezTo>
                <a:cubicBezTo>
                  <a:pt x="666" y="1378"/>
                  <a:pt x="671" y="1389"/>
                  <a:pt x="681" y="1395"/>
                </a:cubicBezTo>
                <a:cubicBezTo>
                  <a:pt x="745" y="1435"/>
                  <a:pt x="821" y="1458"/>
                  <a:pt x="892" y="1485"/>
                </a:cubicBezTo>
                <a:cubicBezTo>
                  <a:pt x="926" y="1519"/>
                  <a:pt x="966" y="1569"/>
                  <a:pt x="1014" y="1590"/>
                </a:cubicBezTo>
                <a:cubicBezTo>
                  <a:pt x="1045" y="1604"/>
                  <a:pt x="1111" y="1622"/>
                  <a:pt x="1111" y="1622"/>
                </a:cubicBezTo>
                <a:cubicBezTo>
                  <a:pt x="1144" y="1619"/>
                  <a:pt x="1177" y="1622"/>
                  <a:pt x="1209" y="1614"/>
                </a:cubicBezTo>
                <a:cubicBezTo>
                  <a:pt x="1220" y="1611"/>
                  <a:pt x="1224" y="1596"/>
                  <a:pt x="1233" y="1590"/>
                </a:cubicBezTo>
                <a:cubicBezTo>
                  <a:pt x="1263" y="1570"/>
                  <a:pt x="1291" y="1556"/>
                  <a:pt x="1322" y="1533"/>
                </a:cubicBezTo>
                <a:cubicBezTo>
                  <a:pt x="1422" y="1458"/>
                  <a:pt x="1496" y="1368"/>
                  <a:pt x="1566" y="1266"/>
                </a:cubicBezTo>
                <a:cubicBezTo>
                  <a:pt x="1631" y="1172"/>
                  <a:pt x="1715" y="1101"/>
                  <a:pt x="1752" y="990"/>
                </a:cubicBezTo>
                <a:cubicBezTo>
                  <a:pt x="1751" y="981"/>
                  <a:pt x="1744" y="897"/>
                  <a:pt x="1736" y="876"/>
                </a:cubicBezTo>
                <a:cubicBezTo>
                  <a:pt x="1723" y="842"/>
                  <a:pt x="1698" y="814"/>
                  <a:pt x="1687" y="779"/>
                </a:cubicBezTo>
                <a:cubicBezTo>
                  <a:pt x="1675" y="742"/>
                  <a:pt x="1667" y="709"/>
                  <a:pt x="1630" y="681"/>
                </a:cubicBezTo>
                <a:cubicBezTo>
                  <a:pt x="1594" y="654"/>
                  <a:pt x="1540" y="603"/>
                  <a:pt x="1517" y="568"/>
                </a:cubicBezTo>
                <a:cubicBezTo>
                  <a:pt x="1469" y="497"/>
                  <a:pt x="1420" y="413"/>
                  <a:pt x="1347" y="365"/>
                </a:cubicBezTo>
                <a:cubicBezTo>
                  <a:pt x="1325" y="324"/>
                  <a:pt x="1289" y="268"/>
                  <a:pt x="1249" y="243"/>
                </a:cubicBezTo>
                <a:cubicBezTo>
                  <a:pt x="1223" y="227"/>
                  <a:pt x="1190" y="226"/>
                  <a:pt x="1160" y="219"/>
                </a:cubicBezTo>
                <a:cubicBezTo>
                  <a:pt x="1098" y="204"/>
                  <a:pt x="1037" y="194"/>
                  <a:pt x="973" y="187"/>
                </a:cubicBezTo>
                <a:cubicBezTo>
                  <a:pt x="851" y="141"/>
                  <a:pt x="749" y="136"/>
                  <a:pt x="616" y="130"/>
                </a:cubicBezTo>
                <a:cubicBezTo>
                  <a:pt x="516" y="97"/>
                  <a:pt x="434" y="23"/>
                  <a:pt x="324" y="16"/>
                </a:cubicBezTo>
                <a:cubicBezTo>
                  <a:pt x="216" y="9"/>
                  <a:pt x="108" y="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2998788" y="4030663"/>
            <a:ext cx="1779587" cy="2370137"/>
          </a:xfrm>
          <a:custGeom>
            <a:avLst/>
            <a:gdLst/>
            <a:ahLst/>
            <a:cxnLst>
              <a:cxn ang="0">
                <a:pos x="642" y="0"/>
              </a:cxn>
              <a:cxn ang="0">
                <a:pos x="610" y="81"/>
              </a:cxn>
              <a:cxn ang="0">
                <a:pos x="561" y="187"/>
              </a:cxn>
              <a:cxn ang="0">
                <a:pos x="488" y="398"/>
              </a:cxn>
              <a:cxn ang="0">
                <a:pos x="456" y="455"/>
              </a:cxn>
              <a:cxn ang="0">
                <a:pos x="423" y="479"/>
              </a:cxn>
              <a:cxn ang="0">
                <a:pos x="350" y="568"/>
              </a:cxn>
              <a:cxn ang="0">
                <a:pos x="261" y="698"/>
              </a:cxn>
              <a:cxn ang="0">
                <a:pos x="220" y="730"/>
              </a:cxn>
              <a:cxn ang="0">
                <a:pos x="115" y="844"/>
              </a:cxn>
              <a:cxn ang="0">
                <a:pos x="99" y="868"/>
              </a:cxn>
              <a:cxn ang="0">
                <a:pos x="50" y="901"/>
              </a:cxn>
              <a:cxn ang="0">
                <a:pos x="9" y="966"/>
              </a:cxn>
              <a:cxn ang="0">
                <a:pos x="1" y="1022"/>
              </a:cxn>
              <a:cxn ang="0">
                <a:pos x="17" y="1177"/>
              </a:cxn>
              <a:cxn ang="0">
                <a:pos x="42" y="1217"/>
              </a:cxn>
              <a:cxn ang="0">
                <a:pos x="172" y="1371"/>
              </a:cxn>
              <a:cxn ang="0">
                <a:pos x="285" y="1461"/>
              </a:cxn>
              <a:cxn ang="0">
                <a:pos x="415" y="1493"/>
              </a:cxn>
              <a:cxn ang="0">
                <a:pos x="756" y="1461"/>
              </a:cxn>
              <a:cxn ang="0">
                <a:pos x="894" y="1404"/>
              </a:cxn>
              <a:cxn ang="0">
                <a:pos x="959" y="1363"/>
              </a:cxn>
              <a:cxn ang="0">
                <a:pos x="1007" y="1306"/>
              </a:cxn>
              <a:cxn ang="0">
                <a:pos x="1096" y="1217"/>
              </a:cxn>
              <a:cxn ang="0">
                <a:pos x="1121" y="739"/>
              </a:cxn>
              <a:cxn ang="0">
                <a:pos x="1048" y="528"/>
              </a:cxn>
              <a:cxn ang="0">
                <a:pos x="967" y="373"/>
              </a:cxn>
              <a:cxn ang="0">
                <a:pos x="845" y="187"/>
              </a:cxn>
              <a:cxn ang="0">
                <a:pos x="837" y="163"/>
              </a:cxn>
              <a:cxn ang="0">
                <a:pos x="813" y="154"/>
              </a:cxn>
              <a:cxn ang="0">
                <a:pos x="772" y="122"/>
              </a:cxn>
              <a:cxn ang="0">
                <a:pos x="683" y="33"/>
              </a:cxn>
              <a:cxn ang="0">
                <a:pos x="642" y="0"/>
              </a:cxn>
            </a:cxnLst>
            <a:rect l="0" t="0" r="r" b="b"/>
            <a:pathLst>
              <a:path w="1121" h="1493">
                <a:moveTo>
                  <a:pt x="642" y="0"/>
                </a:moveTo>
                <a:cubicBezTo>
                  <a:pt x="632" y="30"/>
                  <a:pt x="628" y="55"/>
                  <a:pt x="610" y="81"/>
                </a:cubicBezTo>
                <a:cubicBezTo>
                  <a:pt x="601" y="118"/>
                  <a:pt x="582" y="155"/>
                  <a:pt x="561" y="187"/>
                </a:cubicBezTo>
                <a:cubicBezTo>
                  <a:pt x="543" y="261"/>
                  <a:pt x="522" y="330"/>
                  <a:pt x="488" y="398"/>
                </a:cubicBezTo>
                <a:cubicBezTo>
                  <a:pt x="483" y="408"/>
                  <a:pt x="466" y="445"/>
                  <a:pt x="456" y="455"/>
                </a:cubicBezTo>
                <a:cubicBezTo>
                  <a:pt x="446" y="465"/>
                  <a:pt x="433" y="470"/>
                  <a:pt x="423" y="479"/>
                </a:cubicBezTo>
                <a:cubicBezTo>
                  <a:pt x="394" y="504"/>
                  <a:pt x="372" y="539"/>
                  <a:pt x="350" y="568"/>
                </a:cubicBezTo>
                <a:cubicBezTo>
                  <a:pt x="319" y="609"/>
                  <a:pt x="298" y="661"/>
                  <a:pt x="261" y="698"/>
                </a:cubicBezTo>
                <a:cubicBezTo>
                  <a:pt x="249" y="710"/>
                  <a:pt x="233" y="718"/>
                  <a:pt x="220" y="730"/>
                </a:cubicBezTo>
                <a:cubicBezTo>
                  <a:pt x="201" y="788"/>
                  <a:pt x="151" y="801"/>
                  <a:pt x="115" y="844"/>
                </a:cubicBezTo>
                <a:cubicBezTo>
                  <a:pt x="109" y="851"/>
                  <a:pt x="106" y="862"/>
                  <a:pt x="99" y="868"/>
                </a:cubicBezTo>
                <a:cubicBezTo>
                  <a:pt x="84" y="881"/>
                  <a:pt x="50" y="901"/>
                  <a:pt x="50" y="901"/>
                </a:cubicBezTo>
                <a:cubicBezTo>
                  <a:pt x="34" y="926"/>
                  <a:pt x="18" y="938"/>
                  <a:pt x="9" y="966"/>
                </a:cubicBezTo>
                <a:cubicBezTo>
                  <a:pt x="6" y="985"/>
                  <a:pt x="0" y="1003"/>
                  <a:pt x="1" y="1022"/>
                </a:cubicBezTo>
                <a:cubicBezTo>
                  <a:pt x="3" y="1074"/>
                  <a:pt x="6" y="1126"/>
                  <a:pt x="17" y="1177"/>
                </a:cubicBezTo>
                <a:cubicBezTo>
                  <a:pt x="20" y="1192"/>
                  <a:pt x="34" y="1203"/>
                  <a:pt x="42" y="1217"/>
                </a:cubicBezTo>
                <a:cubicBezTo>
                  <a:pt x="77" y="1279"/>
                  <a:pt x="121" y="1320"/>
                  <a:pt x="172" y="1371"/>
                </a:cubicBezTo>
                <a:cubicBezTo>
                  <a:pt x="204" y="1403"/>
                  <a:pt x="242" y="1447"/>
                  <a:pt x="285" y="1461"/>
                </a:cubicBezTo>
                <a:cubicBezTo>
                  <a:pt x="328" y="1475"/>
                  <a:pt x="372" y="1479"/>
                  <a:pt x="415" y="1493"/>
                </a:cubicBezTo>
                <a:cubicBezTo>
                  <a:pt x="528" y="1482"/>
                  <a:pt x="644" y="1479"/>
                  <a:pt x="756" y="1461"/>
                </a:cubicBezTo>
                <a:cubicBezTo>
                  <a:pt x="803" y="1444"/>
                  <a:pt x="847" y="1422"/>
                  <a:pt x="894" y="1404"/>
                </a:cubicBezTo>
                <a:cubicBezTo>
                  <a:pt x="914" y="1388"/>
                  <a:pt x="939" y="1379"/>
                  <a:pt x="959" y="1363"/>
                </a:cubicBezTo>
                <a:cubicBezTo>
                  <a:pt x="978" y="1347"/>
                  <a:pt x="988" y="1322"/>
                  <a:pt x="1007" y="1306"/>
                </a:cubicBezTo>
                <a:cubicBezTo>
                  <a:pt x="1040" y="1277"/>
                  <a:pt x="1070" y="1253"/>
                  <a:pt x="1096" y="1217"/>
                </a:cubicBezTo>
                <a:cubicBezTo>
                  <a:pt x="1107" y="1057"/>
                  <a:pt x="1115" y="899"/>
                  <a:pt x="1121" y="739"/>
                </a:cubicBezTo>
                <a:cubicBezTo>
                  <a:pt x="1112" y="665"/>
                  <a:pt x="1093" y="588"/>
                  <a:pt x="1048" y="528"/>
                </a:cubicBezTo>
                <a:cubicBezTo>
                  <a:pt x="1028" y="468"/>
                  <a:pt x="1000" y="425"/>
                  <a:pt x="967" y="373"/>
                </a:cubicBezTo>
                <a:cubicBezTo>
                  <a:pt x="922" y="303"/>
                  <a:pt x="907" y="249"/>
                  <a:pt x="845" y="187"/>
                </a:cubicBezTo>
                <a:cubicBezTo>
                  <a:pt x="842" y="179"/>
                  <a:pt x="843" y="169"/>
                  <a:pt x="837" y="163"/>
                </a:cubicBezTo>
                <a:cubicBezTo>
                  <a:pt x="831" y="157"/>
                  <a:pt x="820" y="158"/>
                  <a:pt x="813" y="154"/>
                </a:cubicBezTo>
                <a:cubicBezTo>
                  <a:pt x="798" y="145"/>
                  <a:pt x="786" y="132"/>
                  <a:pt x="772" y="122"/>
                </a:cubicBezTo>
                <a:cubicBezTo>
                  <a:pt x="750" y="90"/>
                  <a:pt x="719" y="45"/>
                  <a:pt x="683" y="33"/>
                </a:cubicBezTo>
                <a:cubicBezTo>
                  <a:pt x="652" y="12"/>
                  <a:pt x="665" y="23"/>
                  <a:pt x="642" y="0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785813" y="3789363"/>
            <a:ext cx="3128962" cy="2560637"/>
          </a:xfrm>
          <a:custGeom>
            <a:avLst/>
            <a:gdLst/>
            <a:ahLst/>
            <a:cxnLst>
              <a:cxn ang="0">
                <a:pos x="1947" y="71"/>
              </a:cxn>
              <a:cxn ang="0">
                <a:pos x="1614" y="71"/>
              </a:cxn>
              <a:cxn ang="0">
                <a:pos x="1249" y="87"/>
              </a:cxn>
              <a:cxn ang="0">
                <a:pos x="1095" y="136"/>
              </a:cxn>
              <a:cxn ang="0">
                <a:pos x="982" y="168"/>
              </a:cxn>
              <a:cxn ang="0">
                <a:pos x="949" y="185"/>
              </a:cxn>
              <a:cxn ang="0">
                <a:pos x="900" y="201"/>
              </a:cxn>
              <a:cxn ang="0">
                <a:pos x="835" y="250"/>
              </a:cxn>
              <a:cxn ang="0">
                <a:pos x="803" y="298"/>
              </a:cxn>
              <a:cxn ang="0">
                <a:pos x="681" y="306"/>
              </a:cxn>
              <a:cxn ang="0">
                <a:pos x="600" y="331"/>
              </a:cxn>
              <a:cxn ang="0">
                <a:pos x="511" y="379"/>
              </a:cxn>
              <a:cxn ang="0">
                <a:pos x="479" y="404"/>
              </a:cxn>
              <a:cxn ang="0">
                <a:pos x="406" y="420"/>
              </a:cxn>
              <a:cxn ang="0">
                <a:pos x="357" y="436"/>
              </a:cxn>
              <a:cxn ang="0">
                <a:pos x="332" y="444"/>
              </a:cxn>
              <a:cxn ang="0">
                <a:pos x="292" y="469"/>
              </a:cxn>
              <a:cxn ang="0">
                <a:pos x="178" y="590"/>
              </a:cxn>
              <a:cxn ang="0">
                <a:pos x="73" y="736"/>
              </a:cxn>
              <a:cxn ang="0">
                <a:pos x="40" y="785"/>
              </a:cxn>
              <a:cxn ang="0">
                <a:pos x="0" y="915"/>
              </a:cxn>
              <a:cxn ang="0">
                <a:pos x="8" y="1158"/>
              </a:cxn>
              <a:cxn ang="0">
                <a:pos x="97" y="1288"/>
              </a:cxn>
              <a:cxn ang="0">
                <a:pos x="162" y="1369"/>
              </a:cxn>
              <a:cxn ang="0">
                <a:pos x="332" y="1475"/>
              </a:cxn>
              <a:cxn ang="0">
                <a:pos x="389" y="1499"/>
              </a:cxn>
              <a:cxn ang="0">
                <a:pos x="519" y="1580"/>
              </a:cxn>
              <a:cxn ang="0">
                <a:pos x="560" y="1596"/>
              </a:cxn>
              <a:cxn ang="0">
                <a:pos x="641" y="1613"/>
              </a:cxn>
              <a:cxn ang="0">
                <a:pos x="762" y="1604"/>
              </a:cxn>
              <a:cxn ang="0">
                <a:pos x="852" y="1564"/>
              </a:cxn>
              <a:cxn ang="0">
                <a:pos x="1046" y="1499"/>
              </a:cxn>
              <a:cxn ang="0">
                <a:pos x="1136" y="1410"/>
              </a:cxn>
              <a:cxn ang="0">
                <a:pos x="1225" y="1256"/>
              </a:cxn>
              <a:cxn ang="0">
                <a:pos x="1355" y="1077"/>
              </a:cxn>
              <a:cxn ang="0">
                <a:pos x="1428" y="972"/>
              </a:cxn>
              <a:cxn ang="0">
                <a:pos x="1501" y="866"/>
              </a:cxn>
              <a:cxn ang="0">
                <a:pos x="1541" y="826"/>
              </a:cxn>
              <a:cxn ang="0">
                <a:pos x="1614" y="728"/>
              </a:cxn>
              <a:cxn ang="0">
                <a:pos x="1728" y="452"/>
              </a:cxn>
              <a:cxn ang="0">
                <a:pos x="1801" y="323"/>
              </a:cxn>
              <a:cxn ang="0">
                <a:pos x="1882" y="209"/>
              </a:cxn>
              <a:cxn ang="0">
                <a:pos x="1923" y="136"/>
              </a:cxn>
              <a:cxn ang="0">
                <a:pos x="1898" y="144"/>
              </a:cxn>
              <a:cxn ang="0">
                <a:pos x="1914" y="120"/>
              </a:cxn>
              <a:cxn ang="0">
                <a:pos x="1947" y="71"/>
              </a:cxn>
            </a:cxnLst>
            <a:rect l="0" t="0" r="r" b="b"/>
            <a:pathLst>
              <a:path w="1971" h="1613">
                <a:moveTo>
                  <a:pt x="1947" y="71"/>
                </a:moveTo>
                <a:cubicBezTo>
                  <a:pt x="1826" y="47"/>
                  <a:pt x="1753" y="61"/>
                  <a:pt x="1614" y="71"/>
                </a:cubicBezTo>
                <a:cubicBezTo>
                  <a:pt x="1480" y="116"/>
                  <a:pt x="1622" y="71"/>
                  <a:pt x="1249" y="87"/>
                </a:cubicBezTo>
                <a:cubicBezTo>
                  <a:pt x="1195" y="89"/>
                  <a:pt x="1145" y="119"/>
                  <a:pt x="1095" y="136"/>
                </a:cubicBezTo>
                <a:cubicBezTo>
                  <a:pt x="1044" y="187"/>
                  <a:pt x="1097" y="144"/>
                  <a:pt x="982" y="168"/>
                </a:cubicBezTo>
                <a:cubicBezTo>
                  <a:pt x="970" y="170"/>
                  <a:pt x="960" y="180"/>
                  <a:pt x="949" y="185"/>
                </a:cubicBezTo>
                <a:cubicBezTo>
                  <a:pt x="933" y="191"/>
                  <a:pt x="900" y="201"/>
                  <a:pt x="900" y="201"/>
                </a:cubicBezTo>
                <a:cubicBezTo>
                  <a:pt x="880" y="215"/>
                  <a:pt x="850" y="233"/>
                  <a:pt x="835" y="250"/>
                </a:cubicBezTo>
                <a:cubicBezTo>
                  <a:pt x="822" y="264"/>
                  <a:pt x="821" y="291"/>
                  <a:pt x="803" y="298"/>
                </a:cubicBezTo>
                <a:cubicBezTo>
                  <a:pt x="765" y="312"/>
                  <a:pt x="722" y="303"/>
                  <a:pt x="681" y="306"/>
                </a:cubicBezTo>
                <a:cubicBezTo>
                  <a:pt x="654" y="316"/>
                  <a:pt x="627" y="322"/>
                  <a:pt x="600" y="331"/>
                </a:cubicBezTo>
                <a:cubicBezTo>
                  <a:pt x="572" y="350"/>
                  <a:pt x="538" y="358"/>
                  <a:pt x="511" y="379"/>
                </a:cubicBezTo>
                <a:cubicBezTo>
                  <a:pt x="500" y="387"/>
                  <a:pt x="492" y="399"/>
                  <a:pt x="479" y="404"/>
                </a:cubicBezTo>
                <a:cubicBezTo>
                  <a:pt x="456" y="413"/>
                  <a:pt x="430" y="414"/>
                  <a:pt x="406" y="420"/>
                </a:cubicBezTo>
                <a:cubicBezTo>
                  <a:pt x="389" y="424"/>
                  <a:pt x="373" y="431"/>
                  <a:pt x="357" y="436"/>
                </a:cubicBezTo>
                <a:cubicBezTo>
                  <a:pt x="349" y="439"/>
                  <a:pt x="332" y="444"/>
                  <a:pt x="332" y="444"/>
                </a:cubicBezTo>
                <a:cubicBezTo>
                  <a:pt x="262" y="519"/>
                  <a:pt x="376" y="403"/>
                  <a:pt x="292" y="469"/>
                </a:cubicBezTo>
                <a:cubicBezTo>
                  <a:pt x="251" y="501"/>
                  <a:pt x="212" y="550"/>
                  <a:pt x="178" y="590"/>
                </a:cubicBezTo>
                <a:cubicBezTo>
                  <a:pt x="143" y="632"/>
                  <a:pt x="98" y="685"/>
                  <a:pt x="73" y="736"/>
                </a:cubicBezTo>
                <a:cubicBezTo>
                  <a:pt x="54" y="776"/>
                  <a:pt x="66" y="761"/>
                  <a:pt x="40" y="785"/>
                </a:cubicBezTo>
                <a:cubicBezTo>
                  <a:pt x="25" y="831"/>
                  <a:pt x="8" y="867"/>
                  <a:pt x="0" y="915"/>
                </a:cubicBezTo>
                <a:cubicBezTo>
                  <a:pt x="3" y="996"/>
                  <a:pt x="1" y="1077"/>
                  <a:pt x="8" y="1158"/>
                </a:cubicBezTo>
                <a:cubicBezTo>
                  <a:pt x="13" y="1214"/>
                  <a:pt x="61" y="1252"/>
                  <a:pt x="97" y="1288"/>
                </a:cubicBezTo>
                <a:cubicBezTo>
                  <a:pt x="143" y="1334"/>
                  <a:pt x="107" y="1291"/>
                  <a:pt x="162" y="1369"/>
                </a:cubicBezTo>
                <a:cubicBezTo>
                  <a:pt x="179" y="1393"/>
                  <a:pt x="300" y="1455"/>
                  <a:pt x="332" y="1475"/>
                </a:cubicBezTo>
                <a:cubicBezTo>
                  <a:pt x="435" y="1540"/>
                  <a:pt x="310" y="1456"/>
                  <a:pt x="389" y="1499"/>
                </a:cubicBezTo>
                <a:cubicBezTo>
                  <a:pt x="434" y="1524"/>
                  <a:pt x="471" y="1559"/>
                  <a:pt x="519" y="1580"/>
                </a:cubicBezTo>
                <a:cubicBezTo>
                  <a:pt x="532" y="1586"/>
                  <a:pt x="546" y="1592"/>
                  <a:pt x="560" y="1596"/>
                </a:cubicBezTo>
                <a:cubicBezTo>
                  <a:pt x="587" y="1603"/>
                  <a:pt x="641" y="1613"/>
                  <a:pt x="641" y="1613"/>
                </a:cubicBezTo>
                <a:cubicBezTo>
                  <a:pt x="681" y="1610"/>
                  <a:pt x="722" y="1609"/>
                  <a:pt x="762" y="1604"/>
                </a:cubicBezTo>
                <a:cubicBezTo>
                  <a:pt x="784" y="1601"/>
                  <a:pt x="851" y="1565"/>
                  <a:pt x="852" y="1564"/>
                </a:cubicBezTo>
                <a:cubicBezTo>
                  <a:pt x="914" y="1534"/>
                  <a:pt x="982" y="1520"/>
                  <a:pt x="1046" y="1499"/>
                </a:cubicBezTo>
                <a:cubicBezTo>
                  <a:pt x="1078" y="1469"/>
                  <a:pt x="1109" y="1445"/>
                  <a:pt x="1136" y="1410"/>
                </a:cubicBezTo>
                <a:cubicBezTo>
                  <a:pt x="1172" y="1362"/>
                  <a:pt x="1190" y="1305"/>
                  <a:pt x="1225" y="1256"/>
                </a:cubicBezTo>
                <a:cubicBezTo>
                  <a:pt x="1268" y="1196"/>
                  <a:pt x="1312" y="1137"/>
                  <a:pt x="1355" y="1077"/>
                </a:cubicBezTo>
                <a:cubicBezTo>
                  <a:pt x="1380" y="1043"/>
                  <a:pt x="1398" y="1003"/>
                  <a:pt x="1428" y="972"/>
                </a:cubicBezTo>
                <a:cubicBezTo>
                  <a:pt x="1460" y="939"/>
                  <a:pt x="1473" y="901"/>
                  <a:pt x="1501" y="866"/>
                </a:cubicBezTo>
                <a:cubicBezTo>
                  <a:pt x="1513" y="851"/>
                  <a:pt x="1529" y="841"/>
                  <a:pt x="1541" y="826"/>
                </a:cubicBezTo>
                <a:cubicBezTo>
                  <a:pt x="1567" y="794"/>
                  <a:pt x="1614" y="728"/>
                  <a:pt x="1614" y="728"/>
                </a:cubicBezTo>
                <a:cubicBezTo>
                  <a:pt x="1636" y="641"/>
                  <a:pt x="1665" y="518"/>
                  <a:pt x="1728" y="452"/>
                </a:cubicBezTo>
                <a:cubicBezTo>
                  <a:pt x="1743" y="407"/>
                  <a:pt x="1768" y="356"/>
                  <a:pt x="1801" y="323"/>
                </a:cubicBezTo>
                <a:cubicBezTo>
                  <a:pt x="1813" y="273"/>
                  <a:pt x="1852" y="250"/>
                  <a:pt x="1882" y="209"/>
                </a:cubicBezTo>
                <a:cubicBezTo>
                  <a:pt x="1890" y="178"/>
                  <a:pt x="1893" y="150"/>
                  <a:pt x="1923" y="136"/>
                </a:cubicBezTo>
                <a:cubicBezTo>
                  <a:pt x="1915" y="139"/>
                  <a:pt x="1902" y="152"/>
                  <a:pt x="1898" y="144"/>
                </a:cubicBezTo>
                <a:cubicBezTo>
                  <a:pt x="1893" y="136"/>
                  <a:pt x="1910" y="129"/>
                  <a:pt x="1914" y="120"/>
                </a:cubicBezTo>
                <a:cubicBezTo>
                  <a:pt x="1923" y="103"/>
                  <a:pt x="1971" y="0"/>
                  <a:pt x="1947" y="71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Switch: Traffic Isolation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Switch breaks subnet into LAN segments</a:t>
            </a:r>
          </a:p>
          <a:p>
            <a:r>
              <a:rPr lang="en-US"/>
              <a:t>Switch filters packets</a:t>
            </a:r>
          </a:p>
          <a:p>
            <a:pPr lvl="1"/>
            <a:r>
              <a:rPr lang="en-US"/>
              <a:t>Same-LAN-segment frames not usually forwarded onto other LAN segments</a:t>
            </a:r>
          </a:p>
          <a:p>
            <a:pPr lvl="1"/>
            <a:r>
              <a:rPr lang="en-US"/>
              <a:t>Segments become separate collision  domains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767138" y="5264150"/>
            <a:ext cx="288925" cy="6826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485900" y="5564188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564188"/>
                        <a:ext cx="415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4191000" y="5576888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76888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5003800" y="5530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530850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2144713" y="5589588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5589588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608638" y="5272088"/>
            <a:ext cx="288925" cy="68262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973263" y="5262563"/>
            <a:ext cx="288925" cy="6667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3086100" y="5424488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424488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3524250" y="59023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5902325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6464300" y="5392738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5392738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5710238" y="5762625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5762625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1046163" y="5084763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084763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1422400" y="524827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1809750" y="529590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2228850" y="532447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3475038" y="5286375"/>
            <a:ext cx="346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3789363" y="5305425"/>
            <a:ext cx="125412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4094163" y="5248275"/>
            <a:ext cx="23018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5372100" y="5324475"/>
            <a:ext cx="42862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5875338" y="5295900"/>
            <a:ext cx="9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999163" y="5218113"/>
            <a:ext cx="51435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25875" y="3781425"/>
            <a:ext cx="371475" cy="252413"/>
            <a:chOff x="620" y="1640"/>
            <a:chExt cx="288" cy="209"/>
          </a:xfrm>
        </p:grpSpPr>
        <p:sp>
          <p:nvSpPr>
            <p:cNvPr id="34845" name="Line 29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6" name="Rectangle 30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34848" name="Line 32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9" name="Line 33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850" name="Line 34"/>
          <p:cNvSpPr>
            <a:spLocks noChangeShapeType="1"/>
          </p:cNvSpPr>
          <p:nvPr/>
        </p:nvSpPr>
        <p:spPr bwMode="auto">
          <a:xfrm flipH="1">
            <a:off x="2219325" y="4035425"/>
            <a:ext cx="1665288" cy="1074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4040188" y="4025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H="1" flipV="1">
            <a:off x="4198938" y="3976688"/>
            <a:ext cx="1497012" cy="1231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2395538" y="5048250"/>
            <a:ext cx="63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4197350" y="5056188"/>
            <a:ext cx="56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6029325" y="4929188"/>
            <a:ext cx="56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hub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4332288" y="372745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switch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720725" y="6291263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collision domain</a:t>
            </a: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2779713" y="6365875"/>
            <a:ext cx="182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collision domain</a:t>
            </a: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3295650" y="635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latin typeface="Comic Sans MS" charset="0"/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6500813" y="4186238"/>
            <a:ext cx="109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charset="0"/>
              </a:rPr>
              <a:t>collision </a:t>
            </a:r>
            <a:br>
              <a:rPr lang="en-US">
                <a:latin typeface="Comic Sans MS" charset="0"/>
              </a:rPr>
            </a:br>
            <a:r>
              <a:rPr lang="en-US">
                <a:latin typeface="Comic Sans MS" charset="0"/>
              </a:rPr>
              <a:t>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3729</Words>
  <Application>Microsoft Macintosh PowerPoint</Application>
  <PresentationFormat>On-screen Show (4:3)</PresentationFormat>
  <Paragraphs>793</Paragraphs>
  <Slides>71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1_Default Design</vt:lpstr>
      <vt:lpstr>Clip</vt:lpstr>
      <vt:lpstr>The Control Plane</vt:lpstr>
      <vt:lpstr>What is the Control Plane?</vt:lpstr>
      <vt:lpstr>Layer 2 Route Computation</vt:lpstr>
      <vt:lpstr>Life of a Packet: On a Subnet</vt:lpstr>
      <vt:lpstr>Interconnecting LANs</vt:lpstr>
      <vt:lpstr>Interconnecting LANs with Hubs</vt:lpstr>
      <vt:lpstr>Problems with Hubs: No Isolation</vt:lpstr>
      <vt:lpstr>Improving on Hubs: Switches</vt:lpstr>
      <vt:lpstr>Switch: Traffic Isolation</vt:lpstr>
      <vt:lpstr>Filtering and Forwarding</vt:lpstr>
      <vt:lpstr>Advantages vs. Hubs</vt:lpstr>
      <vt:lpstr>Disadvantages vs. Hubs</vt:lpstr>
      <vt:lpstr>Motivation For Self-Learning</vt:lpstr>
      <vt:lpstr>(Self)-Learning Bridges</vt:lpstr>
      <vt:lpstr>Cut-Through Switching</vt:lpstr>
      <vt:lpstr>Cut-Through Switching</vt:lpstr>
      <vt:lpstr>Limitations on Topology</vt:lpstr>
      <vt:lpstr>Solution: Spanning Trees</vt:lpstr>
      <vt:lpstr>Constructing a Spanning Tree</vt:lpstr>
      <vt:lpstr>Steps in Spanning Tree Algorithm</vt:lpstr>
      <vt:lpstr>Example From Switch #4’s Viewpoint</vt:lpstr>
      <vt:lpstr>Switches vs. Routers</vt:lpstr>
      <vt:lpstr>Scaling Ethernet</vt:lpstr>
      <vt:lpstr>Intradomain Routing</vt:lpstr>
      <vt:lpstr>Routing Inside an AS</vt:lpstr>
      <vt:lpstr>Topology Design</vt:lpstr>
      <vt:lpstr>Example: Abilene Network Topology</vt:lpstr>
      <vt:lpstr>Where’s Georgia Tech?</vt:lpstr>
      <vt:lpstr>Intradomain Routing: Two Approaches</vt:lpstr>
      <vt:lpstr>Forwarding vs. Routing</vt:lpstr>
      <vt:lpstr>Distance Vector Algorithm</vt:lpstr>
      <vt:lpstr>Link-State Routing</vt:lpstr>
      <vt:lpstr>Link-State Routing</vt:lpstr>
      <vt:lpstr>Detecting Topology Changes</vt:lpstr>
      <vt:lpstr>Broadcasting the Link State</vt:lpstr>
      <vt:lpstr>Broadcasting the Link State</vt:lpstr>
      <vt:lpstr>When to Initiate Flooding</vt:lpstr>
      <vt:lpstr>Scaling Link-State Routing</vt:lpstr>
      <vt:lpstr>Scaling Link-State Routing</vt:lpstr>
      <vt:lpstr>Link-State vs. Distance-Vector</vt:lpstr>
      <vt:lpstr>Open Shortest Paths First (OSPF)</vt:lpstr>
      <vt:lpstr>Another Example: IS-IS</vt:lpstr>
      <vt:lpstr>Hierarchical Routing in IS-IS</vt:lpstr>
      <vt:lpstr>ISIS on the Wire…</vt:lpstr>
      <vt:lpstr>Interdomain Routing</vt:lpstr>
      <vt:lpstr>Internet Routing</vt:lpstr>
      <vt:lpstr>Internet Routing Protocol: BGP</vt:lpstr>
      <vt:lpstr>Two Flavors of BGP</vt:lpstr>
      <vt:lpstr>Example BGP Routing Table</vt:lpstr>
      <vt:lpstr>Routing Attributes and Route Selection</vt:lpstr>
      <vt:lpstr>Other BGP Attributes</vt:lpstr>
      <vt:lpstr>Local Preference</vt:lpstr>
      <vt:lpstr>Communities and Local Preference</vt:lpstr>
      <vt:lpstr>AS Path Length</vt:lpstr>
      <vt:lpstr>Hot-Potato Routing</vt:lpstr>
      <vt:lpstr>Problems with Hot-Potato Routing</vt:lpstr>
      <vt:lpstr>Internet Business Model (Simplified)</vt:lpstr>
      <vt:lpstr>A Clean Slate 4D Approach to Internet Control and Management</vt:lpstr>
      <vt:lpstr>Layers of the 4D Architecture</vt:lpstr>
      <vt:lpstr>Advantages of 4D</vt:lpstr>
      <vt:lpstr>Challenges of 4D</vt:lpstr>
      <vt:lpstr>Research Agenda: Decision Plane</vt:lpstr>
      <vt:lpstr>Research Agenda: Dissemination Plane</vt:lpstr>
      <vt:lpstr>Research Agenda: Discovery Plane</vt:lpstr>
      <vt:lpstr>Research Agenda: Data Plane</vt:lpstr>
      <vt:lpstr>End-to-End Routing Behavior on the Internet</vt:lpstr>
      <vt:lpstr>End-to-End Routing Behavior</vt:lpstr>
      <vt:lpstr>End-to-End Routing Behavior</vt:lpstr>
      <vt:lpstr>Routing Loops</vt:lpstr>
      <vt:lpstr>Erroneous and Transient Routing</vt:lpstr>
      <vt:lpstr>Routing Prevalence and Persistence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Control Plane</dc:title>
  <dc:creator>Nick Feamster</dc:creator>
  <cp:lastModifiedBy>Nick Feamster</cp:lastModifiedBy>
  <cp:revision>12</cp:revision>
  <dcterms:created xsi:type="dcterms:W3CDTF">2010-09-08T09:32:27Z</dcterms:created>
  <dcterms:modified xsi:type="dcterms:W3CDTF">2011-09-06T15:36:02Z</dcterms:modified>
</cp:coreProperties>
</file>