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1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6"/>
  </p:notesMasterIdLst>
  <p:sldIdLst>
    <p:sldId id="256" r:id="rId2"/>
    <p:sldId id="275" r:id="rId3"/>
    <p:sldId id="276" r:id="rId4"/>
    <p:sldId id="277" r:id="rId5"/>
    <p:sldId id="288" r:id="rId6"/>
    <p:sldId id="286" r:id="rId7"/>
    <p:sldId id="328" r:id="rId8"/>
    <p:sldId id="329" r:id="rId9"/>
    <p:sldId id="330" r:id="rId10"/>
    <p:sldId id="331" r:id="rId11"/>
    <p:sldId id="332" r:id="rId12"/>
    <p:sldId id="306" r:id="rId13"/>
    <p:sldId id="282" r:id="rId14"/>
    <p:sldId id="283" r:id="rId15"/>
    <p:sldId id="284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07" r:id="rId36"/>
    <p:sldId id="287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00" r:id="rId48"/>
    <p:sldId id="301" r:id="rId49"/>
    <p:sldId id="302" r:id="rId50"/>
    <p:sldId id="303" r:id="rId51"/>
    <p:sldId id="304" r:id="rId52"/>
    <p:sldId id="305" r:id="rId53"/>
    <p:sldId id="333" r:id="rId54"/>
    <p:sldId id="334" r:id="rId55"/>
    <p:sldId id="335" r:id="rId56"/>
    <p:sldId id="336" r:id="rId57"/>
    <p:sldId id="337" r:id="rId58"/>
    <p:sldId id="257" r:id="rId59"/>
    <p:sldId id="258" r:id="rId60"/>
    <p:sldId id="259" r:id="rId61"/>
    <p:sldId id="260" r:id="rId62"/>
    <p:sldId id="261" r:id="rId63"/>
    <p:sldId id="262" r:id="rId64"/>
    <p:sldId id="263" r:id="rId65"/>
    <p:sldId id="264" r:id="rId66"/>
    <p:sldId id="265" r:id="rId67"/>
    <p:sldId id="266" r:id="rId68"/>
    <p:sldId id="267" r:id="rId69"/>
    <p:sldId id="268" r:id="rId70"/>
    <p:sldId id="269" r:id="rId71"/>
    <p:sldId id="270" r:id="rId72"/>
    <p:sldId id="271" r:id="rId73"/>
    <p:sldId id="272" r:id="rId74"/>
    <p:sldId id="273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6A254-D559-B441-9397-B47F04CD0773}" type="datetimeFigureOut">
              <a:rPr lang="en-US" smtClean="0"/>
              <a:pPr/>
              <a:t>8/28/11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6DA1D-D041-394F-86B0-B182955FB9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8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21535-3FCA-A648-A711-CEE2E967E0F9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1" tIns="45715" rIns="91431" bIns="45715"/>
          <a:lstStyle/>
          <a:p>
            <a:pPr defTabSz="900113">
              <a:spcBef>
                <a:spcPct val="0"/>
              </a:spcBef>
            </a:pPr>
            <a:endParaRPr kumimoji="1"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FEBE5-2C56-9446-A7C4-37274A5AEF82}" type="slidenum">
              <a:rPr lang="en-US"/>
              <a:pPr/>
              <a:t>14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208DF-CF03-0E4E-9D33-2C2A5A16A638}" type="slidenum">
              <a:rPr lang="en-US"/>
              <a:pPr/>
              <a:t>15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CE365-4BDA-0D45-857C-9E21B34AB7D2}" type="slidenum">
              <a:rPr lang="en-US"/>
              <a:pPr/>
              <a:t>17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Why is lookup mechanism fundamentally a search? I.e., what are the three of these things:</a:t>
            </a:r>
          </a:p>
          <a:p>
            <a:pPr>
              <a:buFontTx/>
              <a:buChar char="-"/>
            </a:pPr>
            <a:r>
              <a:rPr lang="en-US"/>
              <a:t>input key?</a:t>
            </a:r>
          </a:p>
          <a:p>
            <a:pPr>
              <a:buFontTx/>
              <a:buChar char="-"/>
            </a:pPr>
            <a:r>
              <a:rPr lang="en-US"/>
              <a:t>Database ?</a:t>
            </a:r>
          </a:p>
          <a:p>
            <a:pPr>
              <a:buFontTx/>
              <a:buChar char="-"/>
            </a:pPr>
            <a:r>
              <a:rPr lang="en-US"/>
              <a:t>Output ?</a:t>
            </a:r>
          </a:p>
          <a:p>
            <a:pPr>
              <a:buFontTx/>
              <a:buChar char="-"/>
            </a:pP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74CFD-7281-1D41-88FF-57D319580E2B}" type="slidenum">
              <a:rPr lang="en-US"/>
              <a:pPr/>
              <a:t>18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F1437-1101-8E49-98FB-0D7C14B5DC53}" type="slidenum">
              <a:rPr lang="en-US"/>
              <a:pPr/>
              <a:t>19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C5FC9-15AA-6F47-A234-6A24B7B2B3AB}" type="slidenum">
              <a:rPr lang="en-US"/>
              <a:pPr/>
              <a:t>20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370F2-D2D9-9C4E-ADF6-8DCFE9FA8849}" type="slidenum">
              <a:rPr lang="en-US"/>
              <a:pPr/>
              <a:t>21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2625"/>
            <a:ext cx="4578350" cy="3433763"/>
          </a:xfrm>
          <a:ln w="12700" cap="flat">
            <a:solidFill>
              <a:schemeClr val="tx1"/>
            </a:solidFill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3608" tIns="46805" rIns="93608" bIns="4680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54B3E-4CA2-034E-A000-92C0527F2075}" type="slidenum">
              <a:rPr lang="en-US"/>
              <a:pPr/>
              <a:t>22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4ECA6-870C-2A4E-A15F-66556FCFE70A}" type="slidenum">
              <a:rPr lang="en-US"/>
              <a:pPr/>
              <a:t>23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086DE-DFF4-D34A-848E-01B653A37749}" type="slidenum">
              <a:rPr lang="en-US"/>
              <a:pPr/>
              <a:t>24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AF26B-5459-9543-A42F-55BFE08B9A47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D8228-0389-C34C-8E40-84108026F2A6}" type="slidenum">
              <a:rPr lang="en-US"/>
              <a:pPr/>
              <a:t>25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01768-7B64-0844-A20C-C752912947E4}" type="slidenum">
              <a:rPr lang="en-US"/>
              <a:pPr/>
              <a:t>26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2A743-5330-444E-B675-5C341E2CEF9C}" type="slidenum">
              <a:rPr lang="en-US"/>
              <a:pPr/>
              <a:t>27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4E7FB-CA93-174C-AB6C-C6E640F748E0}" type="slidenum">
              <a:rPr lang="en-US"/>
              <a:pPr/>
              <a:t>28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85B12-0C8A-5446-8B03-CA5A6C8A10E2}" type="slidenum">
              <a:rPr lang="en-US"/>
              <a:pPr/>
              <a:t>29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1520B-3389-0040-8831-1B904CC35D80}" type="slidenum">
              <a:rPr lang="en-US"/>
              <a:pPr/>
              <a:t>30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D849E-2FF1-1F48-9CEB-542657E0F938}" type="slidenum">
              <a:rPr lang="en-US"/>
              <a:pPr/>
              <a:t>31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DED68-EB76-0940-BD37-6F9AFA9D8716}" type="slidenum">
              <a:rPr lang="en-US"/>
              <a:pPr/>
              <a:t>32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00567-5F34-6C4C-B0D3-AF285C5F30FD}" type="slidenum">
              <a:rPr lang="en-US"/>
              <a:pPr/>
              <a:t>33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35FB2-14F2-DD48-A71F-70E7CE3735C7}" type="slidenum">
              <a:rPr lang="en-US"/>
              <a:pPr/>
              <a:t>34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C90DB-ECE3-684A-97A4-456AD1C859D2}" type="slidenum">
              <a:rPr lang="en-US"/>
              <a:pPr/>
              <a:t>4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CFEF0-2893-644A-B31B-5166074D86EB}" type="slidenum">
              <a:rPr lang="en-US"/>
              <a:pPr/>
              <a:t>36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7BD04-2A42-DE48-817C-4019430E3D6C}" type="slidenum">
              <a:rPr lang="en-US"/>
              <a:pPr/>
              <a:t>37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46FFB-E6A5-4847-9DFF-FBEDE839ED04}" type="slidenum">
              <a:rPr lang="en-US"/>
              <a:pPr/>
              <a:t>38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B1311-C2AA-274F-AC5D-CEAC9476276D}" type="slidenum">
              <a:rPr lang="en-US"/>
              <a:pPr/>
              <a:t>39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4B22A-1696-6B47-95E4-23379CD2176B}" type="slidenum">
              <a:rPr lang="en-US"/>
              <a:pPr/>
              <a:t>40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EC215-5F24-784D-8038-425F0EEF985F}" type="slidenum">
              <a:rPr lang="en-US"/>
              <a:pPr/>
              <a:t>41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E1C29-619D-CD44-84B6-8D69923EA873}" type="slidenum">
              <a:rPr lang="en-US"/>
              <a:pPr/>
              <a:t>42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2F2BA-C05F-E14B-A56A-052ED33898C1}" type="slidenum">
              <a:rPr lang="en-US"/>
              <a:pPr/>
              <a:t>43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9EB7F-B603-4C45-BBD8-BF840207F6F9}" type="slidenum">
              <a:rPr lang="en-US"/>
              <a:pPr/>
              <a:t>44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DE22D-9C72-C649-BE81-93F725179DB2}" type="slidenum">
              <a:rPr lang="en-US"/>
              <a:pPr/>
              <a:t>45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354E3-B5FB-B349-9EE8-6E88A7A81E1F}" type="slidenum">
              <a:rPr lang="en-US"/>
              <a:pPr/>
              <a:t>5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8282F-0AF8-AA45-B4A2-041136CB12C2}" type="slidenum">
              <a:rPr lang="en-US"/>
              <a:pPr/>
              <a:t>46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E4F60-AB50-564E-9B13-6A724A158634}" type="slidenum">
              <a:rPr lang="en-US"/>
              <a:pPr/>
              <a:t>47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D77A1-0713-D142-ADFA-19A1988134F2}" type="slidenum">
              <a:rPr lang="en-US"/>
              <a:pPr/>
              <a:t>48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2D2A5-8C94-4C4A-8F3C-1153C73C2B02}" type="slidenum">
              <a:rPr lang="en-US"/>
              <a:pPr/>
              <a:t>49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1BFBE-A6DA-A447-897F-F166FD76E999}" type="slidenum">
              <a:rPr lang="en-US"/>
              <a:pPr/>
              <a:t>50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CBDAC-BD65-064F-AB5A-7ADD5AFA001B}" type="slidenum">
              <a:rPr lang="en-US"/>
              <a:pPr/>
              <a:t>51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EB4C9-03A1-914E-AC74-FA8DEF411734}" type="slidenum">
              <a:rPr lang="en-US"/>
              <a:pPr/>
              <a:t>52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0D7CA-8D86-0E44-B145-344C784FB244}" type="slidenum">
              <a:rPr lang="en-US"/>
              <a:pPr/>
              <a:t>58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3E938-AED9-E142-A278-A5021DC32032}" type="slidenum">
              <a:rPr lang="en-US"/>
              <a:pPr/>
              <a:t>59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8C454-AEC0-2F48-99BA-F8932CD2EAC1}" type="slidenum">
              <a:rPr lang="en-US"/>
              <a:pPr/>
              <a:t>60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53739-E441-B445-ABCF-518AACD760A9}" type="slidenum">
              <a:rPr lang="en-US"/>
              <a:pPr/>
              <a:t>6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350E4-0DD1-BE41-BCF7-B1CF44983947}" type="slidenum">
              <a:rPr lang="en-US"/>
              <a:pPr/>
              <a:t>61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59B1F-D148-B542-93B4-CDBAEE115DEF}" type="slidenum">
              <a:rPr lang="en-US"/>
              <a:pPr/>
              <a:t>62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2A088-76B1-EA48-BC30-FA9EF70B2D73}" type="slidenum">
              <a:rPr lang="en-US"/>
              <a:pPr/>
              <a:t>63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4B403-53AC-B240-B5FC-AB102BBA30DD}" type="slidenum">
              <a:rPr lang="en-US"/>
              <a:pPr/>
              <a:t>64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D7C7B-624F-CA4C-820B-7673205985A6}" type="slidenum">
              <a:rPr lang="en-US"/>
              <a:pPr/>
              <a:t>65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AFF54-2833-2C4A-87C5-0079A8CE7ABB}" type="slidenum">
              <a:rPr lang="en-US"/>
              <a:pPr/>
              <a:t>66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747EA-F15E-9344-931E-C7FCB5B8D55E}" type="slidenum">
              <a:rPr lang="en-US"/>
              <a:pPr/>
              <a:t>67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CDC02-7986-5640-AB7D-08C443A894B8}" type="slidenum">
              <a:rPr lang="en-US"/>
              <a:pPr/>
              <a:t>68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A321F-740F-9F4A-A6F7-E087562806A8}" type="slidenum">
              <a:rPr lang="en-US"/>
              <a:pPr/>
              <a:t>69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5DC59-3A27-7E49-B4A3-28BA3E4F7D22}" type="slidenum">
              <a:rPr lang="en-US"/>
              <a:pPr/>
              <a:t>70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Question to keep in mind: is there a common way to think about all of these data-plane operations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DDF75BF-6CA1-754C-B65B-E377351A7B36}" type="slidenum">
              <a:rPr lang="en-US" sz="1200" b="0">
                <a:latin typeface="Times New Roman" charset="0"/>
              </a:rPr>
              <a:pPr eaLnBrk="1" hangingPunct="1"/>
              <a:t>7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BD88F-B240-084B-AB59-0428E8CE788E}" type="slidenum">
              <a:rPr lang="en-US"/>
              <a:pPr/>
              <a:t>71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6DDA1-87D3-904A-AF2D-66C7FA6AA948}" type="slidenum">
              <a:rPr lang="en-US"/>
              <a:pPr/>
              <a:t>72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E7917-125C-044D-B3F9-AAF0B4778DBD}" type="slidenum">
              <a:rPr lang="en-US"/>
              <a:pPr/>
              <a:t>73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13D0B-DC8A-EE4E-A2B2-DBD9F8F956F9}" type="slidenum">
              <a:rPr lang="en-US"/>
              <a:pPr/>
              <a:t>74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263941C-2446-CD4A-B942-A7F900BFE075}" type="slidenum">
              <a:rPr lang="en-US" sz="1200" b="0">
                <a:latin typeface="Times New Roman" charset="0"/>
              </a:rPr>
              <a:pPr eaLnBrk="1" hangingPunct="1"/>
              <a:t>10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05FD5D6-D433-F84E-87D8-982B164BD24E}" type="slidenum">
              <a:rPr lang="en-US" sz="1200" b="0">
                <a:latin typeface="Times New Roman" charset="0"/>
              </a:rPr>
              <a:pPr eaLnBrk="1" hangingPunct="1"/>
              <a:t>11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083F0-83F4-014B-BDC7-F4D83442B9D2}" type="slidenum">
              <a:rPr lang="en-US"/>
              <a:pPr/>
              <a:t>13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AF2F8-20E7-C940-8C81-6511AE6EE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29258-CA35-0040-85CC-D4EA7EA29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90513"/>
            <a:ext cx="2190750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90513"/>
            <a:ext cx="64198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9E737-8849-0247-BB31-72ED7B23D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fld id="{8361A4A7-C320-9F49-A1CE-F5E00E0E6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B2E5C-653B-DB45-AF08-A2138D770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D0952-A9E3-0F41-AF67-2A374D182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6A38-37D8-FE43-907D-872F507F9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585BB-793B-5B4A-A74E-4FEBB26FE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EFB2A-0B47-E346-B0B0-1846F37BB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2CA42-1E7C-B243-9359-DA63FC85D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DDE6D-442E-9A4A-9D23-333D4CC35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E40C8-5270-9045-A2C1-46FAD282C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9051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7E6662C-50C9-3A43-A920-94AAB402B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0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1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2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3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Data Plane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Nick Feamster</a:t>
            </a:r>
            <a:br>
              <a:rPr lang="en-US" dirty="0" smtClean="0"/>
            </a:br>
            <a:r>
              <a:rPr lang="en-US" dirty="0" smtClean="0"/>
              <a:t>CS 6250: Computer Networking</a:t>
            </a:r>
            <a:br>
              <a:rPr lang="en-US" dirty="0" smtClean="0"/>
            </a:br>
            <a:r>
              <a:rPr lang="en-US" dirty="0" smtClean="0"/>
              <a:t>Fall </a:t>
            </a:r>
            <a:r>
              <a:rPr lang="en-US" dirty="0" smtClean="0"/>
              <a:t>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B533AF-0193-854B-A2A8-AFB4D6DBDB01}" type="slidenum">
              <a:rPr lang="en-US" sz="1400" b="0">
                <a:latin typeface="Times New Roman" charset="0"/>
              </a:rPr>
              <a:pPr eaLnBrk="1" hangingPunct="1"/>
              <a:t>10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IP Routers: Match on IP Prefix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13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IP addresses grouped into common subnets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Allocated by ICANN, regional registries, ISPs, and within individual organizations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Variable-length prefix identified by a mask length</a:t>
            </a:r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996950" y="4440238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1301750" y="413543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>
            <a:off x="2216150" y="413543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3282950" y="413543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993775" y="384968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1889125" y="383063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2955925" y="383063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23564" name="Text Box 11"/>
          <p:cNvSpPr txBox="1">
            <a:spLocks noChangeArrowheads="1"/>
          </p:cNvSpPr>
          <p:nvPr/>
        </p:nvSpPr>
        <p:spPr bwMode="auto">
          <a:xfrm>
            <a:off x="1125538" y="4454525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LAN 1</a:t>
            </a:r>
          </a:p>
        </p:txBody>
      </p:sp>
      <p:sp>
        <p:nvSpPr>
          <p:cNvPr id="23565" name="Text Box 12"/>
          <p:cNvSpPr txBox="1">
            <a:spLocks noChangeArrowheads="1"/>
          </p:cNvSpPr>
          <p:nvPr/>
        </p:nvSpPr>
        <p:spPr bwMode="auto">
          <a:xfrm>
            <a:off x="2520950" y="3754438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...</a:t>
            </a:r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>
            <a:off x="5645150" y="4440238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>
            <a:off x="5949950" y="413543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15"/>
          <p:cNvSpPr>
            <a:spLocks noChangeShapeType="1"/>
          </p:cNvSpPr>
          <p:nvPr/>
        </p:nvSpPr>
        <p:spPr bwMode="auto">
          <a:xfrm>
            <a:off x="6864350" y="413543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6"/>
          <p:cNvSpPr>
            <a:spLocks noChangeShapeType="1"/>
          </p:cNvSpPr>
          <p:nvPr/>
        </p:nvSpPr>
        <p:spPr bwMode="auto">
          <a:xfrm>
            <a:off x="7931150" y="413543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Rectangle 17"/>
          <p:cNvSpPr>
            <a:spLocks noChangeArrowheads="1"/>
          </p:cNvSpPr>
          <p:nvPr/>
        </p:nvSpPr>
        <p:spPr bwMode="auto">
          <a:xfrm>
            <a:off x="5641975" y="384968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23571" name="Rectangle 18"/>
          <p:cNvSpPr>
            <a:spLocks noChangeArrowheads="1"/>
          </p:cNvSpPr>
          <p:nvPr/>
        </p:nvSpPr>
        <p:spPr bwMode="auto">
          <a:xfrm>
            <a:off x="6537325" y="383063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23572" name="Rectangle 19"/>
          <p:cNvSpPr>
            <a:spLocks noChangeArrowheads="1"/>
          </p:cNvSpPr>
          <p:nvPr/>
        </p:nvSpPr>
        <p:spPr bwMode="auto">
          <a:xfrm>
            <a:off x="7604125" y="383063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23573" name="Text Box 20"/>
          <p:cNvSpPr txBox="1">
            <a:spLocks noChangeArrowheads="1"/>
          </p:cNvSpPr>
          <p:nvPr/>
        </p:nvSpPr>
        <p:spPr bwMode="auto">
          <a:xfrm>
            <a:off x="7069138" y="4440238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LAN 2</a:t>
            </a:r>
          </a:p>
        </p:txBody>
      </p:sp>
      <p:sp>
        <p:nvSpPr>
          <p:cNvPr id="23574" name="Text Box 21"/>
          <p:cNvSpPr txBox="1">
            <a:spLocks noChangeArrowheads="1"/>
          </p:cNvSpPr>
          <p:nvPr/>
        </p:nvSpPr>
        <p:spPr bwMode="auto">
          <a:xfrm>
            <a:off x="7169150" y="3754438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...</a:t>
            </a:r>
          </a:p>
        </p:txBody>
      </p:sp>
      <p:sp>
        <p:nvSpPr>
          <p:cNvPr id="23575" name="AutoShape 22"/>
          <p:cNvSpPr>
            <a:spLocks noChangeArrowheads="1"/>
          </p:cNvSpPr>
          <p:nvPr/>
        </p:nvSpPr>
        <p:spPr bwMode="auto">
          <a:xfrm>
            <a:off x="2520950" y="4745038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router</a:t>
            </a:r>
          </a:p>
        </p:txBody>
      </p:sp>
      <p:sp>
        <p:nvSpPr>
          <p:cNvPr id="23576" name="AutoShape 23"/>
          <p:cNvSpPr>
            <a:spLocks noChangeArrowheads="1"/>
          </p:cNvSpPr>
          <p:nvPr/>
        </p:nvSpPr>
        <p:spPr bwMode="auto">
          <a:xfrm>
            <a:off x="4349750" y="4745038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router</a:t>
            </a:r>
          </a:p>
        </p:txBody>
      </p:sp>
      <p:sp>
        <p:nvSpPr>
          <p:cNvPr id="23577" name="Line 24"/>
          <p:cNvSpPr>
            <a:spLocks noChangeShapeType="1"/>
          </p:cNvSpPr>
          <p:nvPr/>
        </p:nvSpPr>
        <p:spPr bwMode="auto">
          <a:xfrm>
            <a:off x="2825750" y="444023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AutoShape 25"/>
          <p:cNvSpPr>
            <a:spLocks noChangeArrowheads="1"/>
          </p:cNvSpPr>
          <p:nvPr/>
        </p:nvSpPr>
        <p:spPr bwMode="auto">
          <a:xfrm>
            <a:off x="6178550" y="4745038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router</a:t>
            </a:r>
          </a:p>
        </p:txBody>
      </p:sp>
      <p:sp>
        <p:nvSpPr>
          <p:cNvPr id="23579" name="Line 26"/>
          <p:cNvSpPr>
            <a:spLocks noChangeShapeType="1"/>
          </p:cNvSpPr>
          <p:nvPr/>
        </p:nvSpPr>
        <p:spPr bwMode="auto">
          <a:xfrm>
            <a:off x="6483350" y="444023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Line 27"/>
          <p:cNvSpPr>
            <a:spLocks noChangeShapeType="1"/>
          </p:cNvSpPr>
          <p:nvPr/>
        </p:nvSpPr>
        <p:spPr bwMode="auto">
          <a:xfrm>
            <a:off x="3130550" y="4897438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Line 28"/>
          <p:cNvSpPr>
            <a:spLocks noChangeShapeType="1"/>
          </p:cNvSpPr>
          <p:nvPr/>
        </p:nvSpPr>
        <p:spPr bwMode="auto">
          <a:xfrm>
            <a:off x="4959350" y="4897438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Text Box 29"/>
          <p:cNvSpPr txBox="1">
            <a:spLocks noChangeArrowheads="1"/>
          </p:cNvSpPr>
          <p:nvPr/>
        </p:nvSpPr>
        <p:spPr bwMode="auto">
          <a:xfrm>
            <a:off x="3408363" y="4897438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WAN</a:t>
            </a:r>
          </a:p>
        </p:txBody>
      </p:sp>
      <p:sp>
        <p:nvSpPr>
          <p:cNvPr id="23583" name="Text Box 30"/>
          <p:cNvSpPr txBox="1">
            <a:spLocks noChangeArrowheads="1"/>
          </p:cNvSpPr>
          <p:nvPr/>
        </p:nvSpPr>
        <p:spPr bwMode="auto">
          <a:xfrm>
            <a:off x="5235575" y="4897438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WAN</a:t>
            </a:r>
          </a:p>
        </p:txBody>
      </p:sp>
      <p:sp>
        <p:nvSpPr>
          <p:cNvPr id="23584" name="Text Box 31"/>
          <p:cNvSpPr txBox="1">
            <a:spLocks noChangeArrowheads="1"/>
          </p:cNvSpPr>
          <p:nvPr/>
        </p:nvSpPr>
        <p:spPr bwMode="auto">
          <a:xfrm>
            <a:off x="765175" y="342900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1.2.3.4</a:t>
            </a:r>
          </a:p>
        </p:txBody>
      </p:sp>
      <p:sp>
        <p:nvSpPr>
          <p:cNvPr id="23585" name="Text Box 32"/>
          <p:cNvSpPr txBox="1">
            <a:spLocks noChangeArrowheads="1"/>
          </p:cNvSpPr>
          <p:nvPr/>
        </p:nvSpPr>
        <p:spPr bwMode="auto">
          <a:xfrm>
            <a:off x="1679575" y="342900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1.2.3.7</a:t>
            </a:r>
          </a:p>
        </p:txBody>
      </p:sp>
      <p:sp>
        <p:nvSpPr>
          <p:cNvPr id="23586" name="Text Box 33"/>
          <p:cNvSpPr txBox="1">
            <a:spLocks noChangeArrowheads="1"/>
          </p:cNvSpPr>
          <p:nvPr/>
        </p:nvSpPr>
        <p:spPr bwMode="auto">
          <a:xfrm>
            <a:off x="2590800" y="3429000"/>
            <a:ext cx="1412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1.2.3.156</a:t>
            </a:r>
          </a:p>
        </p:txBody>
      </p:sp>
      <p:sp>
        <p:nvSpPr>
          <p:cNvPr id="23587" name="Text Box 34"/>
          <p:cNvSpPr txBox="1">
            <a:spLocks noChangeArrowheads="1"/>
          </p:cNvSpPr>
          <p:nvPr/>
        </p:nvSpPr>
        <p:spPr bwMode="auto">
          <a:xfrm>
            <a:off x="5413375" y="342900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3300"/>
                </a:solidFill>
              </a:rPr>
              <a:t>5.6.7.8</a:t>
            </a:r>
          </a:p>
        </p:txBody>
      </p:sp>
      <p:sp>
        <p:nvSpPr>
          <p:cNvPr id="23588" name="Text Box 35"/>
          <p:cNvSpPr txBox="1">
            <a:spLocks noChangeArrowheads="1"/>
          </p:cNvSpPr>
          <p:nvPr/>
        </p:nvSpPr>
        <p:spPr bwMode="auto">
          <a:xfrm>
            <a:off x="6261100" y="342900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3300"/>
                </a:solidFill>
              </a:rPr>
              <a:t>5.6.7.9</a:t>
            </a:r>
          </a:p>
        </p:txBody>
      </p:sp>
      <p:sp>
        <p:nvSpPr>
          <p:cNvPr id="23589" name="Text Box 36"/>
          <p:cNvSpPr txBox="1">
            <a:spLocks noChangeArrowheads="1"/>
          </p:cNvSpPr>
          <p:nvPr/>
        </p:nvSpPr>
        <p:spPr bwMode="auto">
          <a:xfrm>
            <a:off x="7239000" y="3429000"/>
            <a:ext cx="1412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3300"/>
                </a:solidFill>
              </a:rPr>
              <a:t>5.6.7.212</a:t>
            </a:r>
          </a:p>
        </p:txBody>
      </p:sp>
      <p:sp>
        <p:nvSpPr>
          <p:cNvPr id="23590" name="Text Box 37"/>
          <p:cNvSpPr txBox="1">
            <a:spLocks noChangeArrowheads="1"/>
          </p:cNvSpPr>
          <p:nvPr/>
        </p:nvSpPr>
        <p:spPr bwMode="auto">
          <a:xfrm>
            <a:off x="1512888" y="5445125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1.2.3.0/24</a:t>
            </a:r>
          </a:p>
        </p:txBody>
      </p:sp>
      <p:sp>
        <p:nvSpPr>
          <p:cNvPr id="23591" name="Text Box 38"/>
          <p:cNvSpPr txBox="1">
            <a:spLocks noChangeArrowheads="1"/>
          </p:cNvSpPr>
          <p:nvPr/>
        </p:nvSpPr>
        <p:spPr bwMode="auto">
          <a:xfrm>
            <a:off x="1525588" y="5829300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3300"/>
                </a:solidFill>
              </a:rPr>
              <a:t>5.6.7.0/24</a:t>
            </a:r>
          </a:p>
        </p:txBody>
      </p:sp>
      <p:sp>
        <p:nvSpPr>
          <p:cNvPr id="23592" name="AutoShape 39"/>
          <p:cNvSpPr>
            <a:spLocks noChangeArrowheads="1"/>
          </p:cNvSpPr>
          <p:nvPr/>
        </p:nvSpPr>
        <p:spPr bwMode="auto">
          <a:xfrm>
            <a:off x="3228975" y="5851525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AutoShape 40"/>
          <p:cNvSpPr>
            <a:spLocks noChangeArrowheads="1"/>
          </p:cNvSpPr>
          <p:nvPr/>
        </p:nvSpPr>
        <p:spPr bwMode="auto">
          <a:xfrm flipH="1">
            <a:off x="3227388" y="5505450"/>
            <a:ext cx="728662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46"/>
          <p:cNvSpPr>
            <a:spLocks noChangeArrowheads="1"/>
          </p:cNvSpPr>
          <p:nvPr/>
        </p:nvSpPr>
        <p:spPr bwMode="auto">
          <a:xfrm>
            <a:off x="1538288" y="5389563"/>
            <a:ext cx="2573337" cy="808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Line 47"/>
          <p:cNvSpPr>
            <a:spLocks noChangeShapeType="1"/>
          </p:cNvSpPr>
          <p:nvPr/>
        </p:nvSpPr>
        <p:spPr bwMode="auto">
          <a:xfrm>
            <a:off x="3074988" y="5389563"/>
            <a:ext cx="0" cy="808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Line 48"/>
          <p:cNvSpPr>
            <a:spLocks noChangeShapeType="1"/>
          </p:cNvSpPr>
          <p:nvPr/>
        </p:nvSpPr>
        <p:spPr bwMode="auto">
          <a:xfrm flipV="1">
            <a:off x="1538288" y="5811838"/>
            <a:ext cx="25733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50"/>
          <p:cNvSpPr txBox="1">
            <a:spLocks noChangeArrowheads="1"/>
          </p:cNvSpPr>
          <p:nvPr/>
        </p:nvSpPr>
        <p:spPr bwMode="auto">
          <a:xfrm>
            <a:off x="1692275" y="6272213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forwarding table</a:t>
            </a:r>
          </a:p>
        </p:txBody>
      </p:sp>
      <p:sp>
        <p:nvSpPr>
          <p:cNvPr id="23598" name="TextBox 45"/>
          <p:cNvSpPr txBox="1">
            <a:spLocks noChangeArrowheads="1"/>
          </p:cNvSpPr>
          <p:nvPr/>
        </p:nvSpPr>
        <p:spPr bwMode="auto">
          <a:xfrm>
            <a:off x="5105400" y="5592763"/>
            <a:ext cx="342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/>
              <a:t>Prefixes may be nested.  Routers identify the </a:t>
            </a:r>
            <a:r>
              <a:rPr lang="en-US" i="1"/>
              <a:t>longest matching </a:t>
            </a:r>
            <a:r>
              <a:rPr lang="en-US"/>
              <a:t>prefix.</a:t>
            </a:r>
          </a:p>
        </p:txBody>
      </p:sp>
    </p:spTree>
    <p:extLst>
      <p:ext uri="{BB962C8B-B14F-4D97-AF65-F5344CB8AC3E}">
        <p14:creationId xmlns:p14="http://schemas.microsoft.com/office/powerpoint/2010/main" val="319572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ChangeArrowheads="1"/>
          </p:cNvSpPr>
          <p:nvPr/>
        </p:nvSpPr>
        <p:spPr bwMode="auto">
          <a:xfrm>
            <a:off x="4038600" y="2667000"/>
            <a:ext cx="1524000" cy="15240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5603" name="Rectangle 9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Switch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Fabric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295400"/>
            <a:ext cx="2057400" cy="1524000"/>
            <a:chOff x="1104" y="816"/>
            <a:chExt cx="1296" cy="9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760" name="Rectangle 5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8761" name="Rectangle 6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000" dirty="0">
                  <a:latin typeface="Comic Sans MS" charset="0"/>
                  <a:ea typeface="+mn-ea"/>
                  <a:cs typeface="+mn-cs"/>
                </a:rPr>
                <a:t>Lookup</a:t>
              </a:r>
              <a:endParaRPr lang="en-US" sz="1000" dirty="0">
                <a:latin typeface="Comic Sans MS" charset="0"/>
                <a:ea typeface="+mn-ea"/>
                <a:cs typeface="+mn-cs"/>
              </a:endParaRPr>
            </a:p>
            <a:p>
              <a:pPr>
                <a:defRPr/>
              </a:pPr>
              <a:r>
                <a:rPr lang="en-US" sz="1000" dirty="0">
                  <a:latin typeface="Comic Sans MS" charset="0"/>
                  <a:ea typeface="+mn-ea"/>
                  <a:cs typeface="+mn-cs"/>
                </a:rPr>
                <a:t>Address</a:t>
              </a:r>
              <a:endParaRPr lang="en-US" sz="1000" dirty="0">
                <a:latin typeface="Comic Sans MS" charset="0"/>
                <a:ea typeface="+mn-ea"/>
                <a:cs typeface="+mn-cs"/>
              </a:endParaRPr>
            </a:p>
          </p:txBody>
        </p:sp>
        <p:sp>
          <p:nvSpPr>
            <p:cNvPr id="28762" name="Rectangle 7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000">
                  <a:latin typeface="Comic Sans MS" charset="0"/>
                  <a:ea typeface="+mn-ea"/>
                  <a:cs typeface="+mn-cs"/>
                </a:rPr>
                <a:t>Update</a:t>
              </a:r>
            </a:p>
            <a:p>
              <a:pPr>
                <a:defRPr/>
              </a:pPr>
              <a:r>
                <a:rPr lang="en-US" sz="1000">
                  <a:latin typeface="Comic Sans MS" charset="0"/>
                  <a:ea typeface="+mn-ea"/>
                  <a:cs typeface="+mn-cs"/>
                </a:rPr>
                <a:t>Header</a:t>
              </a:r>
            </a:p>
          </p:txBody>
        </p:sp>
        <p:sp>
          <p:nvSpPr>
            <p:cNvPr id="28763" name="Text Box 8"/>
            <p:cNvSpPr txBox="1">
              <a:spLocks noChangeArrowheads="1"/>
            </p:cNvSpPr>
            <p:nvPr/>
          </p:nvSpPr>
          <p:spPr bwMode="auto">
            <a:xfrm>
              <a:off x="1248" y="864"/>
              <a:ext cx="946" cy="173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200">
                  <a:latin typeface="Comic Sans MS" charset="0"/>
                  <a:ea typeface="+mn-ea"/>
                  <a:cs typeface="+mn-cs"/>
                </a:rPr>
                <a:t>Header Processing</a:t>
              </a:r>
            </a:p>
          </p:txBody>
        </p:sp>
        <p:sp>
          <p:nvSpPr>
            <p:cNvPr id="883721" name="Rectangle 9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1000" dirty="0">
                  <a:latin typeface="Comic Sans MS" charset="0"/>
                  <a:ea typeface="+mn-ea"/>
                  <a:cs typeface="+mn-cs"/>
                </a:rPr>
                <a:t>Address</a:t>
              </a:r>
            </a:p>
            <a:p>
              <a:pPr>
                <a:defRPr/>
              </a:pPr>
              <a:r>
                <a:rPr lang="en-US" sz="1000" dirty="0">
                  <a:latin typeface="Comic Sans MS" charset="0"/>
                  <a:ea typeface="+mn-ea"/>
                  <a:cs typeface="+mn-cs"/>
                </a:rPr>
                <a:t>Table</a:t>
              </a:r>
            </a:p>
          </p:txBody>
        </p:sp>
        <p:sp>
          <p:nvSpPr>
            <p:cNvPr id="28765" name="Line 10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8766" name="Line 11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24000" y="2895600"/>
            <a:ext cx="2057400" cy="1524000"/>
            <a:chOff x="1104" y="816"/>
            <a:chExt cx="1296" cy="9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753" name="Rectangle 13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8754" name="Rectangle 14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000" dirty="0">
                  <a:latin typeface="Comic Sans MS" charset="0"/>
                  <a:ea typeface="+mn-ea"/>
                  <a:cs typeface="+mn-cs"/>
                </a:rPr>
                <a:t>Lookup</a:t>
              </a:r>
              <a:endParaRPr lang="en-US" sz="1000" dirty="0">
                <a:latin typeface="Comic Sans MS" charset="0"/>
                <a:ea typeface="+mn-ea"/>
                <a:cs typeface="+mn-cs"/>
              </a:endParaRPr>
            </a:p>
            <a:p>
              <a:pPr>
                <a:defRPr/>
              </a:pPr>
              <a:r>
                <a:rPr lang="en-US" sz="1000" dirty="0">
                  <a:latin typeface="Comic Sans MS" charset="0"/>
                  <a:ea typeface="+mn-ea"/>
                  <a:cs typeface="+mn-cs"/>
                </a:rPr>
                <a:t>Address</a:t>
              </a:r>
              <a:endParaRPr lang="en-US" sz="1000" dirty="0">
                <a:latin typeface="Comic Sans MS" charset="0"/>
                <a:ea typeface="+mn-ea"/>
                <a:cs typeface="+mn-cs"/>
              </a:endParaRPr>
            </a:p>
          </p:txBody>
        </p:sp>
        <p:sp>
          <p:nvSpPr>
            <p:cNvPr id="28755" name="Rectangle 15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000">
                  <a:latin typeface="Comic Sans MS" charset="0"/>
                  <a:ea typeface="+mn-ea"/>
                  <a:cs typeface="+mn-cs"/>
                </a:rPr>
                <a:t>Update</a:t>
              </a:r>
            </a:p>
            <a:p>
              <a:pPr>
                <a:defRPr/>
              </a:pPr>
              <a:r>
                <a:rPr lang="en-US" sz="1000">
                  <a:latin typeface="Comic Sans MS" charset="0"/>
                  <a:ea typeface="+mn-ea"/>
                  <a:cs typeface="+mn-cs"/>
                </a:rPr>
                <a:t>Header</a:t>
              </a:r>
            </a:p>
          </p:txBody>
        </p:sp>
        <p:sp>
          <p:nvSpPr>
            <p:cNvPr id="28756" name="Text Box 16"/>
            <p:cNvSpPr txBox="1">
              <a:spLocks noChangeArrowheads="1"/>
            </p:cNvSpPr>
            <p:nvPr/>
          </p:nvSpPr>
          <p:spPr bwMode="auto">
            <a:xfrm>
              <a:off x="1248" y="864"/>
              <a:ext cx="946" cy="173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200">
                  <a:latin typeface="Comic Sans MS" charset="0"/>
                  <a:ea typeface="+mn-ea"/>
                  <a:cs typeface="+mn-cs"/>
                </a:rPr>
                <a:t>Header Processing</a:t>
              </a:r>
            </a:p>
          </p:txBody>
        </p:sp>
        <p:sp>
          <p:nvSpPr>
            <p:cNvPr id="883729" name="Rectangle 17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1000">
                  <a:latin typeface="Comic Sans MS" charset="0"/>
                  <a:ea typeface="+mn-ea"/>
                  <a:cs typeface="+mn-cs"/>
                </a:rPr>
                <a:t>Address</a:t>
              </a:r>
            </a:p>
            <a:p>
              <a:pPr>
                <a:defRPr/>
              </a:pPr>
              <a:r>
                <a:rPr lang="en-US" sz="1000">
                  <a:latin typeface="Comic Sans MS" charset="0"/>
                  <a:ea typeface="+mn-ea"/>
                  <a:cs typeface="+mn-cs"/>
                </a:rPr>
                <a:t>Table</a:t>
              </a:r>
            </a:p>
          </p:txBody>
        </p:sp>
        <p:sp>
          <p:nvSpPr>
            <p:cNvPr id="28758" name="Line 18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8759" name="Line 19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524000" y="4953000"/>
            <a:ext cx="2057400" cy="1524000"/>
            <a:chOff x="1104" y="816"/>
            <a:chExt cx="1296" cy="9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746" name="Rectangle 21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8747" name="Rectangle 22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000" dirty="0">
                  <a:latin typeface="Comic Sans MS" charset="0"/>
                  <a:ea typeface="+mn-ea"/>
                  <a:cs typeface="+mn-cs"/>
                </a:rPr>
                <a:t>Lookup</a:t>
              </a:r>
              <a:endParaRPr lang="en-US" sz="1000" dirty="0">
                <a:latin typeface="Comic Sans MS" charset="0"/>
                <a:ea typeface="+mn-ea"/>
                <a:cs typeface="+mn-cs"/>
              </a:endParaRPr>
            </a:p>
            <a:p>
              <a:pPr>
                <a:defRPr/>
              </a:pPr>
              <a:r>
                <a:rPr lang="en-US" sz="1000" dirty="0">
                  <a:latin typeface="Comic Sans MS" charset="0"/>
                  <a:ea typeface="+mn-ea"/>
                  <a:cs typeface="+mn-cs"/>
                </a:rPr>
                <a:t>Address</a:t>
              </a:r>
              <a:endParaRPr lang="en-US" sz="1000" dirty="0">
                <a:latin typeface="Comic Sans MS" charset="0"/>
                <a:ea typeface="+mn-ea"/>
                <a:cs typeface="+mn-cs"/>
              </a:endParaRPr>
            </a:p>
          </p:txBody>
        </p:sp>
        <p:sp>
          <p:nvSpPr>
            <p:cNvPr id="28748" name="Rectangle 23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000">
                  <a:latin typeface="Comic Sans MS" charset="0"/>
                  <a:ea typeface="+mn-ea"/>
                  <a:cs typeface="+mn-cs"/>
                </a:rPr>
                <a:t>Update</a:t>
              </a:r>
            </a:p>
            <a:p>
              <a:pPr>
                <a:defRPr/>
              </a:pPr>
              <a:r>
                <a:rPr lang="en-US" sz="1000">
                  <a:latin typeface="Comic Sans MS" charset="0"/>
                  <a:ea typeface="+mn-ea"/>
                  <a:cs typeface="+mn-cs"/>
                </a:rPr>
                <a:t>Header</a:t>
              </a:r>
            </a:p>
          </p:txBody>
        </p:sp>
        <p:sp>
          <p:nvSpPr>
            <p:cNvPr id="28749" name="Text Box 24"/>
            <p:cNvSpPr txBox="1">
              <a:spLocks noChangeArrowheads="1"/>
            </p:cNvSpPr>
            <p:nvPr/>
          </p:nvSpPr>
          <p:spPr bwMode="auto">
            <a:xfrm>
              <a:off x="1248" y="864"/>
              <a:ext cx="946" cy="173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200">
                  <a:latin typeface="Comic Sans MS" charset="0"/>
                  <a:ea typeface="+mn-ea"/>
                  <a:cs typeface="+mn-cs"/>
                </a:rPr>
                <a:t>Header Processing</a:t>
              </a:r>
            </a:p>
          </p:txBody>
        </p:sp>
        <p:sp>
          <p:nvSpPr>
            <p:cNvPr id="883737" name="Rectangle 25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1000">
                  <a:latin typeface="Comic Sans MS" charset="0"/>
                  <a:ea typeface="+mn-ea"/>
                  <a:cs typeface="+mn-cs"/>
                </a:rPr>
                <a:t>Address</a:t>
              </a:r>
            </a:p>
            <a:p>
              <a:pPr>
                <a:defRPr/>
              </a:pPr>
              <a:r>
                <a:rPr lang="en-US" sz="1000">
                  <a:latin typeface="Comic Sans MS" charset="0"/>
                  <a:ea typeface="+mn-ea"/>
                  <a:cs typeface="+mn-cs"/>
                </a:rPr>
                <a:t>Table</a:t>
              </a:r>
            </a:p>
          </p:txBody>
        </p:sp>
        <p:sp>
          <p:nvSpPr>
            <p:cNvPr id="28751" name="Line 26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8752" name="Line 27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25607" name="Line 28"/>
          <p:cNvSpPr>
            <a:spLocks noChangeShapeType="1"/>
          </p:cNvSpPr>
          <p:nvPr/>
        </p:nvSpPr>
        <p:spPr bwMode="auto">
          <a:xfrm>
            <a:off x="20574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8" name="Line 29"/>
          <p:cNvSpPr>
            <a:spLocks noChangeShapeType="1"/>
          </p:cNvSpPr>
          <p:nvPr/>
        </p:nvSpPr>
        <p:spPr bwMode="auto">
          <a:xfrm>
            <a:off x="30480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9" name="Line 30"/>
          <p:cNvSpPr>
            <a:spLocks noChangeShapeType="1"/>
          </p:cNvSpPr>
          <p:nvPr/>
        </p:nvSpPr>
        <p:spPr bwMode="auto">
          <a:xfrm>
            <a:off x="-76200" y="18288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0" name="Line 31"/>
          <p:cNvSpPr>
            <a:spLocks noChangeShapeType="1"/>
          </p:cNvSpPr>
          <p:nvPr/>
        </p:nvSpPr>
        <p:spPr bwMode="auto">
          <a:xfrm>
            <a:off x="-76200" y="34290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1" name="Line 32"/>
          <p:cNvSpPr>
            <a:spLocks noChangeShapeType="1"/>
          </p:cNvSpPr>
          <p:nvPr/>
        </p:nvSpPr>
        <p:spPr bwMode="auto">
          <a:xfrm>
            <a:off x="-76200" y="54864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4" name="Rectangle 33"/>
          <p:cNvSpPr>
            <a:spLocks noChangeArrowheads="1"/>
          </p:cNvSpPr>
          <p:nvPr/>
        </p:nvSpPr>
        <p:spPr bwMode="auto">
          <a:xfrm>
            <a:off x="6019800" y="1295400"/>
            <a:ext cx="2057400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5613" name="Rectangle 34"/>
          <p:cNvSpPr>
            <a:spLocks noChangeArrowheads="1"/>
          </p:cNvSpPr>
          <p:nvPr/>
        </p:nvSpPr>
        <p:spPr bwMode="auto">
          <a:xfrm>
            <a:off x="6629400" y="14478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400">
                <a:latin typeface="Comic Sans MS" charset="0"/>
              </a:rPr>
              <a:t>Queue</a:t>
            </a:r>
          </a:p>
          <a:p>
            <a:r>
              <a:rPr lang="en-US" sz="1400">
                <a:latin typeface="Comic Sans MS" charset="0"/>
              </a:rPr>
              <a:t>Packet</a:t>
            </a:r>
          </a:p>
        </p:txBody>
      </p:sp>
      <p:sp>
        <p:nvSpPr>
          <p:cNvPr id="883747" name="Rectangle 35"/>
          <p:cNvSpPr>
            <a:spLocks noChangeArrowheads="1"/>
          </p:cNvSpPr>
          <p:nvPr/>
        </p:nvSpPr>
        <p:spPr bwMode="auto">
          <a:xfrm>
            <a:off x="6732588" y="22621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000">
                <a:latin typeface="Comic Sans MS" charset="0"/>
                <a:ea typeface="+mn-ea"/>
                <a:cs typeface="+mn-cs"/>
              </a:rPr>
              <a:t>Buffer</a:t>
            </a:r>
          </a:p>
          <a:p>
            <a:pPr>
              <a:defRPr/>
            </a:pPr>
            <a:r>
              <a:rPr lang="en-US" sz="1000">
                <a:latin typeface="Comic Sans MS" charset="0"/>
                <a:ea typeface="+mn-ea"/>
                <a:cs typeface="+mn-cs"/>
              </a:rPr>
              <a:t>Memory</a:t>
            </a:r>
          </a:p>
        </p:txBody>
      </p:sp>
      <p:sp>
        <p:nvSpPr>
          <p:cNvPr id="25615" name="Line 36"/>
          <p:cNvSpPr>
            <a:spLocks noChangeShapeType="1"/>
          </p:cNvSpPr>
          <p:nvPr/>
        </p:nvSpPr>
        <p:spPr bwMode="auto">
          <a:xfrm>
            <a:off x="6829425" y="19605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6" name="Line 37"/>
          <p:cNvSpPr>
            <a:spLocks noChangeShapeType="1"/>
          </p:cNvSpPr>
          <p:nvPr/>
        </p:nvSpPr>
        <p:spPr bwMode="auto">
          <a:xfrm flipV="1">
            <a:off x="7275513" y="19605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7" name="Line 38"/>
          <p:cNvSpPr>
            <a:spLocks noChangeShapeType="1"/>
          </p:cNvSpPr>
          <p:nvPr/>
        </p:nvSpPr>
        <p:spPr bwMode="auto">
          <a:xfrm>
            <a:off x="7543800" y="1752600"/>
            <a:ext cx="14478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90" name="Rectangle 39"/>
          <p:cNvSpPr>
            <a:spLocks noChangeArrowheads="1"/>
          </p:cNvSpPr>
          <p:nvPr/>
        </p:nvSpPr>
        <p:spPr bwMode="auto">
          <a:xfrm>
            <a:off x="6019800" y="2895600"/>
            <a:ext cx="2057400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5619" name="Rectangle 40"/>
          <p:cNvSpPr>
            <a:spLocks noChangeArrowheads="1"/>
          </p:cNvSpPr>
          <p:nvPr/>
        </p:nvSpPr>
        <p:spPr bwMode="auto">
          <a:xfrm>
            <a:off x="6629400" y="30480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400">
                <a:latin typeface="Comic Sans MS" charset="0"/>
              </a:rPr>
              <a:t>Queue</a:t>
            </a:r>
          </a:p>
          <a:p>
            <a:r>
              <a:rPr lang="en-US" sz="1400">
                <a:latin typeface="Comic Sans MS" charset="0"/>
              </a:rPr>
              <a:t>Packet</a:t>
            </a:r>
          </a:p>
        </p:txBody>
      </p:sp>
      <p:sp>
        <p:nvSpPr>
          <p:cNvPr id="883753" name="Rectangle 41"/>
          <p:cNvSpPr>
            <a:spLocks noChangeArrowheads="1"/>
          </p:cNvSpPr>
          <p:nvPr/>
        </p:nvSpPr>
        <p:spPr bwMode="auto">
          <a:xfrm>
            <a:off x="6732588" y="38623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000">
                <a:latin typeface="Comic Sans MS" charset="0"/>
                <a:ea typeface="+mn-ea"/>
                <a:cs typeface="+mn-cs"/>
              </a:rPr>
              <a:t>Buffer</a:t>
            </a:r>
          </a:p>
          <a:p>
            <a:pPr>
              <a:defRPr/>
            </a:pPr>
            <a:r>
              <a:rPr lang="en-US" sz="1000">
                <a:latin typeface="Comic Sans MS" charset="0"/>
                <a:ea typeface="+mn-ea"/>
                <a:cs typeface="+mn-cs"/>
              </a:rPr>
              <a:t>Memory</a:t>
            </a:r>
          </a:p>
        </p:txBody>
      </p:sp>
      <p:sp>
        <p:nvSpPr>
          <p:cNvPr id="25621" name="Line 42"/>
          <p:cNvSpPr>
            <a:spLocks noChangeShapeType="1"/>
          </p:cNvSpPr>
          <p:nvPr/>
        </p:nvSpPr>
        <p:spPr bwMode="auto">
          <a:xfrm>
            <a:off x="6829425" y="35607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2" name="Line 43"/>
          <p:cNvSpPr>
            <a:spLocks noChangeShapeType="1"/>
          </p:cNvSpPr>
          <p:nvPr/>
        </p:nvSpPr>
        <p:spPr bwMode="auto">
          <a:xfrm flipV="1">
            <a:off x="7275513" y="35607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3" name="Line 44"/>
          <p:cNvSpPr>
            <a:spLocks noChangeShapeType="1"/>
          </p:cNvSpPr>
          <p:nvPr/>
        </p:nvSpPr>
        <p:spPr bwMode="auto">
          <a:xfrm>
            <a:off x="7543800" y="33528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96" name="Rectangle 45"/>
          <p:cNvSpPr>
            <a:spLocks noChangeArrowheads="1"/>
          </p:cNvSpPr>
          <p:nvPr/>
        </p:nvSpPr>
        <p:spPr bwMode="auto">
          <a:xfrm>
            <a:off x="6019800" y="4953000"/>
            <a:ext cx="2057400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Comic Sans MS" charset="0"/>
              <a:ea typeface="+mn-ea"/>
              <a:cs typeface="+mn-cs"/>
            </a:endParaRPr>
          </a:p>
        </p:txBody>
      </p:sp>
      <p:sp>
        <p:nvSpPr>
          <p:cNvPr id="25625" name="Rectangle 46"/>
          <p:cNvSpPr>
            <a:spLocks noChangeArrowheads="1"/>
          </p:cNvSpPr>
          <p:nvPr/>
        </p:nvSpPr>
        <p:spPr bwMode="auto">
          <a:xfrm>
            <a:off x="6629400" y="51054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400">
                <a:latin typeface="Comic Sans MS" charset="0"/>
              </a:rPr>
              <a:t>Queue</a:t>
            </a:r>
          </a:p>
          <a:p>
            <a:r>
              <a:rPr lang="en-US" sz="1400">
                <a:latin typeface="Comic Sans MS" charset="0"/>
              </a:rPr>
              <a:t>Packet</a:t>
            </a:r>
          </a:p>
        </p:txBody>
      </p:sp>
      <p:sp>
        <p:nvSpPr>
          <p:cNvPr id="883759" name="Rectangle 47"/>
          <p:cNvSpPr>
            <a:spLocks noChangeArrowheads="1"/>
          </p:cNvSpPr>
          <p:nvPr/>
        </p:nvSpPr>
        <p:spPr bwMode="auto">
          <a:xfrm>
            <a:off x="6732588" y="59197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000">
                <a:latin typeface="Comic Sans MS" charset="0"/>
                <a:ea typeface="+mn-ea"/>
                <a:cs typeface="+mn-cs"/>
              </a:rPr>
              <a:t>Buffer</a:t>
            </a:r>
          </a:p>
          <a:p>
            <a:pPr>
              <a:defRPr/>
            </a:pPr>
            <a:r>
              <a:rPr lang="en-US" sz="1000">
                <a:latin typeface="Comic Sans MS" charset="0"/>
                <a:ea typeface="+mn-ea"/>
                <a:cs typeface="+mn-cs"/>
              </a:rPr>
              <a:t>Memory</a:t>
            </a:r>
          </a:p>
        </p:txBody>
      </p:sp>
      <p:sp>
        <p:nvSpPr>
          <p:cNvPr id="25627" name="Line 48"/>
          <p:cNvSpPr>
            <a:spLocks noChangeShapeType="1"/>
          </p:cNvSpPr>
          <p:nvPr/>
        </p:nvSpPr>
        <p:spPr bwMode="auto">
          <a:xfrm>
            <a:off x="6829425" y="56181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8" name="Line 49"/>
          <p:cNvSpPr>
            <a:spLocks noChangeShapeType="1"/>
          </p:cNvSpPr>
          <p:nvPr/>
        </p:nvSpPr>
        <p:spPr bwMode="auto">
          <a:xfrm flipV="1">
            <a:off x="7275513" y="56181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9" name="Line 50"/>
          <p:cNvSpPr>
            <a:spLocks noChangeShapeType="1"/>
          </p:cNvSpPr>
          <p:nvPr/>
        </p:nvSpPr>
        <p:spPr bwMode="auto">
          <a:xfrm>
            <a:off x="7543800" y="54102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0" name="Line 51"/>
          <p:cNvSpPr>
            <a:spLocks noChangeShapeType="1"/>
          </p:cNvSpPr>
          <p:nvPr/>
        </p:nvSpPr>
        <p:spPr bwMode="auto">
          <a:xfrm>
            <a:off x="65532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1" name="Line 52"/>
          <p:cNvSpPr>
            <a:spLocks noChangeShapeType="1"/>
          </p:cNvSpPr>
          <p:nvPr/>
        </p:nvSpPr>
        <p:spPr bwMode="auto">
          <a:xfrm>
            <a:off x="75438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2" name="Oval 53"/>
          <p:cNvSpPr>
            <a:spLocks noChangeArrowheads="1"/>
          </p:cNvSpPr>
          <p:nvPr/>
        </p:nvSpPr>
        <p:spPr bwMode="auto">
          <a:xfrm>
            <a:off x="5715000" y="1676400"/>
            <a:ext cx="152400" cy="152400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Oval 54"/>
          <p:cNvSpPr>
            <a:spLocks noChangeArrowheads="1"/>
          </p:cNvSpPr>
          <p:nvPr/>
        </p:nvSpPr>
        <p:spPr bwMode="auto">
          <a:xfrm>
            <a:off x="5715000" y="3200400"/>
            <a:ext cx="152400" cy="1524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Oval 55"/>
          <p:cNvSpPr>
            <a:spLocks noChangeArrowheads="1"/>
          </p:cNvSpPr>
          <p:nvPr/>
        </p:nvSpPr>
        <p:spPr bwMode="auto">
          <a:xfrm>
            <a:off x="5715000" y="5334000"/>
            <a:ext cx="152400" cy="152400"/>
          </a:xfrm>
          <a:prstGeom prst="ellipse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56"/>
          <p:cNvSpPr>
            <a:spLocks noChangeArrowheads="1"/>
          </p:cNvSpPr>
          <p:nvPr/>
        </p:nvSpPr>
        <p:spPr bwMode="auto">
          <a:xfrm>
            <a:off x="3733800" y="1676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Oval 57"/>
          <p:cNvSpPr>
            <a:spLocks noChangeArrowheads="1"/>
          </p:cNvSpPr>
          <p:nvPr/>
        </p:nvSpPr>
        <p:spPr bwMode="auto">
          <a:xfrm>
            <a:off x="3733800" y="3200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58"/>
          <p:cNvSpPr>
            <a:spLocks noChangeArrowheads="1"/>
          </p:cNvSpPr>
          <p:nvPr/>
        </p:nvSpPr>
        <p:spPr bwMode="auto">
          <a:xfrm>
            <a:off x="3733800" y="53340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38" name="Group 59"/>
          <p:cNvGrpSpPr>
            <a:grpSpLocks/>
          </p:cNvGrpSpPr>
          <p:nvPr/>
        </p:nvGrpSpPr>
        <p:grpSpPr bwMode="auto">
          <a:xfrm>
            <a:off x="4572000" y="2819400"/>
            <a:ext cx="457200" cy="1219200"/>
            <a:chOff x="2736" y="1824"/>
            <a:chExt cx="288" cy="768"/>
          </a:xfrm>
        </p:grpSpPr>
        <p:sp>
          <p:nvSpPr>
            <p:cNvPr id="25666" name="Line 60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67" name="Line 61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68" name="Line 62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69" name="Line 63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39" name="Group 64"/>
          <p:cNvGrpSpPr>
            <a:grpSpLocks/>
          </p:cNvGrpSpPr>
          <p:nvPr/>
        </p:nvGrpSpPr>
        <p:grpSpPr bwMode="auto">
          <a:xfrm rot="-5400000">
            <a:off x="4572000" y="2819400"/>
            <a:ext cx="457200" cy="1219200"/>
            <a:chOff x="2736" y="1824"/>
            <a:chExt cx="288" cy="768"/>
          </a:xfrm>
        </p:grpSpPr>
        <p:sp>
          <p:nvSpPr>
            <p:cNvPr id="25662" name="Line 65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63" name="Line 66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64" name="Line 67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65" name="Line 68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40" name="Group 69"/>
          <p:cNvGrpSpPr>
            <a:grpSpLocks/>
          </p:cNvGrpSpPr>
          <p:nvPr/>
        </p:nvGrpSpPr>
        <p:grpSpPr bwMode="auto">
          <a:xfrm>
            <a:off x="152400" y="1371600"/>
            <a:ext cx="1219200" cy="4038600"/>
            <a:chOff x="96" y="864"/>
            <a:chExt cx="768" cy="2544"/>
          </a:xfrm>
        </p:grpSpPr>
        <p:grpSp>
          <p:nvGrpSpPr>
            <p:cNvPr id="25653" name="Group 70"/>
            <p:cNvGrpSpPr>
              <a:grpSpLocks/>
            </p:cNvGrpSpPr>
            <p:nvPr/>
          </p:nvGrpSpPr>
          <p:grpSpPr bwMode="auto">
            <a:xfrm>
              <a:off x="96" y="864"/>
              <a:ext cx="768" cy="240"/>
              <a:chOff x="-48" y="816"/>
              <a:chExt cx="912" cy="240"/>
            </a:xfrm>
          </p:grpSpPr>
          <p:sp>
            <p:nvSpPr>
              <p:cNvPr id="25660" name="Rectangle 71"/>
              <p:cNvSpPr>
                <a:spLocks noChangeArrowheads="1"/>
              </p:cNvSpPr>
              <p:nvPr/>
            </p:nvSpPr>
            <p:spPr bwMode="auto">
              <a:xfrm>
                <a:off x="-48" y="816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l"/>
                <a:r>
                  <a:rPr lang="en-US" sz="1800">
                    <a:latin typeface="Comic Sans MS" charset="0"/>
                  </a:rPr>
                  <a:t>Data</a:t>
                </a:r>
              </a:p>
            </p:txBody>
          </p:sp>
          <p:sp>
            <p:nvSpPr>
              <p:cNvPr id="25661" name="Rectangle 72"/>
              <p:cNvSpPr>
                <a:spLocks noChangeArrowheads="1"/>
              </p:cNvSpPr>
              <p:nvPr/>
            </p:nvSpPr>
            <p:spPr bwMode="auto">
              <a:xfrm>
                <a:off x="528" y="816"/>
                <a:ext cx="336" cy="240"/>
              </a:xfrm>
              <a:prstGeom prst="rect">
                <a:avLst/>
              </a:prstGeom>
              <a:solidFill>
                <a:srgbClr val="CC33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charset="0"/>
                  </a:rPr>
                  <a:t>Hdr</a:t>
                </a:r>
              </a:p>
            </p:txBody>
          </p:sp>
        </p:grpSp>
        <p:grpSp>
          <p:nvGrpSpPr>
            <p:cNvPr id="25654" name="Group 73"/>
            <p:cNvGrpSpPr>
              <a:grpSpLocks/>
            </p:cNvGrpSpPr>
            <p:nvPr/>
          </p:nvGrpSpPr>
          <p:grpSpPr bwMode="auto">
            <a:xfrm>
              <a:off x="96" y="1872"/>
              <a:ext cx="768" cy="240"/>
              <a:chOff x="-48" y="816"/>
              <a:chExt cx="912" cy="240"/>
            </a:xfrm>
          </p:grpSpPr>
          <p:sp>
            <p:nvSpPr>
              <p:cNvPr id="25658" name="Rectangle 74"/>
              <p:cNvSpPr>
                <a:spLocks noChangeArrowheads="1"/>
              </p:cNvSpPr>
              <p:nvPr/>
            </p:nvSpPr>
            <p:spPr bwMode="auto">
              <a:xfrm>
                <a:off x="-48" y="816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l"/>
                <a:r>
                  <a:rPr lang="en-US" sz="1800">
                    <a:latin typeface="Comic Sans MS" charset="0"/>
                  </a:rPr>
                  <a:t>Data</a:t>
                </a:r>
              </a:p>
            </p:txBody>
          </p:sp>
          <p:sp>
            <p:nvSpPr>
              <p:cNvPr id="25659" name="Rectangle 75"/>
              <p:cNvSpPr>
                <a:spLocks noChangeArrowheads="1"/>
              </p:cNvSpPr>
              <p:nvPr/>
            </p:nvSpPr>
            <p:spPr bwMode="auto">
              <a:xfrm>
                <a:off x="528" y="816"/>
                <a:ext cx="336" cy="240"/>
              </a:xfrm>
              <a:prstGeom prst="rect">
                <a:avLst/>
              </a:prstGeom>
              <a:solidFill>
                <a:srgbClr val="CC33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charset="0"/>
                  </a:rPr>
                  <a:t>Hdr</a:t>
                </a:r>
              </a:p>
            </p:txBody>
          </p:sp>
        </p:grpSp>
        <p:grpSp>
          <p:nvGrpSpPr>
            <p:cNvPr id="25655" name="Group 76"/>
            <p:cNvGrpSpPr>
              <a:grpSpLocks/>
            </p:cNvGrpSpPr>
            <p:nvPr/>
          </p:nvGrpSpPr>
          <p:grpSpPr bwMode="auto">
            <a:xfrm>
              <a:off x="96" y="3168"/>
              <a:ext cx="768" cy="240"/>
              <a:chOff x="-48" y="816"/>
              <a:chExt cx="912" cy="240"/>
            </a:xfrm>
          </p:grpSpPr>
          <p:sp>
            <p:nvSpPr>
              <p:cNvPr id="25656" name="Rectangle 77"/>
              <p:cNvSpPr>
                <a:spLocks noChangeArrowheads="1"/>
              </p:cNvSpPr>
              <p:nvPr/>
            </p:nvSpPr>
            <p:spPr bwMode="auto">
              <a:xfrm>
                <a:off x="-48" y="816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l"/>
                <a:r>
                  <a:rPr lang="en-US" sz="1800">
                    <a:latin typeface="Comic Sans MS" charset="0"/>
                  </a:rPr>
                  <a:t>Data</a:t>
                </a:r>
              </a:p>
            </p:txBody>
          </p:sp>
          <p:sp>
            <p:nvSpPr>
              <p:cNvPr id="25657" name="Rectangle 78"/>
              <p:cNvSpPr>
                <a:spLocks noChangeArrowheads="1"/>
              </p:cNvSpPr>
              <p:nvPr/>
            </p:nvSpPr>
            <p:spPr bwMode="auto">
              <a:xfrm>
                <a:off x="528" y="816"/>
                <a:ext cx="336" cy="240"/>
              </a:xfrm>
              <a:prstGeom prst="rect">
                <a:avLst/>
              </a:prstGeom>
              <a:solidFill>
                <a:srgbClr val="CC33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charset="0"/>
                  </a:rPr>
                  <a:t>Hdr</a:t>
                </a:r>
              </a:p>
            </p:txBody>
          </p:sp>
        </p:grpSp>
      </p:grpSp>
      <p:grpSp>
        <p:nvGrpSpPr>
          <p:cNvPr id="25641" name="Group 79"/>
          <p:cNvGrpSpPr>
            <a:grpSpLocks/>
          </p:cNvGrpSpPr>
          <p:nvPr/>
        </p:nvGrpSpPr>
        <p:grpSpPr bwMode="auto">
          <a:xfrm>
            <a:off x="3733800" y="1816100"/>
            <a:ext cx="2844800" cy="3378200"/>
            <a:chOff x="2352" y="1144"/>
            <a:chExt cx="1792" cy="2128"/>
          </a:xfrm>
        </p:grpSpPr>
        <p:sp>
          <p:nvSpPr>
            <p:cNvPr id="25648" name="Freeform 80"/>
            <p:cNvSpPr>
              <a:spLocks/>
            </p:cNvSpPr>
            <p:nvPr/>
          </p:nvSpPr>
          <p:spPr bwMode="auto">
            <a:xfrm>
              <a:off x="2512" y="1144"/>
              <a:ext cx="1616" cy="872"/>
            </a:xfrm>
            <a:custGeom>
              <a:avLst/>
              <a:gdLst>
                <a:gd name="T0" fmla="*/ 0 w 1696"/>
                <a:gd name="T1" fmla="*/ 0 h 689"/>
                <a:gd name="T2" fmla="*/ 107 w 1696"/>
                <a:gd name="T3" fmla="*/ 142 h 689"/>
                <a:gd name="T4" fmla="*/ 320 w 1696"/>
                <a:gd name="T5" fmla="*/ 314 h 689"/>
                <a:gd name="T6" fmla="*/ 473 w 1696"/>
                <a:gd name="T7" fmla="*/ 466 h 689"/>
                <a:gd name="T8" fmla="*/ 534 w 1696"/>
                <a:gd name="T9" fmla="*/ 496 h 689"/>
                <a:gd name="T10" fmla="*/ 633 w 1696"/>
                <a:gd name="T11" fmla="*/ 577 h 689"/>
                <a:gd name="T12" fmla="*/ 778 w 1696"/>
                <a:gd name="T13" fmla="*/ 658 h 689"/>
                <a:gd name="T14" fmla="*/ 869 w 1696"/>
                <a:gd name="T15" fmla="*/ 709 h 689"/>
                <a:gd name="T16" fmla="*/ 1121 w 1696"/>
                <a:gd name="T17" fmla="*/ 780 h 689"/>
                <a:gd name="T18" fmla="*/ 1403 w 1696"/>
                <a:gd name="T19" fmla="*/ 830 h 689"/>
                <a:gd name="T20" fmla="*/ 1616 w 1696"/>
                <a:gd name="T21" fmla="*/ 871 h 6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96"/>
                <a:gd name="T34" fmla="*/ 0 h 689"/>
                <a:gd name="T35" fmla="*/ 1696 w 1696"/>
                <a:gd name="T36" fmla="*/ 689 h 6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96" h="689">
                  <a:moveTo>
                    <a:pt x="0" y="0"/>
                  </a:moveTo>
                  <a:cubicBezTo>
                    <a:pt x="43" y="28"/>
                    <a:pt x="75" y="75"/>
                    <a:pt x="112" y="112"/>
                  </a:cubicBezTo>
                  <a:cubicBezTo>
                    <a:pt x="169" y="169"/>
                    <a:pt x="257" y="228"/>
                    <a:pt x="336" y="248"/>
                  </a:cubicBezTo>
                  <a:cubicBezTo>
                    <a:pt x="378" y="290"/>
                    <a:pt x="443" y="341"/>
                    <a:pt x="496" y="368"/>
                  </a:cubicBezTo>
                  <a:cubicBezTo>
                    <a:pt x="588" y="414"/>
                    <a:pt x="465" y="333"/>
                    <a:pt x="560" y="392"/>
                  </a:cubicBezTo>
                  <a:cubicBezTo>
                    <a:pt x="596" y="414"/>
                    <a:pt x="627" y="437"/>
                    <a:pt x="664" y="456"/>
                  </a:cubicBezTo>
                  <a:cubicBezTo>
                    <a:pt x="712" y="480"/>
                    <a:pt x="769" y="494"/>
                    <a:pt x="816" y="520"/>
                  </a:cubicBezTo>
                  <a:cubicBezTo>
                    <a:pt x="897" y="565"/>
                    <a:pt x="783" y="528"/>
                    <a:pt x="912" y="560"/>
                  </a:cubicBezTo>
                  <a:cubicBezTo>
                    <a:pt x="968" y="597"/>
                    <a:pt x="1117" y="606"/>
                    <a:pt x="1176" y="616"/>
                  </a:cubicBezTo>
                  <a:cubicBezTo>
                    <a:pt x="1275" y="633"/>
                    <a:pt x="1371" y="648"/>
                    <a:pt x="1472" y="656"/>
                  </a:cubicBezTo>
                  <a:cubicBezTo>
                    <a:pt x="1539" y="689"/>
                    <a:pt x="1622" y="688"/>
                    <a:pt x="1696" y="688"/>
                  </a:cubicBezTo>
                </a:path>
              </a:pathLst>
            </a:custGeom>
            <a:noFill/>
            <a:ln w="76200" cap="sq">
              <a:solidFill>
                <a:srgbClr val="CC33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9" name="Freeform 81"/>
            <p:cNvSpPr>
              <a:spLocks/>
            </p:cNvSpPr>
            <p:nvPr/>
          </p:nvSpPr>
          <p:spPr bwMode="auto">
            <a:xfrm flipV="1">
              <a:off x="2448" y="2400"/>
              <a:ext cx="1696" cy="872"/>
            </a:xfrm>
            <a:custGeom>
              <a:avLst/>
              <a:gdLst>
                <a:gd name="T0" fmla="*/ 0 w 1696"/>
                <a:gd name="T1" fmla="*/ 0 h 689"/>
                <a:gd name="T2" fmla="*/ 112 w 1696"/>
                <a:gd name="T3" fmla="*/ 142 h 689"/>
                <a:gd name="T4" fmla="*/ 336 w 1696"/>
                <a:gd name="T5" fmla="*/ 314 h 689"/>
                <a:gd name="T6" fmla="*/ 496 w 1696"/>
                <a:gd name="T7" fmla="*/ 466 h 689"/>
                <a:gd name="T8" fmla="*/ 560 w 1696"/>
                <a:gd name="T9" fmla="*/ 496 h 689"/>
                <a:gd name="T10" fmla="*/ 664 w 1696"/>
                <a:gd name="T11" fmla="*/ 577 h 689"/>
                <a:gd name="T12" fmla="*/ 816 w 1696"/>
                <a:gd name="T13" fmla="*/ 658 h 689"/>
                <a:gd name="T14" fmla="*/ 912 w 1696"/>
                <a:gd name="T15" fmla="*/ 709 h 689"/>
                <a:gd name="T16" fmla="*/ 1176 w 1696"/>
                <a:gd name="T17" fmla="*/ 780 h 689"/>
                <a:gd name="T18" fmla="*/ 1472 w 1696"/>
                <a:gd name="T19" fmla="*/ 830 h 689"/>
                <a:gd name="T20" fmla="*/ 1696 w 1696"/>
                <a:gd name="T21" fmla="*/ 871 h 6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96"/>
                <a:gd name="T34" fmla="*/ 0 h 689"/>
                <a:gd name="T35" fmla="*/ 1696 w 1696"/>
                <a:gd name="T36" fmla="*/ 689 h 6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96" h="689">
                  <a:moveTo>
                    <a:pt x="0" y="0"/>
                  </a:moveTo>
                  <a:cubicBezTo>
                    <a:pt x="43" y="28"/>
                    <a:pt x="75" y="75"/>
                    <a:pt x="112" y="112"/>
                  </a:cubicBezTo>
                  <a:cubicBezTo>
                    <a:pt x="169" y="169"/>
                    <a:pt x="257" y="228"/>
                    <a:pt x="336" y="248"/>
                  </a:cubicBezTo>
                  <a:cubicBezTo>
                    <a:pt x="378" y="290"/>
                    <a:pt x="443" y="341"/>
                    <a:pt x="496" y="368"/>
                  </a:cubicBezTo>
                  <a:cubicBezTo>
                    <a:pt x="588" y="414"/>
                    <a:pt x="465" y="333"/>
                    <a:pt x="560" y="392"/>
                  </a:cubicBezTo>
                  <a:cubicBezTo>
                    <a:pt x="596" y="414"/>
                    <a:pt x="627" y="437"/>
                    <a:pt x="664" y="456"/>
                  </a:cubicBezTo>
                  <a:cubicBezTo>
                    <a:pt x="712" y="480"/>
                    <a:pt x="769" y="494"/>
                    <a:pt x="816" y="520"/>
                  </a:cubicBezTo>
                  <a:cubicBezTo>
                    <a:pt x="897" y="565"/>
                    <a:pt x="783" y="528"/>
                    <a:pt x="912" y="560"/>
                  </a:cubicBezTo>
                  <a:cubicBezTo>
                    <a:pt x="968" y="597"/>
                    <a:pt x="1117" y="606"/>
                    <a:pt x="1176" y="616"/>
                  </a:cubicBezTo>
                  <a:cubicBezTo>
                    <a:pt x="1275" y="633"/>
                    <a:pt x="1371" y="648"/>
                    <a:pt x="1472" y="656"/>
                  </a:cubicBezTo>
                  <a:cubicBezTo>
                    <a:pt x="1539" y="689"/>
                    <a:pt x="1622" y="688"/>
                    <a:pt x="1696" y="688"/>
                  </a:cubicBezTo>
                </a:path>
              </a:pathLst>
            </a:custGeom>
            <a:noFill/>
            <a:ln w="76200" cap="sq">
              <a:solidFill>
                <a:srgbClr val="CC33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50" name="Line 82"/>
            <p:cNvSpPr>
              <a:spLocks noChangeShapeType="1"/>
            </p:cNvSpPr>
            <p:nvPr/>
          </p:nvSpPr>
          <p:spPr bwMode="auto">
            <a:xfrm>
              <a:off x="2352" y="2208"/>
              <a:ext cx="1776" cy="0"/>
            </a:xfrm>
            <a:prstGeom prst="line">
              <a:avLst/>
            </a:prstGeom>
            <a:noFill/>
            <a:ln w="76200" cap="sq">
              <a:solidFill>
                <a:srgbClr val="CC33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51" name="Line 83"/>
            <p:cNvSpPr>
              <a:spLocks noChangeShapeType="1"/>
            </p:cNvSpPr>
            <p:nvPr/>
          </p:nvSpPr>
          <p:spPr bwMode="auto">
            <a:xfrm>
              <a:off x="2400" y="2496"/>
              <a:ext cx="0" cy="67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52" name="Line 84"/>
            <p:cNvSpPr>
              <a:spLocks noChangeShapeType="1"/>
            </p:cNvSpPr>
            <p:nvPr/>
          </p:nvSpPr>
          <p:spPr bwMode="auto">
            <a:xfrm>
              <a:off x="3648" y="2256"/>
              <a:ext cx="0" cy="144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642" name="Text Box 85"/>
          <p:cNvSpPr txBox="1">
            <a:spLocks noChangeArrowheads="1"/>
          </p:cNvSpPr>
          <p:nvPr/>
        </p:nvSpPr>
        <p:spPr bwMode="auto">
          <a:xfrm>
            <a:off x="3505200" y="13366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000099"/>
                </a:solidFill>
                <a:latin typeface="Comic Sans MS" charset="0"/>
              </a:rPr>
              <a:t>1</a:t>
            </a:r>
          </a:p>
        </p:txBody>
      </p:sp>
      <p:sp>
        <p:nvSpPr>
          <p:cNvPr id="25643" name="Text Box 86"/>
          <p:cNvSpPr txBox="1">
            <a:spLocks noChangeArrowheads="1"/>
          </p:cNvSpPr>
          <p:nvPr/>
        </p:nvSpPr>
        <p:spPr bwMode="auto">
          <a:xfrm>
            <a:off x="3505200" y="29098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000099"/>
                </a:solidFill>
                <a:latin typeface="Comic Sans MS" charset="0"/>
              </a:rPr>
              <a:t>2</a:t>
            </a:r>
          </a:p>
        </p:txBody>
      </p:sp>
      <p:sp>
        <p:nvSpPr>
          <p:cNvPr id="25644" name="Text Box 87"/>
          <p:cNvSpPr txBox="1">
            <a:spLocks noChangeArrowheads="1"/>
          </p:cNvSpPr>
          <p:nvPr/>
        </p:nvSpPr>
        <p:spPr bwMode="auto">
          <a:xfrm>
            <a:off x="3505200" y="50434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 i="1">
                <a:solidFill>
                  <a:srgbClr val="000099"/>
                </a:solidFill>
                <a:latin typeface="Comic Sans MS" charset="0"/>
              </a:rPr>
              <a:t>N </a:t>
            </a:r>
          </a:p>
        </p:txBody>
      </p:sp>
      <p:sp>
        <p:nvSpPr>
          <p:cNvPr id="25645" name="Text Box 88"/>
          <p:cNvSpPr txBox="1">
            <a:spLocks noChangeArrowheads="1"/>
          </p:cNvSpPr>
          <p:nvPr/>
        </p:nvSpPr>
        <p:spPr bwMode="auto">
          <a:xfrm>
            <a:off x="5791200" y="13366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000099"/>
                </a:solidFill>
                <a:latin typeface="Comic Sans MS" charset="0"/>
              </a:rPr>
              <a:t>1</a:t>
            </a:r>
          </a:p>
        </p:txBody>
      </p:sp>
      <p:sp>
        <p:nvSpPr>
          <p:cNvPr id="25646" name="Text Box 89"/>
          <p:cNvSpPr txBox="1">
            <a:spLocks noChangeArrowheads="1"/>
          </p:cNvSpPr>
          <p:nvPr/>
        </p:nvSpPr>
        <p:spPr bwMode="auto">
          <a:xfrm>
            <a:off x="5791200" y="29098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000099"/>
                </a:solidFill>
                <a:latin typeface="Comic Sans MS" charset="0"/>
              </a:rPr>
              <a:t>2</a:t>
            </a:r>
          </a:p>
        </p:txBody>
      </p:sp>
      <p:sp>
        <p:nvSpPr>
          <p:cNvPr id="25647" name="Text Box 90"/>
          <p:cNvSpPr txBox="1">
            <a:spLocks noChangeArrowheads="1"/>
          </p:cNvSpPr>
          <p:nvPr/>
        </p:nvSpPr>
        <p:spPr bwMode="auto">
          <a:xfrm>
            <a:off x="5791200" y="5043488"/>
            <a:ext cx="36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 i="1">
                <a:solidFill>
                  <a:srgbClr val="000099"/>
                </a:solidFill>
                <a:latin typeface="Comic Sans MS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08875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Determining the appropriate output port</a:t>
            </a:r>
          </a:p>
          <a:p>
            <a:pPr lvl="1"/>
            <a:r>
              <a:rPr lang="en-US" dirty="0" smtClean="0"/>
              <a:t>IP Prefix Lookup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Scheduling traffic so that each flow’s packets are serviced.  Two concerns:</a:t>
            </a:r>
          </a:p>
          <a:p>
            <a:pPr lvl="1"/>
            <a:r>
              <a:rPr lang="en-US" b="1" dirty="0" smtClean="0"/>
              <a:t>Efficiency: </a:t>
            </a:r>
            <a:r>
              <a:rPr lang="en-US" dirty="0" smtClean="0"/>
              <a:t>If there is traffic waiting for an output port, the router should be “busy”</a:t>
            </a:r>
          </a:p>
          <a:p>
            <a:pPr lvl="1"/>
            <a:r>
              <a:rPr lang="en-US" b="1" dirty="0" smtClean="0"/>
              <a:t>Fairness:</a:t>
            </a:r>
            <a:r>
              <a:rPr lang="en-US" dirty="0" smtClean="0"/>
              <a:t> Competing flows should all be serviced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2E5C-653B-DB45-AF08-A2138D770F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0DCB-D391-CF44-BF94-FA48E3FEB624}" type="slidenum">
              <a:rPr lang="en-US"/>
              <a:pPr/>
              <a:t>13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2295" y="228600"/>
            <a:ext cx="8175612" cy="1143000"/>
          </a:xfrm>
        </p:spPr>
        <p:txBody>
          <a:bodyPr/>
          <a:lstStyle/>
          <a:p>
            <a:r>
              <a:rPr lang="en-US" dirty="0"/>
              <a:t>IP Address </a:t>
            </a:r>
            <a:r>
              <a:rPr lang="en-US" dirty="0" smtClean="0"/>
              <a:t>Lookup: Challenges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990600" lvl="1" indent="-533400">
              <a:buFont typeface="Wingdings" charset="2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Longest</a:t>
            </a:r>
            <a:r>
              <a:rPr lang="en-US" sz="2800" b="1" dirty="0">
                <a:solidFill>
                  <a:srgbClr val="FF0000"/>
                </a:solidFill>
              </a:rPr>
              <a:t>-prefix</a:t>
            </a:r>
            <a:r>
              <a:rPr lang="en-US" sz="2800" b="1" dirty="0" smtClean="0">
                <a:solidFill>
                  <a:srgbClr val="FF0000"/>
                </a:solidFill>
              </a:rPr>
              <a:t> match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b="1" dirty="0" smtClean="0">
              <a:solidFill>
                <a:srgbClr val="FF0000"/>
              </a:solidFill>
            </a:endParaRPr>
          </a:p>
          <a:p>
            <a:pPr marL="990600" lvl="1" indent="-533400">
              <a:buFont typeface="Wingdings" charset="2"/>
              <a:buAutoNum type="arabicPeriod"/>
            </a:pPr>
            <a:r>
              <a:rPr lang="en-US" sz="2800" dirty="0"/>
              <a:t>Tables are large and </a:t>
            </a:r>
            <a:r>
              <a:rPr lang="en-US" sz="2800" dirty="0" smtClean="0"/>
              <a:t>growing</a:t>
            </a:r>
            <a:br>
              <a:rPr lang="en-US" sz="2800" dirty="0" smtClean="0"/>
            </a:br>
            <a:endParaRPr lang="en-US" sz="2800" dirty="0" smtClean="0"/>
          </a:p>
          <a:p>
            <a:pPr marL="990600" lvl="1" indent="-533400">
              <a:buFont typeface="Wingdings" charset="2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Lookups must be </a:t>
            </a:r>
            <a:r>
              <a:rPr lang="en-US" sz="2800" dirty="0" smtClean="0">
                <a:solidFill>
                  <a:schemeClr val="tx2"/>
                </a:solidFill>
              </a:rPr>
              <a:t>fast</a:t>
            </a:r>
          </a:p>
          <a:p>
            <a:pPr marL="990600" lvl="1" indent="-533400">
              <a:buFont typeface="Wingdings" charset="2"/>
              <a:buAutoNum type="arabicPeriod"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990600" lvl="1" indent="-533400">
              <a:buFont typeface="Wingdings" charset="2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Storage must be memory-efficient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618D-D79A-DC4D-A974-6005C484D63A}" type="slidenum">
              <a:rPr lang="en-US"/>
              <a:pPr/>
              <a:t>14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Tables </a:t>
            </a:r>
            <a:r>
              <a:rPr lang="en-US" dirty="0"/>
              <a:t>are </a:t>
            </a:r>
            <a:r>
              <a:rPr lang="en-US" dirty="0" smtClean="0"/>
              <a:t>Large and Growing</a:t>
            </a:r>
            <a:endParaRPr lang="en-US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7696200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9C52-4453-5643-88FF-3ABBCA70B750}" type="slidenum">
              <a:rPr lang="en-US"/>
              <a:pPr/>
              <a:t>15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/>
              <a:t>Lookups Must be Fast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565525" y="4872038"/>
            <a:ext cx="1524000" cy="455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125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905000" y="4872038"/>
            <a:ext cx="1584325" cy="455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40Gb/s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4872038"/>
            <a:ext cx="1447800" cy="455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2003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565525" y="4416425"/>
            <a:ext cx="1524000" cy="455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/>
              <a:t>31.25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905000" y="4416425"/>
            <a:ext cx="1584325" cy="455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/>
              <a:t>10Gb/s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457200" y="4416425"/>
            <a:ext cx="1447800" cy="455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/>
              <a:t>2001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3565525" y="3960813"/>
            <a:ext cx="1524000" cy="455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7.81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1905000" y="3960813"/>
            <a:ext cx="1584325" cy="455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2.5Gb/s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457200" y="3960813"/>
            <a:ext cx="1447800" cy="455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1999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3565525" y="3505200"/>
            <a:ext cx="1524000" cy="455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1.94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1905000" y="3505200"/>
            <a:ext cx="1584325" cy="455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622Mb/s</a:t>
            </a: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457200" y="3505200"/>
            <a:ext cx="1447800" cy="455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1997</a:t>
            </a: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3565525" y="2133600"/>
            <a:ext cx="16764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</a:rPr>
              <a:t>40B packets (Mpkt/s)</a:t>
            </a: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1905000" y="2133600"/>
            <a:ext cx="1584325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</a:rPr>
              <a:t>Line</a:t>
            </a: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457200" y="2133600"/>
            <a:ext cx="14478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</a:rPr>
              <a:t>Year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7200" y="2133600"/>
            <a:ext cx="4784725" cy="3200400"/>
            <a:chOff x="778" y="1584"/>
            <a:chExt cx="4032" cy="2016"/>
          </a:xfrm>
        </p:grpSpPr>
        <p:sp>
          <p:nvSpPr>
            <p:cNvPr id="55315" name="Line 19"/>
            <p:cNvSpPr>
              <a:spLocks noChangeShapeType="1"/>
            </p:cNvSpPr>
            <p:nvPr/>
          </p:nvSpPr>
          <p:spPr bwMode="auto">
            <a:xfrm>
              <a:off x="778" y="1584"/>
              <a:ext cx="4012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778" y="2448"/>
              <a:ext cx="40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7" name="Line 21"/>
            <p:cNvSpPr>
              <a:spLocks noChangeShapeType="1"/>
            </p:cNvSpPr>
            <p:nvPr/>
          </p:nvSpPr>
          <p:spPr bwMode="auto">
            <a:xfrm>
              <a:off x="778" y="2735"/>
              <a:ext cx="40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8" name="Line 22"/>
            <p:cNvSpPr>
              <a:spLocks noChangeShapeType="1"/>
            </p:cNvSpPr>
            <p:nvPr/>
          </p:nvSpPr>
          <p:spPr bwMode="auto">
            <a:xfrm>
              <a:off x="778" y="3022"/>
              <a:ext cx="4032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9" name="Line 23"/>
            <p:cNvSpPr>
              <a:spLocks noChangeShapeType="1"/>
            </p:cNvSpPr>
            <p:nvPr/>
          </p:nvSpPr>
          <p:spPr bwMode="auto">
            <a:xfrm>
              <a:off x="778" y="3309"/>
              <a:ext cx="403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0" name="Line 24"/>
            <p:cNvSpPr>
              <a:spLocks noChangeShapeType="1"/>
            </p:cNvSpPr>
            <p:nvPr/>
          </p:nvSpPr>
          <p:spPr bwMode="auto">
            <a:xfrm>
              <a:off x="778" y="3596"/>
              <a:ext cx="4012" cy="4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457200" y="2133600"/>
            <a:ext cx="0" cy="319405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>
            <a:off x="1905000" y="2133600"/>
            <a:ext cx="0" cy="3194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>
            <a:off x="3489325" y="2133600"/>
            <a:ext cx="0" cy="3194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>
            <a:off x="5241925" y="2133600"/>
            <a:ext cx="0" cy="3194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>
            <a:off x="5241925" y="2133600"/>
            <a:ext cx="0" cy="319405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5334000" y="3548063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OC-12</a:t>
            </a:r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5334000" y="40528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OC-48</a:t>
            </a:r>
          </a:p>
        </p:txBody>
      </p:sp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5334000" y="45100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OC-192</a:t>
            </a:r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5334000" y="4967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OC-768</a:t>
            </a:r>
          </a:p>
        </p:txBody>
      </p:sp>
      <p:pic>
        <p:nvPicPr>
          <p:cNvPr id="55332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5425" y="1066800"/>
            <a:ext cx="38385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33" name="Text Box 37"/>
          <p:cNvSpPr txBox="1">
            <a:spLocks noChangeArrowheads="1"/>
          </p:cNvSpPr>
          <p:nvPr/>
        </p:nvSpPr>
        <p:spPr bwMode="auto">
          <a:xfrm>
            <a:off x="5562600" y="2362200"/>
            <a:ext cx="3429000" cy="641350"/>
          </a:xfrm>
          <a:prstGeom prst="rect">
            <a:avLst/>
          </a:prstGeom>
          <a:solidFill>
            <a:srgbClr val="F6F6A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Cisco CRS-1 1-Port OC-768C</a:t>
            </a:r>
            <a:br>
              <a:rPr lang="en-US" b="1"/>
            </a:br>
            <a:r>
              <a:rPr lang="en-US" b="1"/>
              <a:t> (Line rate: 42.1 Gb/s)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7288"/>
            <a:ext cx="8763000" cy="1143000"/>
          </a:xfrm>
        </p:spPr>
        <p:txBody>
          <a:bodyPr/>
          <a:lstStyle/>
          <a:p>
            <a:pPr algn="ctr"/>
            <a:r>
              <a:rPr lang="en-US" dirty="0" smtClean="0"/>
              <a:t>Lookup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EFB2A-0B47-E346-B0B0-1846F37BB97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3DE-4E7D-3D46-8349-CC3904D18A06}" type="slidenum">
              <a:rPr lang="en-US"/>
              <a:pPr/>
              <a:t>17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Lookup is Protocol Dependent</a:t>
            </a:r>
          </a:p>
        </p:txBody>
      </p:sp>
      <p:graphicFrame>
        <p:nvGraphicFramePr>
          <p:cNvPr id="174083" name="Group 3"/>
          <p:cNvGraphicFramePr>
            <a:graphicFrameLocks noGrp="1"/>
          </p:cNvGraphicFramePr>
          <p:nvPr/>
        </p:nvGraphicFramePr>
        <p:xfrm>
          <a:off x="533400" y="1828800"/>
          <a:ext cx="8229600" cy="2972752"/>
        </p:xfrm>
        <a:graphic>
          <a:graphicData uri="http://schemas.openxmlformats.org/drawingml/2006/table">
            <a:tbl>
              <a:tblPr/>
              <a:tblGrid>
                <a:gridCol w="2108200"/>
                <a:gridCol w="2032000"/>
                <a:gridCol w="4089400"/>
              </a:tblGrid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Protocol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Mechanism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Techniques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MPLS, ATM, Ethernet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Exact match search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Direct 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Associative 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Hashing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Binary/Multi-way Search Trie/Tree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IPv4, IPv6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Longest-prefix match search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Radix trie and variants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Compressed trie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Binary search on prefix intervals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ABA1-2659-1E49-BBD2-D07F5F36F7D9}" type="slidenum">
              <a:rPr lang="en-US"/>
              <a:pPr/>
              <a:t>18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Exact Matches, Ethernet Switches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layer-2 addresses usually 48-bits long</a:t>
            </a:r>
          </a:p>
          <a:p>
            <a:r>
              <a:rPr lang="en-US" sz="2400"/>
              <a:t>address global, not just local to link</a:t>
            </a:r>
          </a:p>
          <a:p>
            <a:r>
              <a:rPr lang="en-US" sz="2400"/>
              <a:t>range/size of address not “negotiable” </a:t>
            </a:r>
          </a:p>
          <a:p>
            <a:r>
              <a:rPr lang="en-US" sz="2400"/>
              <a:t>2</a:t>
            </a:r>
            <a:r>
              <a:rPr lang="en-US" sz="2400" baseline="30000"/>
              <a:t>48</a:t>
            </a:r>
            <a:r>
              <a:rPr lang="en-US" sz="2400"/>
              <a:t> &gt; 10</a:t>
            </a:r>
            <a:r>
              <a:rPr lang="en-US" sz="2400" baseline="30000"/>
              <a:t>12</a:t>
            </a:r>
            <a:r>
              <a:rPr lang="en-US" sz="2400"/>
              <a:t>, therefore cannot hold all addresses in table and use direct lookup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6104-ACF0-D243-98D8-85DDDB69603D}" type="slidenum">
              <a:rPr lang="en-US"/>
              <a:pPr/>
              <a:t>19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10600" cy="1143000"/>
          </a:xfrm>
        </p:spPr>
        <p:txBody>
          <a:bodyPr/>
          <a:lstStyle/>
          <a:p>
            <a:r>
              <a:rPr lang="en-US"/>
              <a:t>Exact Matches, Ethernet Switches</a:t>
            </a:r>
            <a:endParaRPr lang="en-US" sz="3200" i="1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1025"/>
            <a:ext cx="8229600" cy="4275138"/>
          </a:xfrm>
        </p:spPr>
        <p:txBody>
          <a:bodyPr/>
          <a:lstStyle/>
          <a:p>
            <a:r>
              <a:rPr lang="en-US"/>
              <a:t>advantages:</a:t>
            </a:r>
          </a:p>
          <a:p>
            <a:pPr lvl="1"/>
            <a:r>
              <a:rPr lang="en-US"/>
              <a:t>simple</a:t>
            </a:r>
          </a:p>
          <a:p>
            <a:pPr lvl="1"/>
            <a:r>
              <a:rPr lang="en-US"/>
              <a:t>expected lookup time is small</a:t>
            </a:r>
          </a:p>
          <a:p>
            <a:r>
              <a:rPr lang="en-US"/>
              <a:t>disadvantages</a:t>
            </a:r>
          </a:p>
          <a:p>
            <a:pPr lvl="1"/>
            <a:r>
              <a:rPr lang="en-US"/>
              <a:t>inefficient use of memory</a:t>
            </a:r>
          </a:p>
          <a:p>
            <a:pPr lvl="1"/>
            <a:r>
              <a:rPr lang="en-US"/>
              <a:t>non-deterministic lookup time</a:t>
            </a:r>
          </a:p>
          <a:p>
            <a:pPr>
              <a:buFontTx/>
              <a:buNone/>
            </a:pPr>
            <a:r>
              <a:rPr lang="en-US" sz="2400">
                <a:sym typeface="Symbol" charset="2"/>
              </a:rPr>
              <a:t>	</a:t>
            </a:r>
            <a:r>
              <a:rPr lang="en-US" sz="2400"/>
              <a:t> attractive for software-based switches, but decreasing use in hardware platforms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7EED-9509-A341-841D-F61FA42FD29A}" type="slidenum">
              <a:rPr lang="en-US"/>
              <a:pPr/>
              <a:t>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62200"/>
            <a:ext cx="24320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US" sz="3600"/>
              <a:t>What a Router Chassis Looks Like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2014538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2400" b="1">
                <a:solidFill>
                  <a:srgbClr val="FF0000"/>
                </a:solidFill>
              </a:rPr>
              <a:t>Cisco CRS-1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41838" y="1447800"/>
            <a:ext cx="2132012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2400" b="1">
                <a:solidFill>
                  <a:srgbClr val="FF0000"/>
                </a:solidFill>
              </a:rPr>
              <a:t>Juniper M320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073150" y="2460625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49250" y="4060825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0000"/>
                </a:solidFill>
              </a:rPr>
              <a:t>6ft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1225550" y="22209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295400" y="1828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0000"/>
                </a:solidFill>
              </a:rPr>
              <a:t>19”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2292350" y="5965825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590800" y="59658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0000"/>
                </a:solidFill>
              </a:rPr>
              <a:t>2ft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057400" y="3124200"/>
            <a:ext cx="21336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1"/>
              <a:t>Capacity: 1.2Tb/s</a:t>
            </a:r>
            <a:r>
              <a:rPr lang="en-US" b="1">
                <a:solidFill>
                  <a:srgbClr val="FF0000"/>
                </a:solidFill>
              </a:rPr>
              <a:t>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/>
              <a:t>Power: 10.4kW</a:t>
            </a:r>
            <a:br>
              <a:rPr lang="en-US" b="1"/>
            </a:br>
            <a:r>
              <a:rPr lang="en-US" b="1"/>
              <a:t>Weight: 0.5 Ton</a:t>
            </a:r>
            <a:br>
              <a:rPr lang="en-US" b="1"/>
            </a:br>
            <a:r>
              <a:rPr lang="en-US" b="1"/>
              <a:t>Cost: $500k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733800" y="4213225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0000"/>
                </a:solidFill>
              </a:rPr>
              <a:t>3ft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4343400" y="3070225"/>
            <a:ext cx="0" cy="267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 flipV="1">
            <a:off x="4343400" y="5813425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733800" y="59658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0000"/>
                </a:solidFill>
              </a:rPr>
              <a:t>2ft</a:t>
            </a: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4740275" y="2489200"/>
            <a:ext cx="1938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5303838" y="19923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0000"/>
                </a:solidFill>
              </a:rPr>
              <a:t>17”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705600" y="3733800"/>
            <a:ext cx="2438400" cy="60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1"/>
              <a:t>Capacity: 320 Gb/s</a:t>
            </a:r>
            <a:r>
              <a:rPr lang="en-US" b="1">
                <a:solidFill>
                  <a:srgbClr val="FF0000"/>
                </a:solidFill>
              </a:rPr>
              <a:t>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/>
              <a:t>Power: 3.1kW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624138"/>
            <a:ext cx="2209800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CE6-7DB9-9B41-AB14-E2BD1FCE0FBF}" type="slidenum">
              <a:rPr lang="en-US"/>
              <a:pPr/>
              <a:t>20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/>
              <a:t>IP Lookups find Longest Prefixes</a:t>
            </a: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3278188" y="2667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128.9.16.0/21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4573588" y="2667000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128.9.172.0/21</a:t>
            </a:r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>
            <a:off x="4802188" y="2667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4116388" y="2286000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128.9.176.0/24</a:t>
            </a: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1030288" y="41735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0</a:t>
            </a:r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1219200" y="4081463"/>
            <a:ext cx="6291263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7062788" y="420687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2</a:t>
            </a:r>
            <a:r>
              <a:rPr lang="en-US" sz="2400" baseline="30000">
                <a:latin typeface="Times New Roman" charset="0"/>
              </a:rPr>
              <a:t>32</a:t>
            </a:r>
            <a:r>
              <a:rPr lang="en-US" sz="2400">
                <a:latin typeface="Times New Roman" charset="0"/>
              </a:rPr>
              <a:t>-1</a:t>
            </a:r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>
            <a:off x="1568450" y="3775075"/>
            <a:ext cx="1725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>
            <a:off x="6151563" y="3452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3829050" y="3198813"/>
            <a:ext cx="1333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128.9.0.0/16</a:t>
            </a:r>
          </a:p>
        </p:txBody>
      </p:sp>
      <p:sp>
        <p:nvSpPr>
          <p:cNvPr id="180237" name="Text Box 13"/>
          <p:cNvSpPr txBox="1">
            <a:spLocks noChangeArrowheads="1"/>
          </p:cNvSpPr>
          <p:nvPr/>
        </p:nvSpPr>
        <p:spPr bwMode="auto">
          <a:xfrm>
            <a:off x="5791200" y="30368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142.12.0.0/19</a:t>
            </a:r>
          </a:p>
        </p:txBody>
      </p: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1839913" y="3068638"/>
            <a:ext cx="110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65.0.0.0/8</a:t>
            </a:r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>
            <a:off x="1208088" y="3832225"/>
            <a:ext cx="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0" name="Line 16"/>
          <p:cNvSpPr>
            <a:spLocks noChangeShapeType="1"/>
          </p:cNvSpPr>
          <p:nvPr/>
        </p:nvSpPr>
        <p:spPr bwMode="auto">
          <a:xfrm>
            <a:off x="7499350" y="3852863"/>
            <a:ext cx="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1" name="Line 17"/>
          <p:cNvSpPr>
            <a:spLocks noChangeShapeType="1"/>
          </p:cNvSpPr>
          <p:nvPr/>
        </p:nvSpPr>
        <p:spPr bwMode="auto">
          <a:xfrm>
            <a:off x="3735388" y="3581400"/>
            <a:ext cx="15732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2" name="Line 18"/>
          <p:cNvSpPr>
            <a:spLocks noChangeShapeType="1"/>
          </p:cNvSpPr>
          <p:nvPr/>
        </p:nvSpPr>
        <p:spPr bwMode="auto">
          <a:xfrm>
            <a:off x="3811588" y="3048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43" name="Line 19"/>
          <p:cNvSpPr>
            <a:spLocks noChangeShapeType="1"/>
          </p:cNvSpPr>
          <p:nvPr/>
        </p:nvSpPr>
        <p:spPr bwMode="auto">
          <a:xfrm>
            <a:off x="4725988" y="3048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403600" y="4030663"/>
            <a:ext cx="1631950" cy="612775"/>
            <a:chOff x="2206" y="3484"/>
            <a:chExt cx="1028" cy="386"/>
          </a:xfrm>
        </p:grpSpPr>
        <p:sp>
          <p:nvSpPr>
            <p:cNvPr id="180245" name="Text Box 21"/>
            <p:cNvSpPr txBox="1">
              <a:spLocks noChangeArrowheads="1"/>
            </p:cNvSpPr>
            <p:nvPr/>
          </p:nvSpPr>
          <p:spPr bwMode="auto">
            <a:xfrm>
              <a:off x="2206" y="3582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3300"/>
                  </a:solidFill>
                  <a:latin typeface="Times New Roman" charset="0"/>
                </a:rPr>
                <a:t>128.9.16.14</a:t>
              </a:r>
            </a:p>
          </p:txBody>
        </p:sp>
        <p:sp>
          <p:nvSpPr>
            <p:cNvPr id="180246" name="Oval 22"/>
            <p:cNvSpPr>
              <a:spLocks noChangeArrowheads="1"/>
            </p:cNvSpPr>
            <p:nvPr/>
          </p:nvSpPr>
          <p:spPr bwMode="auto">
            <a:xfrm>
              <a:off x="2634" y="3484"/>
              <a:ext cx="95" cy="9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80247" name="Line 23"/>
          <p:cNvSpPr>
            <a:spLocks noChangeShapeType="1"/>
          </p:cNvSpPr>
          <p:nvPr/>
        </p:nvSpPr>
        <p:spPr bwMode="auto">
          <a:xfrm flipH="1" flipV="1">
            <a:off x="4146550" y="3079750"/>
            <a:ext cx="1588" cy="1089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48" name="Text Box 24"/>
          <p:cNvSpPr txBox="1">
            <a:spLocks noChangeArrowheads="1"/>
          </p:cNvSpPr>
          <p:nvPr/>
        </p:nvSpPr>
        <p:spPr bwMode="auto">
          <a:xfrm>
            <a:off x="1905000" y="5470525"/>
            <a:ext cx="5907088" cy="1006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Routing lookup:</a:t>
            </a:r>
            <a:r>
              <a:rPr lang="en-US" sz="2000">
                <a:solidFill>
                  <a:srgbClr val="FFFF00"/>
                </a:solidFill>
              </a:rPr>
              <a:t> </a:t>
            </a:r>
            <a:r>
              <a:rPr lang="en-US" sz="2000">
                <a:solidFill>
                  <a:srgbClr val="333300"/>
                </a:solidFill>
              </a:rPr>
              <a:t>Find the </a:t>
            </a:r>
            <a:r>
              <a:rPr lang="en-US" sz="2000"/>
              <a:t>longest</a:t>
            </a:r>
            <a:r>
              <a:rPr lang="en-US" sz="2000">
                <a:solidFill>
                  <a:srgbClr val="333300"/>
                </a:solidFill>
              </a:rPr>
              <a:t> matching prefix (aka the most specific route) among all prefixes that match the destination address.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7" grpId="0" animBg="1"/>
      <p:bldP spid="18024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879475"/>
          </a:xfrm>
          <a:noFill/>
          <a:ln/>
        </p:spPr>
        <p:txBody>
          <a:bodyPr lIns="92075" tIns="46038" rIns="92075" bIns="46038" anchor="b"/>
          <a:lstStyle/>
          <a:p>
            <a:r>
              <a:rPr lang="en-US"/>
              <a:t>IP Address Lookup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141413"/>
            <a:ext cx="6302375" cy="3711575"/>
          </a:xfrm>
          <a:noFill/>
          <a:ln/>
        </p:spPr>
        <p:txBody>
          <a:bodyPr lIns="92075" tIns="46038" rIns="92075" bIns="46038"/>
          <a:lstStyle/>
          <a:p>
            <a:pPr>
              <a:spcBef>
                <a:spcPct val="10000"/>
              </a:spcBef>
            </a:pPr>
            <a:r>
              <a:rPr lang="en-US" sz="2400"/>
              <a:t>routing tables contain (</a:t>
            </a:r>
            <a:r>
              <a:rPr lang="en-US" sz="2400" i="1"/>
              <a:t>prefix</a:t>
            </a:r>
            <a:r>
              <a:rPr lang="en-US" sz="2400"/>
              <a:t>, </a:t>
            </a:r>
            <a:r>
              <a:rPr lang="en-US" sz="2400" i="1"/>
              <a:t>next hop</a:t>
            </a:r>
            <a:r>
              <a:rPr lang="en-US" sz="2400"/>
              <a:t>) pairs</a:t>
            </a:r>
          </a:p>
          <a:p>
            <a:pPr>
              <a:spcBef>
                <a:spcPct val="10000"/>
              </a:spcBef>
            </a:pPr>
            <a:r>
              <a:rPr lang="en-US" sz="2400"/>
              <a:t>address in packet compared to stored prefixes, starting at left</a:t>
            </a:r>
          </a:p>
          <a:p>
            <a:pPr>
              <a:spcBef>
                <a:spcPct val="10000"/>
              </a:spcBef>
            </a:pPr>
            <a:r>
              <a:rPr lang="en-US" sz="2400"/>
              <a:t>prefix that matches largest number of address bits is desired match</a:t>
            </a:r>
          </a:p>
          <a:p>
            <a:pPr>
              <a:spcBef>
                <a:spcPct val="10000"/>
              </a:spcBef>
            </a:pPr>
            <a:r>
              <a:rPr lang="en-US" sz="2400"/>
              <a:t>packet forwarded to specified next hop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4600" y="1066800"/>
            <a:ext cx="2654300" cy="4962525"/>
            <a:chOff x="4010" y="805"/>
            <a:chExt cx="1672" cy="3126"/>
          </a:xfrm>
        </p:grpSpPr>
        <p:sp>
          <p:nvSpPr>
            <p:cNvPr id="182277" name="Rectangle 5"/>
            <p:cNvSpPr>
              <a:spLocks noChangeArrowheads="1"/>
            </p:cNvSpPr>
            <p:nvPr/>
          </p:nvSpPr>
          <p:spPr bwMode="auto">
            <a:xfrm>
              <a:off x="4298" y="1615"/>
              <a:ext cx="755" cy="147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>
                  <a:latin typeface="Book Antiqua" charset="0"/>
                </a:rPr>
                <a:t>01*</a:t>
              </a:r>
            </a:p>
          </p:txBody>
        </p:sp>
        <p:sp>
          <p:nvSpPr>
            <p:cNvPr id="182278" name="Rectangle 6"/>
            <p:cNvSpPr>
              <a:spLocks noChangeArrowheads="1"/>
            </p:cNvSpPr>
            <p:nvPr/>
          </p:nvSpPr>
          <p:spPr bwMode="auto">
            <a:xfrm>
              <a:off x="5055" y="1615"/>
              <a:ext cx="461" cy="147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Book Antiqua" charset="0"/>
                </a:rPr>
                <a:t>5</a:t>
              </a:r>
            </a:p>
          </p:txBody>
        </p:sp>
        <p:sp>
          <p:nvSpPr>
            <p:cNvPr id="182279" name="Rectangle 7"/>
            <p:cNvSpPr>
              <a:spLocks noChangeArrowheads="1"/>
            </p:cNvSpPr>
            <p:nvPr/>
          </p:nvSpPr>
          <p:spPr bwMode="auto">
            <a:xfrm>
              <a:off x="4298" y="1755"/>
              <a:ext cx="755" cy="147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>
                  <a:latin typeface="Book Antiqua" charset="0"/>
                </a:rPr>
                <a:t>110*</a:t>
              </a:r>
            </a:p>
          </p:txBody>
        </p:sp>
        <p:sp>
          <p:nvSpPr>
            <p:cNvPr id="182280" name="Rectangle 8"/>
            <p:cNvSpPr>
              <a:spLocks noChangeArrowheads="1"/>
            </p:cNvSpPr>
            <p:nvPr/>
          </p:nvSpPr>
          <p:spPr bwMode="auto">
            <a:xfrm>
              <a:off x="5055" y="1755"/>
              <a:ext cx="461" cy="147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Book Antiqua" charset="0"/>
                </a:rPr>
                <a:t>3</a:t>
              </a:r>
            </a:p>
          </p:txBody>
        </p:sp>
        <p:sp>
          <p:nvSpPr>
            <p:cNvPr id="182281" name="Rectangle 9"/>
            <p:cNvSpPr>
              <a:spLocks noChangeArrowheads="1"/>
            </p:cNvSpPr>
            <p:nvPr/>
          </p:nvSpPr>
          <p:spPr bwMode="auto">
            <a:xfrm>
              <a:off x="4298" y="1903"/>
              <a:ext cx="755" cy="14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>
                  <a:latin typeface="Book Antiqua" charset="0"/>
                </a:rPr>
                <a:t>1011*</a:t>
              </a:r>
            </a:p>
          </p:txBody>
        </p:sp>
        <p:sp>
          <p:nvSpPr>
            <p:cNvPr id="182282" name="Rectangle 10"/>
            <p:cNvSpPr>
              <a:spLocks noChangeArrowheads="1"/>
            </p:cNvSpPr>
            <p:nvPr/>
          </p:nvSpPr>
          <p:spPr bwMode="auto">
            <a:xfrm>
              <a:off x="5055" y="1903"/>
              <a:ext cx="461" cy="14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Book Antiqua" charset="0"/>
                </a:rPr>
                <a:t>5</a:t>
              </a:r>
            </a:p>
          </p:txBody>
        </p:sp>
        <p:sp>
          <p:nvSpPr>
            <p:cNvPr id="182283" name="Rectangle 11"/>
            <p:cNvSpPr>
              <a:spLocks noChangeArrowheads="1"/>
            </p:cNvSpPr>
            <p:nvPr/>
          </p:nvSpPr>
          <p:spPr bwMode="auto">
            <a:xfrm>
              <a:off x="4298" y="2051"/>
              <a:ext cx="755" cy="14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>
                  <a:latin typeface="Book Antiqua" charset="0"/>
                </a:rPr>
                <a:t>0001*</a:t>
              </a:r>
            </a:p>
          </p:txBody>
        </p:sp>
        <p:sp>
          <p:nvSpPr>
            <p:cNvPr id="182284" name="Rectangle 12"/>
            <p:cNvSpPr>
              <a:spLocks noChangeArrowheads="1"/>
            </p:cNvSpPr>
            <p:nvPr/>
          </p:nvSpPr>
          <p:spPr bwMode="auto">
            <a:xfrm>
              <a:off x="5055" y="2051"/>
              <a:ext cx="461" cy="14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Book Antiqua" charset="0"/>
                </a:rPr>
                <a:t>0</a:t>
              </a:r>
            </a:p>
          </p:txBody>
        </p:sp>
        <p:sp>
          <p:nvSpPr>
            <p:cNvPr id="182285" name="Rectangle 13"/>
            <p:cNvSpPr>
              <a:spLocks noChangeArrowheads="1"/>
            </p:cNvSpPr>
            <p:nvPr/>
          </p:nvSpPr>
          <p:spPr bwMode="auto">
            <a:xfrm>
              <a:off x="4298" y="1466"/>
              <a:ext cx="755" cy="14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>
                  <a:latin typeface="Book Antiqua" charset="0"/>
                </a:rPr>
                <a:t>10*</a:t>
              </a:r>
            </a:p>
          </p:txBody>
        </p:sp>
        <p:sp>
          <p:nvSpPr>
            <p:cNvPr id="182286" name="Rectangle 14"/>
            <p:cNvSpPr>
              <a:spLocks noChangeArrowheads="1"/>
            </p:cNvSpPr>
            <p:nvPr/>
          </p:nvSpPr>
          <p:spPr bwMode="auto">
            <a:xfrm>
              <a:off x="5055" y="1466"/>
              <a:ext cx="461" cy="14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Book Antiqua" charset="0"/>
                </a:rPr>
                <a:t>7</a:t>
              </a:r>
            </a:p>
          </p:txBody>
        </p:sp>
        <p:sp>
          <p:nvSpPr>
            <p:cNvPr id="182287" name="Rectangle 15"/>
            <p:cNvSpPr>
              <a:spLocks noChangeArrowheads="1"/>
            </p:cNvSpPr>
            <p:nvPr/>
          </p:nvSpPr>
          <p:spPr bwMode="auto">
            <a:xfrm>
              <a:off x="4298" y="2324"/>
              <a:ext cx="755" cy="147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>
                  <a:latin typeface="Book Antiqua" charset="0"/>
                </a:rPr>
                <a:t>0001 0*</a:t>
              </a:r>
            </a:p>
          </p:txBody>
        </p:sp>
        <p:sp>
          <p:nvSpPr>
            <p:cNvPr id="182288" name="Rectangle 16"/>
            <p:cNvSpPr>
              <a:spLocks noChangeArrowheads="1"/>
            </p:cNvSpPr>
            <p:nvPr/>
          </p:nvSpPr>
          <p:spPr bwMode="auto">
            <a:xfrm>
              <a:off x="5055" y="2324"/>
              <a:ext cx="461" cy="147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Book Antiqua" charset="0"/>
                </a:rPr>
                <a:t>1</a:t>
              </a:r>
            </a:p>
          </p:txBody>
        </p:sp>
        <p:sp>
          <p:nvSpPr>
            <p:cNvPr id="182289" name="Rectangle 17"/>
            <p:cNvSpPr>
              <a:spLocks noChangeArrowheads="1"/>
            </p:cNvSpPr>
            <p:nvPr/>
          </p:nvSpPr>
          <p:spPr bwMode="auto">
            <a:xfrm>
              <a:off x="4298" y="2464"/>
              <a:ext cx="755" cy="147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>
                  <a:latin typeface="Book Antiqua" charset="0"/>
                </a:rPr>
                <a:t>0011 00*</a:t>
              </a:r>
            </a:p>
          </p:txBody>
        </p:sp>
        <p:sp>
          <p:nvSpPr>
            <p:cNvPr id="182290" name="Rectangle 18"/>
            <p:cNvSpPr>
              <a:spLocks noChangeArrowheads="1"/>
            </p:cNvSpPr>
            <p:nvPr/>
          </p:nvSpPr>
          <p:spPr bwMode="auto">
            <a:xfrm>
              <a:off x="5055" y="2464"/>
              <a:ext cx="461" cy="147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Book Antiqua" charset="0"/>
                </a:rPr>
                <a:t>2</a:t>
              </a:r>
            </a:p>
          </p:txBody>
        </p:sp>
        <p:sp>
          <p:nvSpPr>
            <p:cNvPr id="182291" name="Rectangle 19"/>
            <p:cNvSpPr>
              <a:spLocks noChangeArrowheads="1"/>
            </p:cNvSpPr>
            <p:nvPr/>
          </p:nvSpPr>
          <p:spPr bwMode="auto">
            <a:xfrm>
              <a:off x="4298" y="2612"/>
              <a:ext cx="755" cy="14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>
                  <a:latin typeface="Book Antiqua" charset="0"/>
                </a:rPr>
                <a:t>1011 001*</a:t>
              </a:r>
            </a:p>
          </p:txBody>
        </p:sp>
        <p:sp>
          <p:nvSpPr>
            <p:cNvPr id="182292" name="Rectangle 20"/>
            <p:cNvSpPr>
              <a:spLocks noChangeArrowheads="1"/>
            </p:cNvSpPr>
            <p:nvPr/>
          </p:nvSpPr>
          <p:spPr bwMode="auto">
            <a:xfrm>
              <a:off x="5055" y="2612"/>
              <a:ext cx="461" cy="14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Book Antiqua" charset="0"/>
                </a:rPr>
                <a:t>3</a:t>
              </a:r>
            </a:p>
          </p:txBody>
        </p:sp>
        <p:sp>
          <p:nvSpPr>
            <p:cNvPr id="182293" name="Rectangle 21"/>
            <p:cNvSpPr>
              <a:spLocks noChangeArrowheads="1"/>
            </p:cNvSpPr>
            <p:nvPr/>
          </p:nvSpPr>
          <p:spPr bwMode="auto">
            <a:xfrm>
              <a:off x="4298" y="2768"/>
              <a:ext cx="755" cy="14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>
                  <a:latin typeface="Book Antiqua" charset="0"/>
                </a:rPr>
                <a:t>1011 010*</a:t>
              </a:r>
            </a:p>
          </p:txBody>
        </p:sp>
        <p:sp>
          <p:nvSpPr>
            <p:cNvPr id="182294" name="Rectangle 22"/>
            <p:cNvSpPr>
              <a:spLocks noChangeArrowheads="1"/>
            </p:cNvSpPr>
            <p:nvPr/>
          </p:nvSpPr>
          <p:spPr bwMode="auto">
            <a:xfrm>
              <a:off x="5055" y="2768"/>
              <a:ext cx="461" cy="14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Book Antiqua" charset="0"/>
                </a:rPr>
                <a:t>5</a:t>
              </a:r>
            </a:p>
          </p:txBody>
        </p:sp>
        <p:sp>
          <p:nvSpPr>
            <p:cNvPr id="182295" name="Rectangle 23"/>
            <p:cNvSpPr>
              <a:spLocks noChangeArrowheads="1"/>
            </p:cNvSpPr>
            <p:nvPr/>
          </p:nvSpPr>
          <p:spPr bwMode="auto">
            <a:xfrm>
              <a:off x="4298" y="2184"/>
              <a:ext cx="755" cy="147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>
                  <a:latin typeface="Book Antiqua" charset="0"/>
                </a:rPr>
                <a:t>0101 1*</a:t>
              </a:r>
            </a:p>
          </p:txBody>
        </p:sp>
        <p:sp>
          <p:nvSpPr>
            <p:cNvPr id="182296" name="Rectangle 24"/>
            <p:cNvSpPr>
              <a:spLocks noChangeArrowheads="1"/>
            </p:cNvSpPr>
            <p:nvPr/>
          </p:nvSpPr>
          <p:spPr bwMode="auto">
            <a:xfrm>
              <a:off x="5055" y="2184"/>
              <a:ext cx="461" cy="147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Book Antiqua" charset="0"/>
                </a:rPr>
                <a:t>7</a:t>
              </a:r>
            </a:p>
          </p:txBody>
        </p:sp>
        <p:sp>
          <p:nvSpPr>
            <p:cNvPr id="182297" name="Rectangle 25"/>
            <p:cNvSpPr>
              <a:spLocks noChangeArrowheads="1"/>
            </p:cNvSpPr>
            <p:nvPr/>
          </p:nvSpPr>
          <p:spPr bwMode="auto">
            <a:xfrm>
              <a:off x="4298" y="3057"/>
              <a:ext cx="755" cy="147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>
                  <a:latin typeface="Book Antiqua" charset="0"/>
                </a:rPr>
                <a:t>0100 1100*</a:t>
              </a:r>
            </a:p>
          </p:txBody>
        </p:sp>
        <p:sp>
          <p:nvSpPr>
            <p:cNvPr id="182298" name="Rectangle 26"/>
            <p:cNvSpPr>
              <a:spLocks noChangeArrowheads="1"/>
            </p:cNvSpPr>
            <p:nvPr/>
          </p:nvSpPr>
          <p:spPr bwMode="auto">
            <a:xfrm>
              <a:off x="5055" y="3057"/>
              <a:ext cx="461" cy="147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Book Antiqua" charset="0"/>
                </a:rPr>
                <a:t>4</a:t>
              </a:r>
            </a:p>
          </p:txBody>
        </p:sp>
        <p:sp>
          <p:nvSpPr>
            <p:cNvPr id="182299" name="Rectangle 27"/>
            <p:cNvSpPr>
              <a:spLocks noChangeArrowheads="1"/>
            </p:cNvSpPr>
            <p:nvPr/>
          </p:nvSpPr>
          <p:spPr bwMode="auto">
            <a:xfrm>
              <a:off x="4298" y="3189"/>
              <a:ext cx="755" cy="14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>
                  <a:latin typeface="Book Antiqua" charset="0"/>
                </a:rPr>
                <a:t>1011 0011*</a:t>
              </a:r>
            </a:p>
          </p:txBody>
        </p:sp>
        <p:sp>
          <p:nvSpPr>
            <p:cNvPr id="182300" name="Rectangle 28"/>
            <p:cNvSpPr>
              <a:spLocks noChangeArrowheads="1"/>
            </p:cNvSpPr>
            <p:nvPr/>
          </p:nvSpPr>
          <p:spPr bwMode="auto">
            <a:xfrm>
              <a:off x="5055" y="3189"/>
              <a:ext cx="461" cy="14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Book Antiqua" charset="0"/>
                </a:rPr>
                <a:t>8</a:t>
              </a:r>
            </a:p>
          </p:txBody>
        </p:sp>
        <p:sp>
          <p:nvSpPr>
            <p:cNvPr id="182301" name="Rectangle 29"/>
            <p:cNvSpPr>
              <a:spLocks noChangeArrowheads="1"/>
            </p:cNvSpPr>
            <p:nvPr/>
          </p:nvSpPr>
          <p:spPr bwMode="auto">
            <a:xfrm>
              <a:off x="4298" y="3337"/>
              <a:ext cx="755" cy="14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>
                  <a:latin typeface="Book Antiqua" charset="0"/>
                </a:rPr>
                <a:t>1001 1000*</a:t>
              </a:r>
            </a:p>
          </p:txBody>
        </p:sp>
        <p:sp>
          <p:nvSpPr>
            <p:cNvPr id="182302" name="Rectangle 30"/>
            <p:cNvSpPr>
              <a:spLocks noChangeArrowheads="1"/>
            </p:cNvSpPr>
            <p:nvPr/>
          </p:nvSpPr>
          <p:spPr bwMode="auto">
            <a:xfrm>
              <a:off x="5055" y="3337"/>
              <a:ext cx="461" cy="14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Book Antiqua" charset="0"/>
                </a:rPr>
                <a:t>10</a:t>
              </a:r>
            </a:p>
          </p:txBody>
        </p:sp>
        <p:sp>
          <p:nvSpPr>
            <p:cNvPr id="182303" name="Rectangle 31"/>
            <p:cNvSpPr>
              <a:spLocks noChangeArrowheads="1"/>
            </p:cNvSpPr>
            <p:nvPr/>
          </p:nvSpPr>
          <p:spPr bwMode="auto">
            <a:xfrm>
              <a:off x="4298" y="3485"/>
              <a:ext cx="755" cy="14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>
                  <a:latin typeface="Book Antiqua" charset="0"/>
                </a:rPr>
                <a:t>0101 1001*</a:t>
              </a:r>
            </a:p>
          </p:txBody>
        </p:sp>
        <p:sp>
          <p:nvSpPr>
            <p:cNvPr id="182304" name="Rectangle 32"/>
            <p:cNvSpPr>
              <a:spLocks noChangeArrowheads="1"/>
            </p:cNvSpPr>
            <p:nvPr/>
          </p:nvSpPr>
          <p:spPr bwMode="auto">
            <a:xfrm>
              <a:off x="5055" y="3485"/>
              <a:ext cx="461" cy="14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Book Antiqua" charset="0"/>
                </a:rPr>
                <a:t>9</a:t>
              </a:r>
            </a:p>
          </p:txBody>
        </p:sp>
        <p:sp>
          <p:nvSpPr>
            <p:cNvPr id="182305" name="Rectangle 33"/>
            <p:cNvSpPr>
              <a:spLocks noChangeArrowheads="1"/>
            </p:cNvSpPr>
            <p:nvPr/>
          </p:nvSpPr>
          <p:spPr bwMode="auto">
            <a:xfrm>
              <a:off x="4298" y="2917"/>
              <a:ext cx="755" cy="147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>
                  <a:latin typeface="Book Antiqua" charset="0"/>
                </a:rPr>
                <a:t>0100 110*</a:t>
              </a:r>
            </a:p>
          </p:txBody>
        </p:sp>
        <p:sp>
          <p:nvSpPr>
            <p:cNvPr id="182306" name="Rectangle 34"/>
            <p:cNvSpPr>
              <a:spLocks noChangeArrowheads="1"/>
            </p:cNvSpPr>
            <p:nvPr/>
          </p:nvSpPr>
          <p:spPr bwMode="auto">
            <a:xfrm>
              <a:off x="5055" y="2917"/>
              <a:ext cx="461" cy="147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Book Antiqua" charset="0"/>
                </a:rPr>
                <a:t>6</a:t>
              </a:r>
            </a:p>
          </p:txBody>
        </p:sp>
        <p:sp>
          <p:nvSpPr>
            <p:cNvPr id="182307" name="Rectangle 35"/>
            <p:cNvSpPr>
              <a:spLocks noChangeArrowheads="1"/>
            </p:cNvSpPr>
            <p:nvPr/>
          </p:nvSpPr>
          <p:spPr bwMode="auto">
            <a:xfrm>
              <a:off x="4423" y="1181"/>
              <a:ext cx="4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Book Antiqua" charset="0"/>
                </a:rPr>
                <a:t>prefix</a:t>
              </a:r>
            </a:p>
          </p:txBody>
        </p:sp>
        <p:sp>
          <p:nvSpPr>
            <p:cNvPr id="182308" name="Rectangle 36"/>
            <p:cNvSpPr>
              <a:spLocks noChangeArrowheads="1"/>
            </p:cNvSpPr>
            <p:nvPr/>
          </p:nvSpPr>
          <p:spPr bwMode="auto">
            <a:xfrm>
              <a:off x="5136" y="1093"/>
              <a:ext cx="305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>
                  <a:latin typeface="Book Antiqua" charset="0"/>
                </a:rPr>
                <a:t>next</a:t>
              </a:r>
              <a:br>
                <a:rPr lang="en-US" sz="2000">
                  <a:latin typeface="Book Antiqua" charset="0"/>
                </a:rPr>
              </a:br>
              <a:r>
                <a:rPr lang="en-US" sz="2000">
                  <a:latin typeface="Book Antiqua" charset="0"/>
                </a:rPr>
                <a:t>hop</a:t>
              </a:r>
            </a:p>
          </p:txBody>
        </p:sp>
        <p:sp>
          <p:nvSpPr>
            <p:cNvPr id="182309" name="Rectangle 37"/>
            <p:cNvSpPr>
              <a:spLocks noChangeArrowheads="1"/>
            </p:cNvSpPr>
            <p:nvPr/>
          </p:nvSpPr>
          <p:spPr bwMode="auto">
            <a:xfrm>
              <a:off x="4407" y="805"/>
              <a:ext cx="1096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latin typeface="Book Antiqua" charset="0"/>
                </a:rPr>
                <a:t>routing table</a:t>
              </a:r>
            </a:p>
          </p:txBody>
        </p:sp>
        <p:sp>
          <p:nvSpPr>
            <p:cNvPr id="182310" name="Rectangle 38"/>
            <p:cNvSpPr>
              <a:spLocks noChangeArrowheads="1"/>
            </p:cNvSpPr>
            <p:nvPr/>
          </p:nvSpPr>
          <p:spPr bwMode="auto">
            <a:xfrm>
              <a:off x="4010" y="3739"/>
              <a:ext cx="1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Book Antiqua" charset="0"/>
                </a:rPr>
                <a:t>address: 1011 0010 1000</a:t>
              </a:r>
              <a:endParaRPr lang="en-US">
                <a:latin typeface="Book Antiqua" charset="0"/>
              </a:endParaRPr>
            </a:p>
          </p:txBody>
        </p:sp>
        <p:sp>
          <p:nvSpPr>
            <p:cNvPr id="182311" name="Rectangle 39"/>
            <p:cNvSpPr>
              <a:spLocks noChangeArrowheads="1"/>
            </p:cNvSpPr>
            <p:nvPr/>
          </p:nvSpPr>
          <p:spPr bwMode="auto">
            <a:xfrm>
              <a:off x="4296" y="1464"/>
              <a:ext cx="768" cy="160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312" name="Rectangle 40"/>
            <p:cNvSpPr>
              <a:spLocks noChangeArrowheads="1"/>
            </p:cNvSpPr>
            <p:nvPr/>
          </p:nvSpPr>
          <p:spPr bwMode="auto">
            <a:xfrm>
              <a:off x="4296" y="1904"/>
              <a:ext cx="768" cy="160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313" name="Rectangle 41"/>
            <p:cNvSpPr>
              <a:spLocks noChangeArrowheads="1"/>
            </p:cNvSpPr>
            <p:nvPr/>
          </p:nvSpPr>
          <p:spPr bwMode="auto">
            <a:xfrm>
              <a:off x="4296" y="2608"/>
              <a:ext cx="768" cy="160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314" name="Rectangle 42"/>
            <p:cNvSpPr>
              <a:spLocks noChangeArrowheads="1"/>
            </p:cNvSpPr>
            <p:nvPr/>
          </p:nvSpPr>
          <p:spPr bwMode="auto">
            <a:xfrm>
              <a:off x="4296" y="3184"/>
              <a:ext cx="768" cy="160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292" y="3180"/>
              <a:ext cx="776" cy="168"/>
              <a:chOff x="4276" y="3300"/>
              <a:chExt cx="776" cy="168"/>
            </a:xfrm>
          </p:grpSpPr>
          <p:sp>
            <p:nvSpPr>
              <p:cNvPr id="182316" name="Line 44"/>
              <p:cNvSpPr>
                <a:spLocks noChangeShapeType="1"/>
              </p:cNvSpPr>
              <p:nvPr/>
            </p:nvSpPr>
            <p:spPr bwMode="auto">
              <a:xfrm flipV="1">
                <a:off x="4276" y="3304"/>
                <a:ext cx="776" cy="1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17" name="Line 45"/>
              <p:cNvSpPr>
                <a:spLocks noChangeShapeType="1"/>
              </p:cNvSpPr>
              <p:nvPr/>
            </p:nvSpPr>
            <p:spPr bwMode="auto">
              <a:xfrm>
                <a:off x="4276" y="3300"/>
                <a:ext cx="776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2318" name="Rectangle 46"/>
            <p:cNvSpPr>
              <a:spLocks noChangeArrowheads="1"/>
            </p:cNvSpPr>
            <p:nvPr/>
          </p:nvSpPr>
          <p:spPr bwMode="auto">
            <a:xfrm>
              <a:off x="5048" y="2608"/>
              <a:ext cx="472" cy="160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319" name="Line 47"/>
            <p:cNvSpPr>
              <a:spLocks noChangeShapeType="1"/>
            </p:cNvSpPr>
            <p:nvPr/>
          </p:nvSpPr>
          <p:spPr bwMode="auto">
            <a:xfrm flipV="1">
              <a:off x="4656" y="3920"/>
              <a:ext cx="57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2320" name="Rectangle 48"/>
          <p:cNvSpPr>
            <a:spLocks noChangeArrowheads="1"/>
          </p:cNvSpPr>
          <p:nvPr/>
        </p:nvSpPr>
        <p:spPr bwMode="auto">
          <a:xfrm>
            <a:off x="381000" y="4495800"/>
            <a:ext cx="62118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10000"/>
              </a:spcBef>
            </a:pPr>
            <a:r>
              <a:rPr lang="en-US" sz="2800">
                <a:solidFill>
                  <a:srgbClr val="FF3300"/>
                </a:solidFill>
              </a:rPr>
              <a:t>Problem </a:t>
            </a:r>
            <a:r>
              <a:rPr lang="en-US" sz="2800"/>
              <a:t>- large router may have</a:t>
            </a:r>
            <a:br>
              <a:rPr lang="en-US" sz="2800"/>
            </a:br>
            <a:r>
              <a:rPr lang="en-US" sz="2800"/>
              <a:t>100,000 prefixes in its list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utoUpdateAnimBg="0"/>
      <p:bldP spid="18232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30A2-65D7-644D-9CD9-9A9739826FE3}" type="slidenum">
              <a:rPr lang="en-US"/>
              <a:pPr/>
              <a:t>22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Longest Prefix Match Harder than Exact Match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destination address of arriving packet does not carry information to determine length of longest matching prefix</a:t>
            </a:r>
          </a:p>
          <a:p>
            <a:r>
              <a:rPr lang="en-US"/>
              <a:t>need to search space of all prefix lengths; as well as space of prefixes of given length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87-6B58-1D46-83F8-B5135341FD10}" type="slidenum">
              <a:rPr lang="en-US">
                <a:latin typeface="+mj-lt"/>
              </a:rPr>
              <a:pPr/>
              <a:t>23</a:t>
            </a:fld>
            <a:endParaRPr lang="en-US">
              <a:latin typeface="+mj-lt"/>
            </a:endParaRP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LPM in IPv4: exact match</a:t>
            </a:r>
            <a:endParaRPr lang="en-US" sz="3200" i="1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+mj-lt"/>
              </a:rPr>
              <a:t>Use 32 exact match algorithms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1905000"/>
            <a:ext cx="7407275" cy="3810000"/>
            <a:chOff x="518" y="1746"/>
            <a:chExt cx="4666" cy="2400"/>
          </a:xfrm>
        </p:grpSpPr>
        <p:sp>
          <p:nvSpPr>
            <p:cNvPr id="186373" name="Rectangle 5"/>
            <p:cNvSpPr>
              <a:spLocks noChangeArrowheads="1"/>
            </p:cNvSpPr>
            <p:nvPr/>
          </p:nvSpPr>
          <p:spPr bwMode="auto">
            <a:xfrm>
              <a:off x="2352" y="1746"/>
              <a:ext cx="105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>
                  <a:latin typeface="+mj-lt"/>
                </a:rPr>
                <a:t>Exact match</a:t>
              </a:r>
            </a:p>
            <a:p>
              <a:pPr algn="ctr" eaLnBrk="0" hangingPunct="0"/>
              <a:r>
                <a:rPr lang="en-US" sz="1600">
                  <a:latin typeface="+mj-lt"/>
                </a:rPr>
                <a:t>against prefixes </a:t>
              </a:r>
            </a:p>
            <a:p>
              <a:pPr algn="ctr" eaLnBrk="0" hangingPunct="0"/>
              <a:r>
                <a:rPr lang="en-US" sz="1600">
                  <a:latin typeface="+mj-lt"/>
                </a:rPr>
                <a:t>of length 1</a:t>
              </a:r>
            </a:p>
          </p:txBody>
        </p:sp>
        <p:sp>
          <p:nvSpPr>
            <p:cNvPr id="186374" name="Rectangle 6"/>
            <p:cNvSpPr>
              <a:spLocks noChangeArrowheads="1"/>
            </p:cNvSpPr>
            <p:nvPr/>
          </p:nvSpPr>
          <p:spPr bwMode="auto">
            <a:xfrm>
              <a:off x="2352" y="2418"/>
              <a:ext cx="105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>
                  <a:latin typeface="+mj-lt"/>
                </a:rPr>
                <a:t>Exact match</a:t>
              </a:r>
            </a:p>
            <a:p>
              <a:pPr algn="ctr" eaLnBrk="0" hangingPunct="0"/>
              <a:r>
                <a:rPr lang="en-US" sz="1600">
                  <a:latin typeface="+mj-lt"/>
                </a:rPr>
                <a:t>against prefixes </a:t>
              </a:r>
            </a:p>
            <a:p>
              <a:pPr algn="ctr" eaLnBrk="0" hangingPunct="0"/>
              <a:r>
                <a:rPr lang="en-US" sz="1600">
                  <a:latin typeface="+mj-lt"/>
                </a:rPr>
                <a:t>of length 2</a:t>
              </a:r>
            </a:p>
          </p:txBody>
        </p:sp>
        <p:sp>
          <p:nvSpPr>
            <p:cNvPr id="186375" name="Rectangle 7"/>
            <p:cNvSpPr>
              <a:spLocks noChangeArrowheads="1"/>
            </p:cNvSpPr>
            <p:nvPr/>
          </p:nvSpPr>
          <p:spPr bwMode="auto">
            <a:xfrm>
              <a:off x="2352" y="3570"/>
              <a:ext cx="105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>
                  <a:latin typeface="+mj-lt"/>
                </a:rPr>
                <a:t>Exact match</a:t>
              </a:r>
            </a:p>
            <a:p>
              <a:pPr algn="ctr" eaLnBrk="0" hangingPunct="0"/>
              <a:r>
                <a:rPr lang="en-US" sz="1600">
                  <a:latin typeface="+mj-lt"/>
                </a:rPr>
                <a:t>against prefixes </a:t>
              </a:r>
            </a:p>
            <a:p>
              <a:pPr algn="ctr" eaLnBrk="0" hangingPunct="0"/>
              <a:r>
                <a:rPr lang="en-US" sz="1600">
                  <a:latin typeface="+mj-lt"/>
                </a:rPr>
                <a:t>of length 32</a:t>
              </a:r>
            </a:p>
          </p:txBody>
        </p:sp>
        <p:sp>
          <p:nvSpPr>
            <p:cNvPr id="186376" name="Line 8"/>
            <p:cNvSpPr>
              <a:spLocks noChangeShapeType="1"/>
            </p:cNvSpPr>
            <p:nvPr/>
          </p:nvSpPr>
          <p:spPr bwMode="auto">
            <a:xfrm>
              <a:off x="2832" y="3090"/>
              <a:ext cx="0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518" y="2082"/>
              <a:ext cx="1834" cy="1776"/>
              <a:chOff x="518" y="1632"/>
              <a:chExt cx="1834" cy="1776"/>
            </a:xfrm>
          </p:grpSpPr>
          <p:sp>
            <p:nvSpPr>
              <p:cNvPr id="186378" name="Line 10"/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6379" name="Line 11"/>
              <p:cNvSpPr>
                <a:spLocks noChangeShapeType="1"/>
              </p:cNvSpPr>
              <p:nvPr/>
            </p:nvSpPr>
            <p:spPr bwMode="auto">
              <a:xfrm flipV="1">
                <a:off x="1728" y="1632"/>
                <a:ext cx="624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6380" name="Line 12"/>
              <p:cNvSpPr>
                <a:spLocks noChangeShapeType="1"/>
              </p:cNvSpPr>
              <p:nvPr/>
            </p:nvSpPr>
            <p:spPr bwMode="auto">
              <a:xfrm flipV="1">
                <a:off x="1728" y="2304"/>
                <a:ext cx="62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6381" name="Line 13"/>
              <p:cNvSpPr>
                <a:spLocks noChangeShapeType="1"/>
              </p:cNvSpPr>
              <p:nvPr/>
            </p:nvSpPr>
            <p:spPr bwMode="auto">
              <a:xfrm>
                <a:off x="1728" y="2448"/>
                <a:ext cx="624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6382" name="Text Box 14"/>
              <p:cNvSpPr txBox="1">
                <a:spLocks noChangeArrowheads="1"/>
              </p:cNvSpPr>
              <p:nvPr/>
            </p:nvSpPr>
            <p:spPr bwMode="auto">
              <a:xfrm>
                <a:off x="518" y="2138"/>
                <a:ext cx="121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>
                    <a:latin typeface="+mj-lt"/>
                  </a:rPr>
                  <a:t>Network Address</a:t>
                </a:r>
              </a:p>
            </p:txBody>
          </p:sp>
        </p:grpSp>
        <p:sp>
          <p:nvSpPr>
            <p:cNvPr id="186383" name="Line 15"/>
            <p:cNvSpPr>
              <a:spLocks noChangeShapeType="1"/>
            </p:cNvSpPr>
            <p:nvPr/>
          </p:nvSpPr>
          <p:spPr bwMode="auto">
            <a:xfrm flipH="1">
              <a:off x="4032" y="289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6384" name="Line 16"/>
            <p:cNvSpPr>
              <a:spLocks noChangeShapeType="1"/>
            </p:cNvSpPr>
            <p:nvPr/>
          </p:nvSpPr>
          <p:spPr bwMode="auto">
            <a:xfrm flipH="1" flipV="1">
              <a:off x="3408" y="2082"/>
              <a:ext cx="62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6385" name="Line 17"/>
            <p:cNvSpPr>
              <a:spLocks noChangeShapeType="1"/>
            </p:cNvSpPr>
            <p:nvPr/>
          </p:nvSpPr>
          <p:spPr bwMode="auto">
            <a:xfrm flipH="1" flipV="1">
              <a:off x="3408" y="2754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6386" name="Line 18"/>
            <p:cNvSpPr>
              <a:spLocks noChangeShapeType="1"/>
            </p:cNvSpPr>
            <p:nvPr/>
          </p:nvSpPr>
          <p:spPr bwMode="auto">
            <a:xfrm flipH="1">
              <a:off x="3408" y="2898"/>
              <a:ext cx="624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6387" name="Text Box 19"/>
            <p:cNvSpPr txBox="1">
              <a:spLocks noChangeArrowheads="1"/>
            </p:cNvSpPr>
            <p:nvPr/>
          </p:nvSpPr>
          <p:spPr bwMode="auto">
            <a:xfrm flipH="1">
              <a:off x="4540" y="2667"/>
              <a:ext cx="3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+mj-lt"/>
                </a:rPr>
                <a:t>Port</a:t>
              </a:r>
            </a:p>
          </p:txBody>
        </p:sp>
        <p:sp>
          <p:nvSpPr>
            <p:cNvPr id="186388" name="Rectangle 20"/>
            <p:cNvSpPr>
              <a:spLocks noChangeArrowheads="1"/>
            </p:cNvSpPr>
            <p:nvPr/>
          </p:nvSpPr>
          <p:spPr bwMode="auto">
            <a:xfrm>
              <a:off x="3936" y="2667"/>
              <a:ext cx="576" cy="6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>
                  <a:latin typeface="+mj-lt"/>
                </a:rPr>
                <a:t>Priority</a:t>
              </a:r>
            </a:p>
            <a:p>
              <a:pPr algn="ctr" eaLnBrk="0" hangingPunct="0"/>
              <a:r>
                <a:rPr lang="en-US" sz="1400">
                  <a:latin typeface="+mj-lt"/>
                </a:rPr>
                <a:t>Encode</a:t>
              </a:r>
            </a:p>
            <a:p>
              <a:pPr algn="ctr" eaLnBrk="0" hangingPunct="0"/>
              <a:r>
                <a:rPr lang="en-US" sz="1400">
                  <a:latin typeface="+mj-lt"/>
                </a:rPr>
                <a:t>and pick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70FE-DD78-5040-B3BD-32DD4881ABAA}" type="slidenum">
              <a:rPr lang="en-US">
                <a:latin typeface="+mj-lt"/>
              </a:rPr>
              <a:pPr/>
              <a:t>24</a:t>
            </a:fld>
            <a:endParaRPr lang="en-US">
              <a:latin typeface="+mj-lt"/>
            </a:endParaRPr>
          </a:p>
        </p:txBody>
      </p:sp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304800" y="2971800"/>
            <a:ext cx="4167188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2400">
                <a:latin typeface="+mj-lt"/>
              </a:rPr>
              <a:t>prefixes “spelled” out by following path from root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2400">
                <a:latin typeface="+mj-lt"/>
              </a:rPr>
              <a:t>to find best prefix, spell out address in tree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2400">
                <a:latin typeface="+mj-lt"/>
              </a:rPr>
              <a:t>last green node marks longest matching prefix</a:t>
            </a:r>
          </a:p>
          <a:p>
            <a:pPr marL="230188" indent="-230188">
              <a:spcBef>
                <a:spcPct val="20000"/>
              </a:spcBef>
            </a:pPr>
            <a:endParaRPr lang="en-US" sz="900">
              <a:solidFill>
                <a:srgbClr val="FF3300"/>
              </a:solidFill>
              <a:latin typeface="+mj-lt"/>
            </a:endParaRPr>
          </a:p>
          <a:p>
            <a:pPr marL="230188" indent="-230188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  <a:latin typeface="+mj-lt"/>
              </a:rPr>
              <a:t>		Lookup 10111</a:t>
            </a:r>
          </a:p>
          <a:p>
            <a:pPr marL="230188" indent="-230188">
              <a:spcBef>
                <a:spcPct val="20000"/>
              </a:spcBef>
            </a:pPr>
            <a:endParaRPr lang="en-US" sz="700">
              <a:solidFill>
                <a:srgbClr val="FF3300"/>
              </a:solidFill>
              <a:latin typeface="+mj-lt"/>
            </a:endParaRP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2400">
                <a:latin typeface="+mj-lt"/>
              </a:rPr>
              <a:t>adding prefix easy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sz="3600"/>
              <a:t>Address Lookup Using Tries</a:t>
            </a:r>
          </a:p>
        </p:txBody>
      </p:sp>
      <p:graphicFrame>
        <p:nvGraphicFramePr>
          <p:cNvPr id="188420" name="Group 4"/>
          <p:cNvGraphicFramePr>
            <a:graphicFrameLocks noGrp="1"/>
          </p:cNvGraphicFramePr>
          <p:nvPr/>
        </p:nvGraphicFramePr>
        <p:xfrm>
          <a:off x="1468438" y="1627188"/>
          <a:ext cx="1828800" cy="1319212"/>
        </p:xfrm>
        <a:graphic>
          <a:graphicData uri="http://schemas.openxmlformats.org/drawingml/2006/table">
            <a:tbl>
              <a:tblPr/>
              <a:tblGrid>
                <a:gridCol w="457200"/>
                <a:gridCol w="762000"/>
                <a:gridCol w="6096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038600" y="1600200"/>
            <a:ext cx="4332288" cy="4637088"/>
            <a:chOff x="2700" y="1171"/>
            <a:chExt cx="2729" cy="2921"/>
          </a:xfrm>
        </p:grpSpPr>
        <p:sp>
          <p:nvSpPr>
            <p:cNvPr id="188443" name="Line 27"/>
            <p:cNvSpPr>
              <a:spLocks noChangeShapeType="1"/>
            </p:cNvSpPr>
            <p:nvPr/>
          </p:nvSpPr>
          <p:spPr bwMode="auto">
            <a:xfrm flipH="1">
              <a:off x="3276" y="3132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8444" name="Line 28"/>
            <p:cNvSpPr>
              <a:spLocks noChangeShapeType="1"/>
            </p:cNvSpPr>
            <p:nvPr/>
          </p:nvSpPr>
          <p:spPr bwMode="auto">
            <a:xfrm flipH="1">
              <a:off x="3180" y="2076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8445" name="Line 29"/>
            <p:cNvSpPr>
              <a:spLocks noChangeShapeType="1"/>
            </p:cNvSpPr>
            <p:nvPr/>
          </p:nvSpPr>
          <p:spPr bwMode="auto">
            <a:xfrm>
              <a:off x="3180" y="1644"/>
              <a:ext cx="1872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8446" name="Line 30"/>
            <p:cNvSpPr>
              <a:spLocks noChangeShapeType="1"/>
            </p:cNvSpPr>
            <p:nvPr/>
          </p:nvSpPr>
          <p:spPr bwMode="auto">
            <a:xfrm>
              <a:off x="3372" y="3516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8447" name="Line 31"/>
            <p:cNvSpPr>
              <a:spLocks noChangeShapeType="1"/>
            </p:cNvSpPr>
            <p:nvPr/>
          </p:nvSpPr>
          <p:spPr bwMode="auto">
            <a:xfrm>
              <a:off x="3180" y="2604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8448" name="Oval 32"/>
            <p:cNvSpPr>
              <a:spLocks noChangeArrowheads="1"/>
            </p:cNvSpPr>
            <p:nvPr/>
          </p:nvSpPr>
          <p:spPr bwMode="auto">
            <a:xfrm>
              <a:off x="2700" y="1404"/>
              <a:ext cx="52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8449" name="Oval 33"/>
            <p:cNvSpPr>
              <a:spLocks noChangeArrowheads="1"/>
            </p:cNvSpPr>
            <p:nvPr/>
          </p:nvSpPr>
          <p:spPr bwMode="auto">
            <a:xfrm>
              <a:off x="2796" y="2412"/>
              <a:ext cx="52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>
                  <a:latin typeface="+mj-lt"/>
                </a:rPr>
                <a:t>P2</a:t>
              </a:r>
            </a:p>
          </p:txBody>
        </p:sp>
        <p:sp>
          <p:nvSpPr>
            <p:cNvPr id="188450" name="Oval 34"/>
            <p:cNvSpPr>
              <a:spLocks noChangeArrowheads="1"/>
            </p:cNvSpPr>
            <p:nvPr/>
          </p:nvSpPr>
          <p:spPr bwMode="auto">
            <a:xfrm>
              <a:off x="4188" y="2364"/>
              <a:ext cx="52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8451" name="Oval 35"/>
            <p:cNvSpPr>
              <a:spLocks noChangeArrowheads="1"/>
            </p:cNvSpPr>
            <p:nvPr/>
          </p:nvSpPr>
          <p:spPr bwMode="auto">
            <a:xfrm>
              <a:off x="3516" y="1884"/>
              <a:ext cx="52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8452" name="Oval 36"/>
            <p:cNvSpPr>
              <a:spLocks noChangeArrowheads="1"/>
            </p:cNvSpPr>
            <p:nvPr/>
          </p:nvSpPr>
          <p:spPr bwMode="auto">
            <a:xfrm>
              <a:off x="3612" y="2892"/>
              <a:ext cx="52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8453" name="Oval 37"/>
            <p:cNvSpPr>
              <a:spLocks noChangeArrowheads="1"/>
            </p:cNvSpPr>
            <p:nvPr/>
          </p:nvSpPr>
          <p:spPr bwMode="auto">
            <a:xfrm>
              <a:off x="2892" y="3324"/>
              <a:ext cx="52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>
                  <a:latin typeface="+mj-lt"/>
                </a:rPr>
                <a:t>P3</a:t>
              </a:r>
            </a:p>
          </p:txBody>
        </p:sp>
        <p:sp>
          <p:nvSpPr>
            <p:cNvPr id="188454" name="Oval 38"/>
            <p:cNvSpPr>
              <a:spLocks noChangeArrowheads="1"/>
            </p:cNvSpPr>
            <p:nvPr/>
          </p:nvSpPr>
          <p:spPr bwMode="auto">
            <a:xfrm>
              <a:off x="3612" y="3804"/>
              <a:ext cx="52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>
                  <a:latin typeface="+mj-lt"/>
                </a:rPr>
                <a:t>P4</a:t>
              </a:r>
            </a:p>
          </p:txBody>
        </p:sp>
        <p:sp>
          <p:nvSpPr>
            <p:cNvPr id="188455" name="Oval 39"/>
            <p:cNvSpPr>
              <a:spLocks noChangeArrowheads="1"/>
            </p:cNvSpPr>
            <p:nvPr/>
          </p:nvSpPr>
          <p:spPr bwMode="auto">
            <a:xfrm>
              <a:off x="4860" y="2892"/>
              <a:ext cx="52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>
                  <a:latin typeface="+mj-lt"/>
                </a:rPr>
                <a:t>P1</a:t>
              </a:r>
            </a:p>
          </p:txBody>
        </p:sp>
        <p:sp>
          <p:nvSpPr>
            <p:cNvPr id="188456" name="Text Box 40"/>
            <p:cNvSpPr txBox="1">
              <a:spLocks noChangeArrowheads="1"/>
            </p:cNvSpPr>
            <p:nvPr/>
          </p:nvSpPr>
          <p:spPr bwMode="auto">
            <a:xfrm>
              <a:off x="2799" y="117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+mj-lt"/>
                </a:rPr>
                <a:t>A</a:t>
              </a:r>
            </a:p>
          </p:txBody>
        </p:sp>
        <p:sp>
          <p:nvSpPr>
            <p:cNvPr id="188457" name="Text Box 41"/>
            <p:cNvSpPr txBox="1">
              <a:spLocks noChangeArrowheads="1"/>
            </p:cNvSpPr>
            <p:nvPr/>
          </p:nvSpPr>
          <p:spPr bwMode="auto">
            <a:xfrm>
              <a:off x="3804" y="1644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+mj-lt"/>
                </a:rPr>
                <a:t>B</a:t>
              </a:r>
            </a:p>
          </p:txBody>
        </p:sp>
        <p:sp>
          <p:nvSpPr>
            <p:cNvPr id="188458" name="Text Box 42"/>
            <p:cNvSpPr txBox="1">
              <a:spLocks noChangeArrowheads="1"/>
            </p:cNvSpPr>
            <p:nvPr/>
          </p:nvSpPr>
          <p:spPr bwMode="auto">
            <a:xfrm>
              <a:off x="3084" y="2172"/>
              <a:ext cx="2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+mj-lt"/>
                </a:rPr>
                <a:t>C</a:t>
              </a:r>
            </a:p>
          </p:txBody>
        </p:sp>
        <p:sp>
          <p:nvSpPr>
            <p:cNvPr id="188459" name="Text Box 43"/>
            <p:cNvSpPr txBox="1">
              <a:spLocks noChangeArrowheads="1"/>
            </p:cNvSpPr>
            <p:nvPr/>
          </p:nvSpPr>
          <p:spPr bwMode="auto">
            <a:xfrm>
              <a:off x="3180" y="3084"/>
              <a:ext cx="2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+mj-lt"/>
                </a:rPr>
                <a:t>G</a:t>
              </a:r>
            </a:p>
          </p:txBody>
        </p:sp>
        <p:sp>
          <p:nvSpPr>
            <p:cNvPr id="188460" name="Text Box 44"/>
            <p:cNvSpPr txBox="1">
              <a:spLocks noChangeArrowheads="1"/>
            </p:cNvSpPr>
            <p:nvPr/>
          </p:nvSpPr>
          <p:spPr bwMode="auto">
            <a:xfrm>
              <a:off x="4500" y="2148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+mj-lt"/>
                </a:rPr>
                <a:t>D</a:t>
              </a:r>
            </a:p>
          </p:txBody>
        </p:sp>
        <p:sp>
          <p:nvSpPr>
            <p:cNvPr id="188461" name="Text Box 45"/>
            <p:cNvSpPr txBox="1">
              <a:spLocks noChangeArrowheads="1"/>
            </p:cNvSpPr>
            <p:nvPr/>
          </p:nvSpPr>
          <p:spPr bwMode="auto">
            <a:xfrm>
              <a:off x="5196" y="265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+mj-lt"/>
                </a:rPr>
                <a:t>F</a:t>
              </a:r>
            </a:p>
          </p:txBody>
        </p:sp>
        <p:sp>
          <p:nvSpPr>
            <p:cNvPr id="188462" name="Text Box 46"/>
            <p:cNvSpPr txBox="1">
              <a:spLocks noChangeArrowheads="1"/>
            </p:cNvSpPr>
            <p:nvPr/>
          </p:nvSpPr>
          <p:spPr bwMode="auto">
            <a:xfrm>
              <a:off x="3948" y="3612"/>
              <a:ext cx="2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+mj-lt"/>
                </a:rPr>
                <a:t>H</a:t>
              </a:r>
            </a:p>
          </p:txBody>
        </p:sp>
        <p:sp>
          <p:nvSpPr>
            <p:cNvPr id="188463" name="Text Box 47"/>
            <p:cNvSpPr txBox="1">
              <a:spLocks noChangeArrowheads="1"/>
            </p:cNvSpPr>
            <p:nvPr/>
          </p:nvSpPr>
          <p:spPr bwMode="auto">
            <a:xfrm>
              <a:off x="3948" y="2700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+mj-lt"/>
                </a:rPr>
                <a:t>E</a:t>
              </a:r>
            </a:p>
          </p:txBody>
        </p:sp>
        <p:sp>
          <p:nvSpPr>
            <p:cNvPr id="188464" name="Text Box 48"/>
            <p:cNvSpPr txBox="1">
              <a:spLocks noChangeArrowheads="1"/>
            </p:cNvSpPr>
            <p:nvPr/>
          </p:nvSpPr>
          <p:spPr bwMode="auto">
            <a:xfrm>
              <a:off x="3420" y="1622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+mj-lt"/>
                </a:rPr>
                <a:t>1</a:t>
              </a:r>
            </a:p>
          </p:txBody>
        </p:sp>
        <p:sp>
          <p:nvSpPr>
            <p:cNvPr id="188465" name="Text Box 49"/>
            <p:cNvSpPr txBox="1">
              <a:spLocks noChangeArrowheads="1"/>
            </p:cNvSpPr>
            <p:nvPr/>
          </p:nvSpPr>
          <p:spPr bwMode="auto">
            <a:xfrm>
              <a:off x="3420" y="303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+mj-lt"/>
                </a:rPr>
                <a:t>0</a:t>
              </a:r>
            </a:p>
          </p:txBody>
        </p:sp>
        <p:sp>
          <p:nvSpPr>
            <p:cNvPr id="188466" name="Text Box 50"/>
            <p:cNvSpPr txBox="1">
              <a:spLocks noChangeArrowheads="1"/>
            </p:cNvSpPr>
            <p:nvPr/>
          </p:nvSpPr>
          <p:spPr bwMode="auto">
            <a:xfrm>
              <a:off x="3420" y="222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+mj-lt"/>
                </a:rPr>
                <a:t>0</a:t>
              </a:r>
            </a:p>
          </p:txBody>
        </p:sp>
        <p:sp>
          <p:nvSpPr>
            <p:cNvPr id="188467" name="Text Box 51"/>
            <p:cNvSpPr txBox="1">
              <a:spLocks noChangeArrowheads="1"/>
            </p:cNvSpPr>
            <p:nvPr/>
          </p:nvSpPr>
          <p:spPr bwMode="auto">
            <a:xfrm>
              <a:off x="3420" y="2604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+mj-lt"/>
                </a:rPr>
                <a:t>1</a:t>
              </a:r>
            </a:p>
          </p:txBody>
        </p:sp>
        <p:sp>
          <p:nvSpPr>
            <p:cNvPr id="188468" name="Text Box 52"/>
            <p:cNvSpPr txBox="1">
              <a:spLocks noChangeArrowheads="1"/>
            </p:cNvSpPr>
            <p:nvPr/>
          </p:nvSpPr>
          <p:spPr bwMode="auto">
            <a:xfrm>
              <a:off x="4812" y="2556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+mj-lt"/>
                </a:rPr>
                <a:t>1</a:t>
              </a:r>
            </a:p>
          </p:txBody>
        </p:sp>
        <p:sp>
          <p:nvSpPr>
            <p:cNvPr id="188469" name="Text Box 53"/>
            <p:cNvSpPr txBox="1">
              <a:spLocks noChangeArrowheads="1"/>
            </p:cNvSpPr>
            <p:nvPr/>
          </p:nvSpPr>
          <p:spPr bwMode="auto">
            <a:xfrm>
              <a:off x="3427" y="3602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+mj-lt"/>
                </a:rPr>
                <a:t>1</a:t>
              </a:r>
            </a:p>
          </p:txBody>
        </p:sp>
        <p:sp>
          <p:nvSpPr>
            <p:cNvPr id="188470" name="Text Box 54"/>
            <p:cNvSpPr txBox="1">
              <a:spLocks noChangeArrowheads="1"/>
            </p:cNvSpPr>
            <p:nvPr/>
          </p:nvSpPr>
          <p:spPr bwMode="auto">
            <a:xfrm>
              <a:off x="4092" y="2076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+mj-lt"/>
                </a:rPr>
                <a:t>1</a:t>
              </a:r>
            </a:p>
          </p:txBody>
        </p:sp>
        <p:sp>
          <p:nvSpPr>
            <p:cNvPr id="188471" name="Freeform 55"/>
            <p:cNvSpPr>
              <a:spLocks/>
            </p:cNvSpPr>
            <p:nvPr/>
          </p:nvSpPr>
          <p:spPr bwMode="auto">
            <a:xfrm>
              <a:off x="3000" y="1632"/>
              <a:ext cx="672" cy="13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384"/>
                </a:cxn>
                <a:cxn ang="0">
                  <a:pos x="0" y="912"/>
                </a:cxn>
                <a:cxn ang="0">
                  <a:pos x="672" y="1392"/>
                </a:cxn>
              </a:cxnLst>
              <a:rect l="0" t="0" r="r" b="b"/>
              <a:pathLst>
                <a:path w="672" h="1392">
                  <a:moveTo>
                    <a:pt x="0" y="0"/>
                  </a:moveTo>
                  <a:lnTo>
                    <a:pt x="576" y="384"/>
                  </a:lnTo>
                  <a:lnTo>
                    <a:pt x="0" y="912"/>
                  </a:lnTo>
                  <a:lnTo>
                    <a:pt x="672" y="1392"/>
                  </a:ln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6553200" y="3200401"/>
            <a:ext cx="2336800" cy="2362201"/>
            <a:chOff x="4116" y="2175"/>
            <a:chExt cx="1472" cy="1488"/>
          </a:xfrm>
        </p:grpSpPr>
        <p:sp>
          <p:nvSpPr>
            <p:cNvPr id="188473" name="Text Box 57"/>
            <p:cNvSpPr txBox="1">
              <a:spLocks noChangeArrowheads="1"/>
            </p:cNvSpPr>
            <p:nvPr/>
          </p:nvSpPr>
          <p:spPr bwMode="auto">
            <a:xfrm>
              <a:off x="4668" y="2175"/>
              <a:ext cx="920" cy="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3300"/>
                  </a:solidFill>
                  <a:latin typeface="+mj-lt"/>
                </a:rPr>
                <a:t>add P5=1110*</a:t>
              </a:r>
            </a:p>
          </p:txBody>
        </p:sp>
        <p:sp>
          <p:nvSpPr>
            <p:cNvPr id="188474" name="Line 58"/>
            <p:cNvSpPr>
              <a:spLocks noChangeShapeType="1"/>
            </p:cNvSpPr>
            <p:nvPr/>
          </p:nvSpPr>
          <p:spPr bwMode="auto">
            <a:xfrm flipH="1">
              <a:off x="4500" y="3180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8475" name="Oval 59"/>
            <p:cNvSpPr>
              <a:spLocks noChangeArrowheads="1"/>
            </p:cNvSpPr>
            <p:nvPr/>
          </p:nvSpPr>
          <p:spPr bwMode="auto">
            <a:xfrm>
              <a:off x="4116" y="3372"/>
              <a:ext cx="52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>
                <a:latin typeface="+mj-lt"/>
              </a:endParaRPr>
            </a:p>
          </p:txBody>
        </p:sp>
        <p:sp>
          <p:nvSpPr>
            <p:cNvPr id="188476" name="Text Box 60"/>
            <p:cNvSpPr txBox="1">
              <a:spLocks noChangeArrowheads="1"/>
            </p:cNvSpPr>
            <p:nvPr/>
          </p:nvSpPr>
          <p:spPr bwMode="auto">
            <a:xfrm>
              <a:off x="4692" y="3372"/>
              <a:ext cx="1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+mj-lt"/>
                </a:rPr>
                <a:t>I</a:t>
              </a:r>
            </a:p>
          </p:txBody>
        </p:sp>
        <p:sp>
          <p:nvSpPr>
            <p:cNvPr id="188477" name="Text Box 61"/>
            <p:cNvSpPr txBox="1">
              <a:spLocks noChangeArrowheads="1"/>
            </p:cNvSpPr>
            <p:nvPr/>
          </p:nvSpPr>
          <p:spPr bwMode="auto">
            <a:xfrm>
              <a:off x="4620" y="310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+mj-lt"/>
                </a:rPr>
                <a:t>0</a:t>
              </a:r>
            </a:p>
          </p:txBody>
        </p:sp>
        <p:sp>
          <p:nvSpPr>
            <p:cNvPr id="188478" name="Text Box 62"/>
            <p:cNvSpPr txBox="1">
              <a:spLocks noChangeArrowheads="1"/>
            </p:cNvSpPr>
            <p:nvPr/>
          </p:nvSpPr>
          <p:spPr bwMode="auto">
            <a:xfrm>
              <a:off x="4212" y="3372"/>
              <a:ext cx="35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+mj-lt"/>
                </a:rPr>
                <a:t>P5</a:t>
              </a:r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5867400" y="979488"/>
            <a:ext cx="3048000" cy="1368425"/>
            <a:chOff x="3696" y="989"/>
            <a:chExt cx="1920" cy="862"/>
          </a:xfrm>
        </p:grpSpPr>
        <p:sp>
          <p:nvSpPr>
            <p:cNvPr id="188480" name="Rectangle 64"/>
            <p:cNvSpPr>
              <a:spLocks noChangeArrowheads="1"/>
            </p:cNvSpPr>
            <p:nvPr/>
          </p:nvSpPr>
          <p:spPr bwMode="auto">
            <a:xfrm>
              <a:off x="3696" y="1311"/>
              <a:ext cx="1920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8481" name="Text Box 65"/>
            <p:cNvSpPr txBox="1">
              <a:spLocks noChangeArrowheads="1"/>
            </p:cNvSpPr>
            <p:nvPr/>
          </p:nvSpPr>
          <p:spPr bwMode="auto">
            <a:xfrm>
              <a:off x="3696" y="1344"/>
              <a:ext cx="166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+mj-lt"/>
                </a:rPr>
                <a:t>next-hop-ptr (if prefix)</a:t>
              </a:r>
            </a:p>
          </p:txBody>
        </p:sp>
        <p:sp>
          <p:nvSpPr>
            <p:cNvPr id="188482" name="Text Box 66"/>
            <p:cNvSpPr txBox="1">
              <a:spLocks noChangeArrowheads="1"/>
            </p:cNvSpPr>
            <p:nvPr/>
          </p:nvSpPr>
          <p:spPr bwMode="auto">
            <a:xfrm>
              <a:off x="3744" y="1599"/>
              <a:ext cx="5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latin typeface="+mj-lt"/>
                </a:rPr>
                <a:t>left-ptr</a:t>
              </a:r>
            </a:p>
          </p:txBody>
        </p:sp>
        <p:sp>
          <p:nvSpPr>
            <p:cNvPr id="188483" name="Text Box 67"/>
            <p:cNvSpPr txBox="1">
              <a:spLocks noChangeArrowheads="1"/>
            </p:cNvSpPr>
            <p:nvPr/>
          </p:nvSpPr>
          <p:spPr bwMode="auto">
            <a:xfrm>
              <a:off x="4704" y="1584"/>
              <a:ext cx="6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+mj-lt"/>
                </a:rPr>
                <a:t>right-ptr</a:t>
              </a:r>
            </a:p>
          </p:txBody>
        </p:sp>
        <p:sp>
          <p:nvSpPr>
            <p:cNvPr id="188484" name="Line 68"/>
            <p:cNvSpPr>
              <a:spLocks noChangeShapeType="1"/>
            </p:cNvSpPr>
            <p:nvPr/>
          </p:nvSpPr>
          <p:spPr bwMode="auto">
            <a:xfrm>
              <a:off x="4560" y="1599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8485" name="Text Box 69"/>
            <p:cNvSpPr txBox="1">
              <a:spLocks noChangeArrowheads="1"/>
            </p:cNvSpPr>
            <p:nvPr/>
          </p:nvSpPr>
          <p:spPr bwMode="auto">
            <a:xfrm>
              <a:off x="4550" y="989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 b="1">
                  <a:latin typeface="+mj-lt"/>
                </a:rPr>
                <a:t>Trie node</a:t>
              </a:r>
            </a:p>
          </p:txBody>
        </p:sp>
        <p:sp>
          <p:nvSpPr>
            <p:cNvPr id="188486" name="Line 70"/>
            <p:cNvSpPr>
              <a:spLocks noChangeShapeType="1"/>
            </p:cNvSpPr>
            <p:nvPr/>
          </p:nvSpPr>
          <p:spPr bwMode="auto">
            <a:xfrm>
              <a:off x="3696" y="1584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8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7E82-10E9-2B48-83B7-ACF7D35FA2BB}" type="slidenum">
              <a:rPr lang="en-US"/>
              <a:pPr/>
              <a:t>25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Single-Bit Tries: Properties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Small memory and update times</a:t>
            </a:r>
          </a:p>
          <a:p>
            <a:pPr lvl="1"/>
            <a:r>
              <a:rPr lang="en-US"/>
              <a:t>Main problem is the number of memory accesses required: 32 in the worst case</a:t>
            </a:r>
          </a:p>
          <a:p>
            <a:pPr lvl="1"/>
            <a:endParaRPr lang="en-US"/>
          </a:p>
          <a:p>
            <a:r>
              <a:rPr lang="en-US"/>
              <a:t>Way beyond our budget of approx 4</a:t>
            </a:r>
          </a:p>
          <a:p>
            <a:pPr lvl="1"/>
            <a:r>
              <a:rPr lang="en-US"/>
              <a:t>(OC48 requires 160ns lookup, or 4 accesses)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FF84-89B3-A34C-AC5B-E851CCB982ED}" type="slidenum">
              <a:rPr lang="en-US"/>
              <a:pPr/>
              <a:t>26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Trie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229600" cy="1219200"/>
          </a:xfrm>
        </p:spPr>
        <p:txBody>
          <a:bodyPr/>
          <a:lstStyle/>
          <a:p>
            <a:r>
              <a:rPr lang="en-US"/>
              <a:t>When pipelined, one lookup per memory access</a:t>
            </a:r>
          </a:p>
          <a:p>
            <a:r>
              <a:rPr lang="en-US" b="1">
                <a:solidFill>
                  <a:srgbClr val="FF0000"/>
                </a:solidFill>
              </a:rPr>
              <a:t>Inefficient use of memory</a:t>
            </a:r>
          </a:p>
        </p:txBody>
      </p:sp>
      <p:sp>
        <p:nvSpPr>
          <p:cNvPr id="192516" name="Line 4"/>
          <p:cNvSpPr>
            <a:spLocks noChangeShapeType="1"/>
          </p:cNvSpPr>
          <p:nvPr/>
        </p:nvSpPr>
        <p:spPr bwMode="auto">
          <a:xfrm flipH="1">
            <a:off x="2667000" y="2057400"/>
            <a:ext cx="22860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7" name="Line 5"/>
          <p:cNvSpPr>
            <a:spLocks noChangeShapeType="1"/>
          </p:cNvSpPr>
          <p:nvPr/>
        </p:nvSpPr>
        <p:spPr bwMode="auto">
          <a:xfrm flipH="1">
            <a:off x="2895600" y="2057400"/>
            <a:ext cx="20574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Line 6"/>
          <p:cNvSpPr>
            <a:spLocks noChangeShapeType="1"/>
          </p:cNvSpPr>
          <p:nvPr/>
        </p:nvSpPr>
        <p:spPr bwMode="auto">
          <a:xfrm flipH="1">
            <a:off x="3124200" y="2057400"/>
            <a:ext cx="18288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9" name="Line 7"/>
          <p:cNvSpPr>
            <a:spLocks noChangeShapeType="1"/>
          </p:cNvSpPr>
          <p:nvPr/>
        </p:nvSpPr>
        <p:spPr bwMode="auto">
          <a:xfrm flipV="1">
            <a:off x="3352800" y="2057400"/>
            <a:ext cx="1600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20" name="Line 8"/>
          <p:cNvSpPr>
            <a:spLocks noChangeShapeType="1"/>
          </p:cNvSpPr>
          <p:nvPr/>
        </p:nvSpPr>
        <p:spPr bwMode="auto">
          <a:xfrm flipV="1">
            <a:off x="4495800" y="2057400"/>
            <a:ext cx="457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21" name="Line 9"/>
          <p:cNvSpPr>
            <a:spLocks noChangeShapeType="1"/>
          </p:cNvSpPr>
          <p:nvPr/>
        </p:nvSpPr>
        <p:spPr bwMode="auto">
          <a:xfrm flipV="1">
            <a:off x="4724400" y="2057400"/>
            <a:ext cx="2286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22" name="Line 10"/>
          <p:cNvSpPr>
            <a:spLocks noChangeShapeType="1"/>
          </p:cNvSpPr>
          <p:nvPr/>
        </p:nvSpPr>
        <p:spPr bwMode="auto">
          <a:xfrm>
            <a:off x="4953000" y="2057400"/>
            <a:ext cx="22860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23" name="Line 11"/>
          <p:cNvSpPr>
            <a:spLocks noChangeShapeType="1"/>
          </p:cNvSpPr>
          <p:nvPr/>
        </p:nvSpPr>
        <p:spPr bwMode="auto">
          <a:xfrm>
            <a:off x="4953000" y="2057400"/>
            <a:ext cx="20574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>
            <a:off x="4953000" y="2057400"/>
            <a:ext cx="18288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25" name="Line 13"/>
          <p:cNvSpPr>
            <a:spLocks noChangeShapeType="1"/>
          </p:cNvSpPr>
          <p:nvPr/>
        </p:nvSpPr>
        <p:spPr bwMode="auto">
          <a:xfrm flipH="1" flipV="1">
            <a:off x="4953000" y="2057400"/>
            <a:ext cx="1600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26" name="Line 14"/>
          <p:cNvSpPr>
            <a:spLocks noChangeShapeType="1"/>
          </p:cNvSpPr>
          <p:nvPr/>
        </p:nvSpPr>
        <p:spPr bwMode="auto">
          <a:xfrm flipH="1" flipV="1">
            <a:off x="4953000" y="2057400"/>
            <a:ext cx="457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 flipH="1" flipV="1">
            <a:off x="4953000" y="2057400"/>
            <a:ext cx="2286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4953000" y="2057400"/>
            <a:ext cx="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29" name="Oval 17"/>
          <p:cNvSpPr>
            <a:spLocks noChangeArrowheads="1"/>
          </p:cNvSpPr>
          <p:nvPr/>
        </p:nvSpPr>
        <p:spPr bwMode="auto">
          <a:xfrm>
            <a:off x="4876800" y="1981200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30" name="Text Box 18"/>
          <p:cNvSpPr txBox="1">
            <a:spLocks noChangeArrowheads="1"/>
          </p:cNvSpPr>
          <p:nvPr/>
        </p:nvSpPr>
        <p:spPr bwMode="auto">
          <a:xfrm>
            <a:off x="2514600" y="2286000"/>
            <a:ext cx="128905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Comic Sans MS" charset="0"/>
              </a:rPr>
              <a:t>0000……0000</a:t>
            </a:r>
          </a:p>
        </p:txBody>
      </p:sp>
      <p:sp>
        <p:nvSpPr>
          <p:cNvPr id="192531" name="Text Box 19"/>
          <p:cNvSpPr txBox="1">
            <a:spLocks noChangeArrowheads="1"/>
          </p:cNvSpPr>
          <p:nvPr/>
        </p:nvSpPr>
        <p:spPr bwMode="auto">
          <a:xfrm>
            <a:off x="6096000" y="2286000"/>
            <a:ext cx="106045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Comic Sans MS" charset="0"/>
              </a:rPr>
              <a:t>1111……1111</a:t>
            </a:r>
          </a:p>
        </p:txBody>
      </p:sp>
      <p:sp>
        <p:nvSpPr>
          <p:cNvPr id="192532" name="Text Box 20"/>
          <p:cNvSpPr txBox="1">
            <a:spLocks noChangeArrowheads="1"/>
          </p:cNvSpPr>
          <p:nvPr/>
        </p:nvSpPr>
        <p:spPr bwMode="auto">
          <a:xfrm>
            <a:off x="2209800" y="2867025"/>
            <a:ext cx="3397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99"/>
                </a:solidFill>
                <a:latin typeface="Comic Sans MS" charset="0"/>
              </a:rPr>
              <a:t>0</a:t>
            </a:r>
          </a:p>
        </p:txBody>
      </p:sp>
      <p:sp>
        <p:nvSpPr>
          <p:cNvPr id="192533" name="Text Box 21"/>
          <p:cNvSpPr txBox="1">
            <a:spLocks noChangeArrowheads="1"/>
          </p:cNvSpPr>
          <p:nvPr/>
        </p:nvSpPr>
        <p:spPr bwMode="auto">
          <a:xfrm>
            <a:off x="7315200" y="2867025"/>
            <a:ext cx="76041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99"/>
                </a:solidFill>
                <a:latin typeface="Comic Sans MS" charset="0"/>
              </a:rPr>
              <a:t>2</a:t>
            </a:r>
            <a:r>
              <a:rPr lang="en-US" sz="2000" baseline="30000">
                <a:solidFill>
                  <a:srgbClr val="000099"/>
                </a:solidFill>
                <a:latin typeface="Comic Sans MS" charset="0"/>
              </a:rPr>
              <a:t>24</a:t>
            </a:r>
            <a:r>
              <a:rPr lang="en-US" sz="2000">
                <a:solidFill>
                  <a:srgbClr val="000099"/>
                </a:solidFill>
                <a:latin typeface="Comic Sans MS" charset="0"/>
              </a:rPr>
              <a:t>-1</a:t>
            </a:r>
          </a:p>
        </p:txBody>
      </p:sp>
      <p:sp>
        <p:nvSpPr>
          <p:cNvPr id="192534" name="Line 22"/>
          <p:cNvSpPr>
            <a:spLocks noChangeShapeType="1"/>
          </p:cNvSpPr>
          <p:nvPr/>
        </p:nvSpPr>
        <p:spPr bwMode="auto">
          <a:xfrm flipV="1">
            <a:off x="4953000" y="3048000"/>
            <a:ext cx="457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35" name="Line 23"/>
          <p:cNvSpPr>
            <a:spLocks noChangeShapeType="1"/>
          </p:cNvSpPr>
          <p:nvPr/>
        </p:nvSpPr>
        <p:spPr bwMode="auto">
          <a:xfrm flipH="1" flipV="1">
            <a:off x="5410200" y="3048000"/>
            <a:ext cx="457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36" name="Line 24"/>
          <p:cNvSpPr>
            <a:spLocks noChangeShapeType="1"/>
          </p:cNvSpPr>
          <p:nvPr/>
        </p:nvSpPr>
        <p:spPr bwMode="auto">
          <a:xfrm>
            <a:off x="5410200" y="3048000"/>
            <a:ext cx="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37" name="Oval 25"/>
          <p:cNvSpPr>
            <a:spLocks noChangeArrowheads="1"/>
          </p:cNvSpPr>
          <p:nvPr/>
        </p:nvSpPr>
        <p:spPr bwMode="auto">
          <a:xfrm>
            <a:off x="4876800" y="39846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38" name="Oval 26"/>
          <p:cNvSpPr>
            <a:spLocks noChangeArrowheads="1"/>
          </p:cNvSpPr>
          <p:nvPr/>
        </p:nvSpPr>
        <p:spPr bwMode="auto">
          <a:xfrm>
            <a:off x="5334000" y="39846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39" name="Oval 27"/>
          <p:cNvSpPr>
            <a:spLocks noChangeArrowheads="1"/>
          </p:cNvSpPr>
          <p:nvPr/>
        </p:nvSpPr>
        <p:spPr bwMode="auto">
          <a:xfrm>
            <a:off x="5791200" y="39846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40" name="Line 28"/>
          <p:cNvSpPr>
            <a:spLocks noChangeShapeType="1"/>
          </p:cNvSpPr>
          <p:nvPr/>
        </p:nvSpPr>
        <p:spPr bwMode="auto">
          <a:xfrm flipV="1">
            <a:off x="6553200" y="3048000"/>
            <a:ext cx="457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 flipH="1" flipV="1">
            <a:off x="7010400" y="3048000"/>
            <a:ext cx="457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42" name="Line 30"/>
          <p:cNvSpPr>
            <a:spLocks noChangeShapeType="1"/>
          </p:cNvSpPr>
          <p:nvPr/>
        </p:nvSpPr>
        <p:spPr bwMode="auto">
          <a:xfrm>
            <a:off x="7010400" y="3048000"/>
            <a:ext cx="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43" name="Oval 31"/>
          <p:cNvSpPr>
            <a:spLocks noChangeArrowheads="1"/>
          </p:cNvSpPr>
          <p:nvPr/>
        </p:nvSpPr>
        <p:spPr bwMode="auto">
          <a:xfrm>
            <a:off x="6477000" y="39846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44" name="Oval 32"/>
          <p:cNvSpPr>
            <a:spLocks noChangeArrowheads="1"/>
          </p:cNvSpPr>
          <p:nvPr/>
        </p:nvSpPr>
        <p:spPr bwMode="auto">
          <a:xfrm>
            <a:off x="6934200" y="39846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45" name="Oval 33"/>
          <p:cNvSpPr>
            <a:spLocks noChangeArrowheads="1"/>
          </p:cNvSpPr>
          <p:nvPr/>
        </p:nvSpPr>
        <p:spPr bwMode="auto">
          <a:xfrm>
            <a:off x="7391400" y="39846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46" name="Line 34"/>
          <p:cNvSpPr>
            <a:spLocks noChangeShapeType="1"/>
          </p:cNvSpPr>
          <p:nvPr/>
        </p:nvSpPr>
        <p:spPr bwMode="auto">
          <a:xfrm flipV="1">
            <a:off x="2438400" y="3048000"/>
            <a:ext cx="457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47" name="Line 35"/>
          <p:cNvSpPr>
            <a:spLocks noChangeShapeType="1"/>
          </p:cNvSpPr>
          <p:nvPr/>
        </p:nvSpPr>
        <p:spPr bwMode="auto">
          <a:xfrm flipH="1" flipV="1">
            <a:off x="2895600" y="3048000"/>
            <a:ext cx="457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48" name="Line 36"/>
          <p:cNvSpPr>
            <a:spLocks noChangeShapeType="1"/>
          </p:cNvSpPr>
          <p:nvPr/>
        </p:nvSpPr>
        <p:spPr bwMode="auto">
          <a:xfrm>
            <a:off x="2895600" y="3048000"/>
            <a:ext cx="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49" name="Oval 37"/>
          <p:cNvSpPr>
            <a:spLocks noChangeArrowheads="1"/>
          </p:cNvSpPr>
          <p:nvPr/>
        </p:nvSpPr>
        <p:spPr bwMode="auto">
          <a:xfrm>
            <a:off x="2362200" y="39846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50" name="Oval 38"/>
          <p:cNvSpPr>
            <a:spLocks noChangeArrowheads="1"/>
          </p:cNvSpPr>
          <p:nvPr/>
        </p:nvSpPr>
        <p:spPr bwMode="auto">
          <a:xfrm>
            <a:off x="2819400" y="39846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51" name="Oval 39"/>
          <p:cNvSpPr>
            <a:spLocks noChangeArrowheads="1"/>
          </p:cNvSpPr>
          <p:nvPr/>
        </p:nvSpPr>
        <p:spPr bwMode="auto">
          <a:xfrm>
            <a:off x="3276600" y="39846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52" name="Oval 40"/>
          <p:cNvSpPr>
            <a:spLocks noChangeArrowheads="1"/>
          </p:cNvSpPr>
          <p:nvPr/>
        </p:nvSpPr>
        <p:spPr bwMode="auto">
          <a:xfrm>
            <a:off x="2590800" y="29940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53" name="Oval 41"/>
          <p:cNvSpPr>
            <a:spLocks noChangeArrowheads="1"/>
          </p:cNvSpPr>
          <p:nvPr/>
        </p:nvSpPr>
        <p:spPr bwMode="auto">
          <a:xfrm>
            <a:off x="2819400" y="29940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54" name="Oval 42"/>
          <p:cNvSpPr>
            <a:spLocks noChangeArrowheads="1"/>
          </p:cNvSpPr>
          <p:nvPr/>
        </p:nvSpPr>
        <p:spPr bwMode="auto">
          <a:xfrm>
            <a:off x="3048000" y="29940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55" name="Oval 43"/>
          <p:cNvSpPr>
            <a:spLocks noChangeArrowheads="1"/>
          </p:cNvSpPr>
          <p:nvPr/>
        </p:nvSpPr>
        <p:spPr bwMode="auto">
          <a:xfrm>
            <a:off x="3276600" y="29940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56" name="Oval 44"/>
          <p:cNvSpPr>
            <a:spLocks noChangeArrowheads="1"/>
          </p:cNvSpPr>
          <p:nvPr/>
        </p:nvSpPr>
        <p:spPr bwMode="auto">
          <a:xfrm>
            <a:off x="4419600" y="29940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57" name="Oval 45"/>
          <p:cNvSpPr>
            <a:spLocks noChangeArrowheads="1"/>
          </p:cNvSpPr>
          <p:nvPr/>
        </p:nvSpPr>
        <p:spPr bwMode="auto">
          <a:xfrm>
            <a:off x="4648200" y="29940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58" name="Oval 46"/>
          <p:cNvSpPr>
            <a:spLocks noChangeArrowheads="1"/>
          </p:cNvSpPr>
          <p:nvPr/>
        </p:nvSpPr>
        <p:spPr bwMode="auto">
          <a:xfrm>
            <a:off x="4876800" y="29940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59" name="Oval 47"/>
          <p:cNvSpPr>
            <a:spLocks noChangeArrowheads="1"/>
          </p:cNvSpPr>
          <p:nvPr/>
        </p:nvSpPr>
        <p:spPr bwMode="auto">
          <a:xfrm>
            <a:off x="5105400" y="29940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60" name="Oval 48"/>
          <p:cNvSpPr>
            <a:spLocks noChangeArrowheads="1"/>
          </p:cNvSpPr>
          <p:nvPr/>
        </p:nvSpPr>
        <p:spPr bwMode="auto">
          <a:xfrm>
            <a:off x="5334000" y="29940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61" name="Oval 49"/>
          <p:cNvSpPr>
            <a:spLocks noChangeArrowheads="1"/>
          </p:cNvSpPr>
          <p:nvPr/>
        </p:nvSpPr>
        <p:spPr bwMode="auto">
          <a:xfrm>
            <a:off x="6477000" y="29940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62" name="Oval 50"/>
          <p:cNvSpPr>
            <a:spLocks noChangeArrowheads="1"/>
          </p:cNvSpPr>
          <p:nvPr/>
        </p:nvSpPr>
        <p:spPr bwMode="auto">
          <a:xfrm>
            <a:off x="6705600" y="29940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63" name="Oval 51"/>
          <p:cNvSpPr>
            <a:spLocks noChangeArrowheads="1"/>
          </p:cNvSpPr>
          <p:nvPr/>
        </p:nvSpPr>
        <p:spPr bwMode="auto">
          <a:xfrm>
            <a:off x="6934200" y="29940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64" name="Oval 52"/>
          <p:cNvSpPr>
            <a:spLocks noChangeArrowheads="1"/>
          </p:cNvSpPr>
          <p:nvPr/>
        </p:nvSpPr>
        <p:spPr bwMode="auto">
          <a:xfrm>
            <a:off x="7162800" y="2994025"/>
            <a:ext cx="107950" cy="1301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65" name="Line 53"/>
          <p:cNvSpPr>
            <a:spLocks noChangeShapeType="1"/>
          </p:cNvSpPr>
          <p:nvPr/>
        </p:nvSpPr>
        <p:spPr bwMode="auto">
          <a:xfrm>
            <a:off x="3581400" y="3048000"/>
            <a:ext cx="609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66" name="Line 54"/>
          <p:cNvSpPr>
            <a:spLocks noChangeShapeType="1"/>
          </p:cNvSpPr>
          <p:nvPr/>
        </p:nvSpPr>
        <p:spPr bwMode="auto">
          <a:xfrm>
            <a:off x="5638800" y="3048000"/>
            <a:ext cx="609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67" name="Line 55"/>
          <p:cNvSpPr>
            <a:spLocks noChangeShapeType="1"/>
          </p:cNvSpPr>
          <p:nvPr/>
        </p:nvSpPr>
        <p:spPr bwMode="auto">
          <a:xfrm>
            <a:off x="2590800" y="4038600"/>
            <a:ext cx="152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68" name="Line 56"/>
          <p:cNvSpPr>
            <a:spLocks noChangeShapeType="1"/>
          </p:cNvSpPr>
          <p:nvPr/>
        </p:nvSpPr>
        <p:spPr bwMode="auto">
          <a:xfrm>
            <a:off x="3048000" y="4038600"/>
            <a:ext cx="152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69" name="Line 57"/>
          <p:cNvSpPr>
            <a:spLocks noChangeShapeType="1"/>
          </p:cNvSpPr>
          <p:nvPr/>
        </p:nvSpPr>
        <p:spPr bwMode="auto">
          <a:xfrm>
            <a:off x="5105400" y="4038600"/>
            <a:ext cx="152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70" name="Line 58"/>
          <p:cNvSpPr>
            <a:spLocks noChangeShapeType="1"/>
          </p:cNvSpPr>
          <p:nvPr/>
        </p:nvSpPr>
        <p:spPr bwMode="auto">
          <a:xfrm>
            <a:off x="5562600" y="4038600"/>
            <a:ext cx="152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71" name="Line 59"/>
          <p:cNvSpPr>
            <a:spLocks noChangeShapeType="1"/>
          </p:cNvSpPr>
          <p:nvPr/>
        </p:nvSpPr>
        <p:spPr bwMode="auto">
          <a:xfrm>
            <a:off x="6705600" y="4038600"/>
            <a:ext cx="152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72" name="Line 60"/>
          <p:cNvSpPr>
            <a:spLocks noChangeShapeType="1"/>
          </p:cNvSpPr>
          <p:nvPr/>
        </p:nvSpPr>
        <p:spPr bwMode="auto">
          <a:xfrm>
            <a:off x="7162800" y="4038600"/>
            <a:ext cx="152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73" name="Line 61"/>
          <p:cNvSpPr>
            <a:spLocks noChangeShapeType="1"/>
          </p:cNvSpPr>
          <p:nvPr/>
        </p:nvSpPr>
        <p:spPr bwMode="auto">
          <a:xfrm>
            <a:off x="1447800" y="3048000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74" name="Line 62"/>
          <p:cNvSpPr>
            <a:spLocks noChangeShapeType="1"/>
          </p:cNvSpPr>
          <p:nvPr/>
        </p:nvSpPr>
        <p:spPr bwMode="auto">
          <a:xfrm>
            <a:off x="1524000" y="2057400"/>
            <a:ext cx="3200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75" name="Line 63"/>
          <p:cNvSpPr>
            <a:spLocks noChangeShapeType="1"/>
          </p:cNvSpPr>
          <p:nvPr/>
        </p:nvSpPr>
        <p:spPr bwMode="auto">
          <a:xfrm>
            <a:off x="1905000" y="2057400"/>
            <a:ext cx="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76" name="Line 64"/>
          <p:cNvSpPr>
            <a:spLocks noChangeShapeType="1"/>
          </p:cNvSpPr>
          <p:nvPr/>
        </p:nvSpPr>
        <p:spPr bwMode="auto">
          <a:xfrm>
            <a:off x="1447800" y="4038600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77" name="Line 65"/>
          <p:cNvSpPr>
            <a:spLocks noChangeShapeType="1"/>
          </p:cNvSpPr>
          <p:nvPr/>
        </p:nvSpPr>
        <p:spPr bwMode="auto">
          <a:xfrm>
            <a:off x="1905000" y="3048000"/>
            <a:ext cx="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78" name="Text Box 66"/>
          <p:cNvSpPr txBox="1">
            <a:spLocks noChangeArrowheads="1"/>
          </p:cNvSpPr>
          <p:nvPr/>
        </p:nvSpPr>
        <p:spPr bwMode="auto">
          <a:xfrm>
            <a:off x="1066800" y="2362200"/>
            <a:ext cx="777875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Comic Sans MS" charset="0"/>
              </a:rPr>
              <a:t>24 bits</a:t>
            </a:r>
          </a:p>
        </p:txBody>
      </p:sp>
      <p:sp>
        <p:nvSpPr>
          <p:cNvPr id="192579" name="Text Box 67"/>
          <p:cNvSpPr txBox="1">
            <a:spLocks noChangeArrowheads="1"/>
          </p:cNvSpPr>
          <p:nvPr/>
        </p:nvSpPr>
        <p:spPr bwMode="auto">
          <a:xfrm>
            <a:off x="1066800" y="3276600"/>
            <a:ext cx="669925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Comic Sans MS" charset="0"/>
              </a:rPr>
              <a:t>8 bits</a:t>
            </a:r>
          </a:p>
        </p:txBody>
      </p:sp>
      <p:sp>
        <p:nvSpPr>
          <p:cNvPr id="192580" name="Text Box 68"/>
          <p:cNvSpPr txBox="1">
            <a:spLocks noChangeArrowheads="1"/>
          </p:cNvSpPr>
          <p:nvPr/>
        </p:nvSpPr>
        <p:spPr bwMode="auto">
          <a:xfrm>
            <a:off x="2098675" y="3946525"/>
            <a:ext cx="3397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99"/>
                </a:solidFill>
                <a:latin typeface="Comic Sans MS" charset="0"/>
              </a:rPr>
              <a:t>0</a:t>
            </a:r>
          </a:p>
        </p:txBody>
      </p:sp>
      <p:sp>
        <p:nvSpPr>
          <p:cNvPr id="192581" name="Text Box 69"/>
          <p:cNvSpPr txBox="1">
            <a:spLocks noChangeArrowheads="1"/>
          </p:cNvSpPr>
          <p:nvPr/>
        </p:nvSpPr>
        <p:spPr bwMode="auto">
          <a:xfrm>
            <a:off x="3352800" y="3970338"/>
            <a:ext cx="6159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omic Sans MS" charset="0"/>
              </a:rPr>
              <a:t>2</a:t>
            </a:r>
            <a:r>
              <a:rPr lang="en-US" baseline="30000">
                <a:solidFill>
                  <a:srgbClr val="000099"/>
                </a:solidFill>
                <a:latin typeface="Comic Sans MS" charset="0"/>
              </a:rPr>
              <a:t>8</a:t>
            </a:r>
            <a:r>
              <a:rPr lang="en-US">
                <a:solidFill>
                  <a:srgbClr val="000099"/>
                </a:solidFill>
                <a:latin typeface="Comic Sans MS" charset="0"/>
              </a:rPr>
              <a:t>-1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5DC8-3C12-4841-B3CE-A00CBC07506D}" type="slidenum">
              <a:rPr lang="en-US"/>
              <a:pPr/>
              <a:t>27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/>
              <a:t>Multi-bit Tries</a:t>
            </a:r>
          </a:p>
        </p:txBody>
      </p:sp>
      <p:sp>
        <p:nvSpPr>
          <p:cNvPr id="194563" name="AutoShape 3"/>
          <p:cNvSpPr>
            <a:spLocks noChangeArrowheads="1"/>
          </p:cNvSpPr>
          <p:nvPr/>
        </p:nvSpPr>
        <p:spPr bwMode="auto">
          <a:xfrm>
            <a:off x="1371600" y="1752600"/>
            <a:ext cx="3200400" cy="18288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4" name="Oval 4"/>
          <p:cNvSpPr>
            <a:spLocks noChangeArrowheads="1"/>
          </p:cNvSpPr>
          <p:nvPr/>
        </p:nvSpPr>
        <p:spPr bwMode="auto">
          <a:xfrm>
            <a:off x="2819400" y="1676400"/>
            <a:ext cx="3048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5" name="Oval 5"/>
          <p:cNvSpPr>
            <a:spLocks noChangeArrowheads="1"/>
          </p:cNvSpPr>
          <p:nvPr/>
        </p:nvSpPr>
        <p:spPr bwMode="auto">
          <a:xfrm>
            <a:off x="3124200" y="2057400"/>
            <a:ext cx="3048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6" name="Oval 6"/>
          <p:cNvSpPr>
            <a:spLocks noChangeArrowheads="1"/>
          </p:cNvSpPr>
          <p:nvPr/>
        </p:nvSpPr>
        <p:spPr bwMode="auto">
          <a:xfrm>
            <a:off x="2514600" y="2057400"/>
            <a:ext cx="3048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7" name="Oval 7"/>
          <p:cNvSpPr>
            <a:spLocks noChangeArrowheads="1"/>
          </p:cNvSpPr>
          <p:nvPr/>
        </p:nvSpPr>
        <p:spPr bwMode="auto">
          <a:xfrm>
            <a:off x="2667000" y="2438400"/>
            <a:ext cx="3048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8" name="Oval 8"/>
          <p:cNvSpPr>
            <a:spLocks noChangeArrowheads="1"/>
          </p:cNvSpPr>
          <p:nvPr/>
        </p:nvSpPr>
        <p:spPr bwMode="auto">
          <a:xfrm>
            <a:off x="2438400" y="2895600"/>
            <a:ext cx="3048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9" name="Oval 9"/>
          <p:cNvSpPr>
            <a:spLocks noChangeArrowheads="1"/>
          </p:cNvSpPr>
          <p:nvPr/>
        </p:nvSpPr>
        <p:spPr bwMode="auto">
          <a:xfrm>
            <a:off x="2895600" y="2895600"/>
            <a:ext cx="3048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70" name="Line 10"/>
          <p:cNvSpPr>
            <a:spLocks noChangeShapeType="1"/>
          </p:cNvSpPr>
          <p:nvPr/>
        </p:nvSpPr>
        <p:spPr bwMode="auto">
          <a:xfrm>
            <a:off x="2667000" y="2286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 flipH="1">
            <a:off x="2667000" y="2667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>
            <a:off x="2819400" y="2667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5715000" y="2514600"/>
            <a:ext cx="17764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Comic Sans MS" charset="0"/>
              </a:rPr>
              <a:t>Depth = W</a:t>
            </a:r>
          </a:p>
          <a:p>
            <a:pPr eaLnBrk="0" hangingPunct="0"/>
            <a:r>
              <a:rPr lang="en-US" sz="2000">
                <a:latin typeface="Comic Sans MS" charset="0"/>
              </a:rPr>
              <a:t>Degree = 2</a:t>
            </a:r>
          </a:p>
          <a:p>
            <a:pPr eaLnBrk="0" hangingPunct="0"/>
            <a:r>
              <a:rPr lang="en-US" sz="2000">
                <a:latin typeface="Comic Sans MS" charset="0"/>
              </a:rPr>
              <a:t>Stride = 1 bit</a:t>
            </a:r>
          </a:p>
        </p:txBody>
      </p:sp>
      <p:sp>
        <p:nvSpPr>
          <p:cNvPr id="194574" name="Text Box 14"/>
          <p:cNvSpPr txBox="1">
            <a:spLocks noChangeArrowheads="1"/>
          </p:cNvSpPr>
          <p:nvPr/>
        </p:nvSpPr>
        <p:spPr bwMode="auto">
          <a:xfrm>
            <a:off x="5715000" y="1981200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omic Sans MS" charset="0"/>
              </a:rPr>
              <a:t>Binary trie</a:t>
            </a:r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>
            <a:off x="685800" y="1828800"/>
            <a:ext cx="0" cy="1752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685800" y="2362200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omic Sans MS" charset="0"/>
              </a:rPr>
              <a:t>W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3886200"/>
            <a:ext cx="9144000" cy="1768475"/>
            <a:chOff x="0" y="2448"/>
            <a:chExt cx="5760" cy="1114"/>
          </a:xfrm>
        </p:grpSpPr>
        <p:sp>
          <p:nvSpPr>
            <p:cNvPr id="194578" name="Line 18"/>
            <p:cNvSpPr>
              <a:spLocks noChangeShapeType="1"/>
            </p:cNvSpPr>
            <p:nvPr/>
          </p:nvSpPr>
          <p:spPr bwMode="auto">
            <a:xfrm>
              <a:off x="0" y="2448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79" name="AutoShape 19"/>
            <p:cNvSpPr>
              <a:spLocks noChangeArrowheads="1"/>
            </p:cNvSpPr>
            <p:nvPr/>
          </p:nvSpPr>
          <p:spPr bwMode="auto">
            <a:xfrm>
              <a:off x="288" y="2688"/>
              <a:ext cx="3072" cy="86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80" name="Text Box 20"/>
            <p:cNvSpPr txBox="1">
              <a:spLocks noChangeArrowheads="1"/>
            </p:cNvSpPr>
            <p:nvPr/>
          </p:nvSpPr>
          <p:spPr bwMode="auto">
            <a:xfrm>
              <a:off x="3600" y="2928"/>
              <a:ext cx="121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latin typeface="Comic Sans MS" charset="0"/>
                </a:rPr>
                <a:t>Depth = W/k</a:t>
              </a:r>
            </a:p>
            <a:p>
              <a:pPr eaLnBrk="0" hangingPunct="0"/>
              <a:r>
                <a:rPr lang="en-US" sz="2000">
                  <a:latin typeface="Comic Sans MS" charset="0"/>
                </a:rPr>
                <a:t>Degree = 2</a:t>
              </a:r>
              <a:r>
                <a:rPr lang="en-US" sz="2000" baseline="30000">
                  <a:latin typeface="Comic Sans MS" charset="0"/>
                </a:rPr>
                <a:t>k</a:t>
              </a:r>
            </a:p>
            <a:p>
              <a:pPr eaLnBrk="0" hangingPunct="0"/>
              <a:r>
                <a:rPr lang="en-US" sz="2000">
                  <a:latin typeface="Comic Sans MS" charset="0"/>
                </a:rPr>
                <a:t>Stride = k bits</a:t>
              </a:r>
            </a:p>
          </p:txBody>
        </p:sp>
        <p:sp>
          <p:nvSpPr>
            <p:cNvPr id="194581" name="Text Box 21"/>
            <p:cNvSpPr txBox="1">
              <a:spLocks noChangeArrowheads="1"/>
            </p:cNvSpPr>
            <p:nvPr/>
          </p:nvSpPr>
          <p:spPr bwMode="auto">
            <a:xfrm>
              <a:off x="3600" y="2592"/>
              <a:ext cx="1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Comic Sans MS" charset="0"/>
                </a:rPr>
                <a:t>Multi-ary trie</a:t>
              </a:r>
            </a:p>
          </p:txBody>
        </p:sp>
        <p:sp>
          <p:nvSpPr>
            <p:cNvPr id="194582" name="Oval 22"/>
            <p:cNvSpPr>
              <a:spLocks noChangeArrowheads="1"/>
            </p:cNvSpPr>
            <p:nvPr/>
          </p:nvSpPr>
          <p:spPr bwMode="auto">
            <a:xfrm>
              <a:off x="1728" y="2640"/>
              <a:ext cx="192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83" name="Oval 23"/>
            <p:cNvSpPr>
              <a:spLocks noChangeArrowheads="1"/>
            </p:cNvSpPr>
            <p:nvPr/>
          </p:nvSpPr>
          <p:spPr bwMode="auto">
            <a:xfrm>
              <a:off x="1104" y="2976"/>
              <a:ext cx="192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84" name="Oval 24"/>
            <p:cNvSpPr>
              <a:spLocks noChangeArrowheads="1"/>
            </p:cNvSpPr>
            <p:nvPr/>
          </p:nvSpPr>
          <p:spPr bwMode="auto">
            <a:xfrm>
              <a:off x="1440" y="2976"/>
              <a:ext cx="192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85" name="Oval 25"/>
            <p:cNvSpPr>
              <a:spLocks noChangeArrowheads="1"/>
            </p:cNvSpPr>
            <p:nvPr/>
          </p:nvSpPr>
          <p:spPr bwMode="auto">
            <a:xfrm>
              <a:off x="2304" y="2976"/>
              <a:ext cx="192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86" name="Line 26"/>
            <p:cNvSpPr>
              <a:spLocks noChangeShapeType="1"/>
            </p:cNvSpPr>
            <p:nvPr/>
          </p:nvSpPr>
          <p:spPr bwMode="auto">
            <a:xfrm>
              <a:off x="2016" y="30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87" name="Oval 27"/>
            <p:cNvSpPr>
              <a:spLocks noChangeArrowheads="1"/>
            </p:cNvSpPr>
            <p:nvPr/>
          </p:nvSpPr>
          <p:spPr bwMode="auto">
            <a:xfrm>
              <a:off x="1728" y="2976"/>
              <a:ext cx="192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88" name="Line 28"/>
            <p:cNvSpPr>
              <a:spLocks noChangeShapeType="1"/>
            </p:cNvSpPr>
            <p:nvPr/>
          </p:nvSpPr>
          <p:spPr bwMode="auto">
            <a:xfrm>
              <a:off x="1824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89" name="Line 29"/>
            <p:cNvSpPr>
              <a:spLocks noChangeShapeType="1"/>
            </p:cNvSpPr>
            <p:nvPr/>
          </p:nvSpPr>
          <p:spPr bwMode="auto">
            <a:xfrm flipH="1">
              <a:off x="1536" y="278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90" name="Line 30"/>
            <p:cNvSpPr>
              <a:spLocks noChangeShapeType="1"/>
            </p:cNvSpPr>
            <p:nvPr/>
          </p:nvSpPr>
          <p:spPr bwMode="auto">
            <a:xfrm flipH="1">
              <a:off x="1296" y="2736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91" name="Line 31"/>
            <p:cNvSpPr>
              <a:spLocks noChangeShapeType="1"/>
            </p:cNvSpPr>
            <p:nvPr/>
          </p:nvSpPr>
          <p:spPr bwMode="auto">
            <a:xfrm>
              <a:off x="1920" y="2736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92" name="Oval 32"/>
            <p:cNvSpPr>
              <a:spLocks noChangeArrowheads="1"/>
            </p:cNvSpPr>
            <p:nvPr/>
          </p:nvSpPr>
          <p:spPr bwMode="auto">
            <a:xfrm>
              <a:off x="912" y="3312"/>
              <a:ext cx="192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93" name="Oval 33"/>
            <p:cNvSpPr>
              <a:spLocks noChangeArrowheads="1"/>
            </p:cNvSpPr>
            <p:nvPr/>
          </p:nvSpPr>
          <p:spPr bwMode="auto">
            <a:xfrm>
              <a:off x="1152" y="3312"/>
              <a:ext cx="192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94" name="Oval 34"/>
            <p:cNvSpPr>
              <a:spLocks noChangeArrowheads="1"/>
            </p:cNvSpPr>
            <p:nvPr/>
          </p:nvSpPr>
          <p:spPr bwMode="auto">
            <a:xfrm>
              <a:off x="2016" y="3312"/>
              <a:ext cx="192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95" name="Line 35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96" name="Oval 36"/>
            <p:cNvSpPr>
              <a:spLocks noChangeArrowheads="1"/>
            </p:cNvSpPr>
            <p:nvPr/>
          </p:nvSpPr>
          <p:spPr bwMode="auto">
            <a:xfrm>
              <a:off x="1440" y="3312"/>
              <a:ext cx="192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97" name="Line 37"/>
            <p:cNvSpPr>
              <a:spLocks noChangeShapeType="1"/>
            </p:cNvSpPr>
            <p:nvPr/>
          </p:nvSpPr>
          <p:spPr bwMode="auto">
            <a:xfrm>
              <a:off x="1536" y="31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98" name="Line 38"/>
            <p:cNvSpPr>
              <a:spLocks noChangeShapeType="1"/>
            </p:cNvSpPr>
            <p:nvPr/>
          </p:nvSpPr>
          <p:spPr bwMode="auto">
            <a:xfrm flipH="1">
              <a:off x="1248" y="312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99" name="Line 39"/>
            <p:cNvSpPr>
              <a:spLocks noChangeShapeType="1"/>
            </p:cNvSpPr>
            <p:nvPr/>
          </p:nvSpPr>
          <p:spPr bwMode="auto">
            <a:xfrm flipH="1">
              <a:off x="1008" y="3072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00" name="Line 40"/>
            <p:cNvSpPr>
              <a:spLocks noChangeShapeType="1"/>
            </p:cNvSpPr>
            <p:nvPr/>
          </p:nvSpPr>
          <p:spPr bwMode="auto">
            <a:xfrm>
              <a:off x="1632" y="3072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01" name="Line 41"/>
            <p:cNvSpPr>
              <a:spLocks noChangeShapeType="1"/>
            </p:cNvSpPr>
            <p:nvPr/>
          </p:nvSpPr>
          <p:spPr bwMode="auto">
            <a:xfrm>
              <a:off x="144" y="2688"/>
              <a:ext cx="0" cy="86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02" name="Text Box 42"/>
            <p:cNvSpPr txBox="1">
              <a:spLocks noChangeArrowheads="1"/>
            </p:cNvSpPr>
            <p:nvPr/>
          </p:nvSpPr>
          <p:spPr bwMode="auto">
            <a:xfrm>
              <a:off x="144" y="2928"/>
              <a:ext cx="5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Comic Sans MS" charset="0"/>
                </a:rPr>
                <a:t>W/k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10E3-E93F-C743-A567-BAB79D4C21E9}" type="slidenum">
              <a:rPr lang="en-US"/>
              <a:pPr/>
              <a:t>28</a:t>
            </a:fld>
            <a:endParaRPr lang="en-US"/>
          </a:p>
        </p:txBody>
      </p:sp>
      <p:sp>
        <p:nvSpPr>
          <p:cNvPr id="196610" name="Line 2"/>
          <p:cNvSpPr>
            <a:spLocks noChangeShapeType="1"/>
          </p:cNvSpPr>
          <p:nvPr/>
        </p:nvSpPr>
        <p:spPr bwMode="auto">
          <a:xfrm>
            <a:off x="3810000" y="4114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11" name="Line 3"/>
          <p:cNvSpPr>
            <a:spLocks noChangeShapeType="1"/>
          </p:cNvSpPr>
          <p:nvPr/>
        </p:nvSpPr>
        <p:spPr bwMode="auto">
          <a:xfrm>
            <a:off x="4419600" y="3352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12" name="Line 4"/>
          <p:cNvSpPr>
            <a:spLocks noChangeShapeType="1"/>
          </p:cNvSpPr>
          <p:nvPr/>
        </p:nvSpPr>
        <p:spPr bwMode="auto">
          <a:xfrm>
            <a:off x="3505200" y="2514600"/>
            <a:ext cx="1905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13" name="Line 5"/>
          <p:cNvSpPr>
            <a:spLocks noChangeShapeType="1"/>
          </p:cNvSpPr>
          <p:nvPr/>
        </p:nvSpPr>
        <p:spPr bwMode="auto">
          <a:xfrm>
            <a:off x="3276600" y="3352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4-ary Trie (k=2)</a:t>
            </a:r>
          </a:p>
        </p:txBody>
      </p:sp>
      <p:sp>
        <p:nvSpPr>
          <p:cNvPr id="196615" name="Oval 7"/>
          <p:cNvSpPr>
            <a:spLocks noChangeArrowheads="1"/>
          </p:cNvSpPr>
          <p:nvPr/>
        </p:nvSpPr>
        <p:spPr bwMode="auto">
          <a:xfrm>
            <a:off x="2743200" y="2133600"/>
            <a:ext cx="838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16" name="Oval 8"/>
          <p:cNvSpPr>
            <a:spLocks noChangeArrowheads="1"/>
          </p:cNvSpPr>
          <p:nvPr/>
        </p:nvSpPr>
        <p:spPr bwMode="auto">
          <a:xfrm>
            <a:off x="2743200" y="28956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Comic Sans MS" charset="0"/>
              </a:rPr>
              <a:t>P2</a:t>
            </a:r>
          </a:p>
        </p:txBody>
      </p:sp>
      <p:sp>
        <p:nvSpPr>
          <p:cNvPr id="196617" name="Oval 9"/>
          <p:cNvSpPr>
            <a:spLocks noChangeArrowheads="1"/>
          </p:cNvSpPr>
          <p:nvPr/>
        </p:nvSpPr>
        <p:spPr bwMode="auto">
          <a:xfrm>
            <a:off x="4038600" y="2895600"/>
            <a:ext cx="838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18" name="Oval 10"/>
          <p:cNvSpPr>
            <a:spLocks noChangeArrowheads="1"/>
          </p:cNvSpPr>
          <p:nvPr/>
        </p:nvSpPr>
        <p:spPr bwMode="auto">
          <a:xfrm>
            <a:off x="3124200" y="37338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Comic Sans MS" charset="0"/>
              </a:rPr>
              <a:t>P3</a:t>
            </a:r>
          </a:p>
        </p:txBody>
      </p:sp>
      <p:sp>
        <p:nvSpPr>
          <p:cNvPr id="196619" name="Oval 11"/>
          <p:cNvSpPr>
            <a:spLocks noChangeArrowheads="1"/>
          </p:cNvSpPr>
          <p:nvPr/>
        </p:nvSpPr>
        <p:spPr bwMode="auto">
          <a:xfrm>
            <a:off x="5181600" y="37338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Comic Sans MS" charset="0"/>
              </a:rPr>
              <a:t>P1</a:t>
            </a:r>
            <a:r>
              <a:rPr lang="en-US" sz="2400" baseline="-25000">
                <a:latin typeface="Comic Sans MS" charset="0"/>
              </a:rPr>
              <a:t>2</a:t>
            </a: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3429000" y="18288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omic Sans MS" charset="0"/>
              </a:rPr>
              <a:t>A</a:t>
            </a:r>
          </a:p>
        </p:txBody>
      </p:sp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3352800" y="25908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omic Sans MS" charset="0"/>
              </a:rPr>
              <a:t>B</a:t>
            </a:r>
          </a:p>
        </p:txBody>
      </p:sp>
      <p:sp>
        <p:nvSpPr>
          <p:cNvPr id="196622" name="Text Box 14"/>
          <p:cNvSpPr txBox="1">
            <a:spLocks noChangeArrowheads="1"/>
          </p:cNvSpPr>
          <p:nvPr/>
        </p:nvSpPr>
        <p:spPr bwMode="auto">
          <a:xfrm>
            <a:off x="5715000" y="33528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omic Sans MS" charset="0"/>
              </a:rPr>
              <a:t>F</a:t>
            </a:r>
          </a:p>
        </p:txBody>
      </p:sp>
      <p:sp>
        <p:nvSpPr>
          <p:cNvPr id="196623" name="Text Box 15"/>
          <p:cNvSpPr txBox="1">
            <a:spLocks noChangeArrowheads="1"/>
          </p:cNvSpPr>
          <p:nvPr/>
        </p:nvSpPr>
        <p:spPr bwMode="auto">
          <a:xfrm>
            <a:off x="5029200" y="3200400"/>
            <a:ext cx="39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11</a:t>
            </a:r>
          </a:p>
        </p:txBody>
      </p:sp>
      <p:sp>
        <p:nvSpPr>
          <p:cNvPr id="196624" name="Rectangle 16"/>
          <p:cNvSpPr>
            <a:spLocks noChangeArrowheads="1"/>
          </p:cNvSpPr>
          <p:nvPr/>
        </p:nvSpPr>
        <p:spPr bwMode="auto">
          <a:xfrm>
            <a:off x="5105400" y="1736725"/>
            <a:ext cx="3352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25" name="Text Box 17"/>
          <p:cNvSpPr txBox="1">
            <a:spLocks noChangeArrowheads="1"/>
          </p:cNvSpPr>
          <p:nvPr/>
        </p:nvSpPr>
        <p:spPr bwMode="auto">
          <a:xfrm>
            <a:off x="5257800" y="1736725"/>
            <a:ext cx="301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charset="0"/>
              </a:rPr>
              <a:t>next-hop-ptr (if prefix)</a:t>
            </a:r>
          </a:p>
        </p:txBody>
      </p:sp>
      <p:sp>
        <p:nvSpPr>
          <p:cNvPr id="196626" name="Text Box 18"/>
          <p:cNvSpPr txBox="1">
            <a:spLocks noChangeArrowheads="1"/>
          </p:cNvSpPr>
          <p:nvPr/>
        </p:nvSpPr>
        <p:spPr bwMode="auto">
          <a:xfrm>
            <a:off x="5105400" y="2117725"/>
            <a:ext cx="87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charset="0"/>
              </a:rPr>
              <a:t>ptr00</a:t>
            </a:r>
          </a:p>
        </p:txBody>
      </p:sp>
      <p:sp>
        <p:nvSpPr>
          <p:cNvPr id="196627" name="Text Box 19"/>
          <p:cNvSpPr txBox="1">
            <a:spLocks noChangeArrowheads="1"/>
          </p:cNvSpPr>
          <p:nvPr/>
        </p:nvSpPr>
        <p:spPr bwMode="auto">
          <a:xfrm>
            <a:off x="5943600" y="2117725"/>
            <a:ext cx="83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charset="0"/>
              </a:rPr>
              <a:t>ptr01</a:t>
            </a:r>
          </a:p>
        </p:txBody>
      </p:sp>
      <p:sp>
        <p:nvSpPr>
          <p:cNvPr id="196628" name="Line 20"/>
          <p:cNvSpPr>
            <a:spLocks noChangeShapeType="1"/>
          </p:cNvSpPr>
          <p:nvPr/>
        </p:nvSpPr>
        <p:spPr bwMode="auto">
          <a:xfrm>
            <a:off x="5943600" y="211772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29" name="Text Box 21"/>
          <p:cNvSpPr txBox="1">
            <a:spLocks noChangeArrowheads="1"/>
          </p:cNvSpPr>
          <p:nvPr/>
        </p:nvSpPr>
        <p:spPr bwMode="auto">
          <a:xfrm>
            <a:off x="5029200" y="1203325"/>
            <a:ext cx="330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>
                <a:latin typeface="Comic Sans MS" charset="0"/>
              </a:rPr>
              <a:t>A four-ary trie node</a:t>
            </a:r>
          </a:p>
        </p:txBody>
      </p:sp>
      <p:sp>
        <p:nvSpPr>
          <p:cNvPr id="196630" name="Line 22"/>
          <p:cNvSpPr>
            <a:spLocks noChangeShapeType="1"/>
          </p:cNvSpPr>
          <p:nvPr/>
        </p:nvSpPr>
        <p:spPr bwMode="auto">
          <a:xfrm>
            <a:off x="5105400" y="2117725"/>
            <a:ext cx="3352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31" name="Oval 23"/>
          <p:cNvSpPr>
            <a:spLocks noChangeArrowheads="1"/>
          </p:cNvSpPr>
          <p:nvPr/>
        </p:nvSpPr>
        <p:spPr bwMode="auto">
          <a:xfrm>
            <a:off x="4191000" y="37338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Comic Sans MS" charset="0"/>
              </a:rPr>
              <a:t>P1</a:t>
            </a:r>
            <a:r>
              <a:rPr lang="en-US" sz="2400" baseline="-25000">
                <a:latin typeface="Comic Sans MS" charset="0"/>
              </a:rPr>
              <a:t>1</a:t>
            </a:r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>
            <a:off x="32004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33" name="Text Box 25"/>
          <p:cNvSpPr txBox="1">
            <a:spLocks noChangeArrowheads="1"/>
          </p:cNvSpPr>
          <p:nvPr/>
        </p:nvSpPr>
        <p:spPr bwMode="auto">
          <a:xfrm>
            <a:off x="4038600" y="3276600"/>
            <a:ext cx="42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10</a:t>
            </a:r>
          </a:p>
        </p:txBody>
      </p:sp>
      <p:sp>
        <p:nvSpPr>
          <p:cNvPr id="196634" name="Line 26"/>
          <p:cNvSpPr>
            <a:spLocks noChangeShapeType="1"/>
          </p:cNvSpPr>
          <p:nvPr/>
        </p:nvSpPr>
        <p:spPr bwMode="auto">
          <a:xfrm>
            <a:off x="3733800" y="4191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35" name="Oval 27"/>
          <p:cNvSpPr>
            <a:spLocks noChangeArrowheads="1"/>
          </p:cNvSpPr>
          <p:nvPr/>
        </p:nvSpPr>
        <p:spPr bwMode="auto">
          <a:xfrm>
            <a:off x="4495800" y="46482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Comic Sans MS" charset="0"/>
              </a:rPr>
              <a:t>P4</a:t>
            </a:r>
            <a:r>
              <a:rPr lang="en-US" sz="2400" baseline="-25000">
                <a:latin typeface="Comic Sans MS" charset="0"/>
              </a:rPr>
              <a:t>2</a:t>
            </a:r>
          </a:p>
        </p:txBody>
      </p:sp>
      <p:sp>
        <p:nvSpPr>
          <p:cNvPr id="196636" name="Text Box 28"/>
          <p:cNvSpPr txBox="1">
            <a:spLocks noChangeArrowheads="1"/>
          </p:cNvSpPr>
          <p:nvPr/>
        </p:nvSpPr>
        <p:spPr bwMode="auto">
          <a:xfrm>
            <a:off x="5105400" y="4343400"/>
            <a:ext cx="41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omic Sans MS" charset="0"/>
              </a:rPr>
              <a:t>H</a:t>
            </a:r>
          </a:p>
        </p:txBody>
      </p:sp>
      <p:sp>
        <p:nvSpPr>
          <p:cNvPr id="196637" name="Text Box 29"/>
          <p:cNvSpPr txBox="1">
            <a:spLocks noChangeArrowheads="1"/>
          </p:cNvSpPr>
          <p:nvPr/>
        </p:nvSpPr>
        <p:spPr bwMode="auto">
          <a:xfrm>
            <a:off x="4191000" y="4267200"/>
            <a:ext cx="39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11</a:t>
            </a:r>
          </a:p>
        </p:txBody>
      </p:sp>
      <p:sp>
        <p:nvSpPr>
          <p:cNvPr id="196638" name="Oval 30"/>
          <p:cNvSpPr>
            <a:spLocks noChangeArrowheads="1"/>
          </p:cNvSpPr>
          <p:nvPr/>
        </p:nvSpPr>
        <p:spPr bwMode="auto">
          <a:xfrm>
            <a:off x="3505200" y="46482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Comic Sans MS" charset="0"/>
              </a:rPr>
              <a:t>P4</a:t>
            </a:r>
            <a:r>
              <a:rPr lang="en-US" sz="2400" baseline="-25000">
                <a:latin typeface="Comic Sans MS" charset="0"/>
              </a:rPr>
              <a:t>1</a:t>
            </a:r>
          </a:p>
        </p:txBody>
      </p:sp>
      <p:sp>
        <p:nvSpPr>
          <p:cNvPr id="196639" name="Text Box 31"/>
          <p:cNvSpPr txBox="1">
            <a:spLocks noChangeArrowheads="1"/>
          </p:cNvSpPr>
          <p:nvPr/>
        </p:nvSpPr>
        <p:spPr bwMode="auto">
          <a:xfrm>
            <a:off x="3352800" y="4267200"/>
            <a:ext cx="42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10</a:t>
            </a:r>
          </a:p>
        </p:txBody>
      </p:sp>
      <p:sp>
        <p:nvSpPr>
          <p:cNvPr id="196640" name="Text Box 32"/>
          <p:cNvSpPr txBox="1">
            <a:spLocks noChangeArrowheads="1"/>
          </p:cNvSpPr>
          <p:nvPr/>
        </p:nvSpPr>
        <p:spPr bwMode="auto">
          <a:xfrm>
            <a:off x="3124200" y="3429000"/>
            <a:ext cx="42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10</a:t>
            </a:r>
          </a:p>
        </p:txBody>
      </p:sp>
      <p:sp>
        <p:nvSpPr>
          <p:cNvPr id="196641" name="Text Box 33"/>
          <p:cNvSpPr txBox="1">
            <a:spLocks noChangeArrowheads="1"/>
          </p:cNvSpPr>
          <p:nvPr/>
        </p:nvSpPr>
        <p:spPr bwMode="auto">
          <a:xfrm>
            <a:off x="3810000" y="2438400"/>
            <a:ext cx="39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11</a:t>
            </a:r>
          </a:p>
        </p:txBody>
      </p:sp>
      <p:sp>
        <p:nvSpPr>
          <p:cNvPr id="196642" name="Text Box 34"/>
          <p:cNvSpPr txBox="1">
            <a:spLocks noChangeArrowheads="1"/>
          </p:cNvSpPr>
          <p:nvPr/>
        </p:nvSpPr>
        <p:spPr bwMode="auto">
          <a:xfrm>
            <a:off x="2819400" y="2514600"/>
            <a:ext cx="42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10</a:t>
            </a:r>
          </a:p>
        </p:txBody>
      </p:sp>
      <p:sp>
        <p:nvSpPr>
          <p:cNvPr id="196643" name="Text Box 35"/>
          <p:cNvSpPr txBox="1">
            <a:spLocks noChangeArrowheads="1"/>
          </p:cNvSpPr>
          <p:nvPr/>
        </p:nvSpPr>
        <p:spPr bwMode="auto">
          <a:xfrm>
            <a:off x="3505200" y="3352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omic Sans MS" charset="0"/>
              </a:rPr>
              <a:t>D</a:t>
            </a:r>
          </a:p>
        </p:txBody>
      </p:sp>
      <p:sp>
        <p:nvSpPr>
          <p:cNvPr id="196644" name="Text Box 36"/>
          <p:cNvSpPr txBox="1">
            <a:spLocks noChangeArrowheads="1"/>
          </p:cNvSpPr>
          <p:nvPr/>
        </p:nvSpPr>
        <p:spPr bwMode="auto">
          <a:xfrm>
            <a:off x="4724400" y="2590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omic Sans MS" charset="0"/>
              </a:rPr>
              <a:t>C</a:t>
            </a:r>
          </a:p>
        </p:txBody>
      </p:sp>
      <p:sp>
        <p:nvSpPr>
          <p:cNvPr id="196645" name="Text Box 37"/>
          <p:cNvSpPr txBox="1">
            <a:spLocks noChangeArrowheads="1"/>
          </p:cNvSpPr>
          <p:nvPr/>
        </p:nvSpPr>
        <p:spPr bwMode="auto">
          <a:xfrm>
            <a:off x="4572000" y="3352800"/>
            <a:ext cx="37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omic Sans MS" charset="0"/>
              </a:rPr>
              <a:t>E</a:t>
            </a:r>
          </a:p>
        </p:txBody>
      </p:sp>
      <p:sp>
        <p:nvSpPr>
          <p:cNvPr id="196646" name="Text Box 38"/>
          <p:cNvSpPr txBox="1">
            <a:spLocks noChangeArrowheads="1"/>
          </p:cNvSpPr>
          <p:nvPr/>
        </p:nvSpPr>
        <p:spPr bwMode="auto">
          <a:xfrm>
            <a:off x="31242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omic Sans MS" charset="0"/>
              </a:rPr>
              <a:t>G</a:t>
            </a:r>
          </a:p>
        </p:txBody>
      </p:sp>
      <p:sp>
        <p:nvSpPr>
          <p:cNvPr id="196647" name="Text Box 39"/>
          <p:cNvSpPr txBox="1">
            <a:spLocks noChangeArrowheads="1"/>
          </p:cNvSpPr>
          <p:nvPr/>
        </p:nvSpPr>
        <p:spPr bwMode="auto">
          <a:xfrm>
            <a:off x="6781800" y="2117725"/>
            <a:ext cx="83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charset="0"/>
              </a:rPr>
              <a:t>ptr10</a:t>
            </a:r>
          </a:p>
        </p:txBody>
      </p:sp>
      <p:sp>
        <p:nvSpPr>
          <p:cNvPr id="196648" name="Text Box 40"/>
          <p:cNvSpPr txBox="1">
            <a:spLocks noChangeArrowheads="1"/>
          </p:cNvSpPr>
          <p:nvPr/>
        </p:nvSpPr>
        <p:spPr bwMode="auto">
          <a:xfrm>
            <a:off x="7620000" y="2117725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charset="0"/>
              </a:rPr>
              <a:t>ptr11</a:t>
            </a:r>
          </a:p>
        </p:txBody>
      </p:sp>
      <p:sp>
        <p:nvSpPr>
          <p:cNvPr id="196649" name="Line 41"/>
          <p:cNvSpPr>
            <a:spLocks noChangeShapeType="1"/>
          </p:cNvSpPr>
          <p:nvPr/>
        </p:nvSpPr>
        <p:spPr bwMode="auto">
          <a:xfrm>
            <a:off x="7620000" y="211772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50" name="Line 42"/>
          <p:cNvSpPr>
            <a:spLocks noChangeShapeType="1"/>
          </p:cNvSpPr>
          <p:nvPr/>
        </p:nvSpPr>
        <p:spPr bwMode="auto">
          <a:xfrm>
            <a:off x="6781800" y="211772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51" name="Text Box 43"/>
          <p:cNvSpPr txBox="1">
            <a:spLocks noChangeArrowheads="1"/>
          </p:cNvSpPr>
          <p:nvPr/>
        </p:nvSpPr>
        <p:spPr bwMode="auto">
          <a:xfrm>
            <a:off x="6477000" y="2805113"/>
            <a:ext cx="19827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FF3300"/>
                </a:solidFill>
                <a:latin typeface="Comic Sans MS" charset="0"/>
              </a:rPr>
              <a:t>Lookup 10111</a:t>
            </a:r>
          </a:p>
        </p:txBody>
      </p:sp>
      <p:sp>
        <p:nvSpPr>
          <p:cNvPr id="196652" name="Line 44"/>
          <p:cNvSpPr>
            <a:spLocks noChangeShapeType="1"/>
          </p:cNvSpPr>
          <p:nvPr/>
        </p:nvSpPr>
        <p:spPr bwMode="auto">
          <a:xfrm>
            <a:off x="3276600" y="2590800"/>
            <a:ext cx="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96653" name="Group 45"/>
          <p:cNvGraphicFramePr>
            <a:graphicFrameLocks noGrp="1"/>
          </p:cNvGraphicFramePr>
          <p:nvPr/>
        </p:nvGraphicFramePr>
        <p:xfrm>
          <a:off x="533400" y="4038600"/>
          <a:ext cx="1828800" cy="1371602"/>
        </p:xfrm>
        <a:graphic>
          <a:graphicData uri="http://schemas.openxmlformats.org/drawingml/2006/table">
            <a:tbl>
              <a:tblPr/>
              <a:tblGrid>
                <a:gridCol w="457200"/>
                <a:gridCol w="762000"/>
                <a:gridCol w="6096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51" grpId="0" animBg="1"/>
      <p:bldP spid="1966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24DA-AA6E-1C4F-9BA0-983A7EF7E643}" type="slidenum">
              <a:rPr lang="en-US"/>
              <a:pPr/>
              <a:t>29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r>
              <a:rPr lang="en-US" sz="3600"/>
              <a:t>Prefix Expansion with Multi-bit Tries</a:t>
            </a:r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762000" y="13716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/>
              <a:t>If stride = k bits, prefix lengths that are not a multiple of k must be expanded</a:t>
            </a:r>
          </a:p>
        </p:txBody>
      </p:sp>
      <p:graphicFrame>
        <p:nvGraphicFramePr>
          <p:cNvPr id="198660" name="Group 4"/>
          <p:cNvGraphicFramePr>
            <a:graphicFrameLocks noGrp="1"/>
          </p:cNvGraphicFramePr>
          <p:nvPr/>
        </p:nvGraphicFramePr>
        <p:xfrm>
          <a:off x="3276600" y="3429000"/>
          <a:ext cx="4114800" cy="1323976"/>
        </p:xfrm>
        <a:graphic>
          <a:graphicData uri="http://schemas.openxmlformats.org/drawingml/2006/table">
            <a:tbl>
              <a:tblPr/>
              <a:tblGrid>
                <a:gridCol w="1219200"/>
                <a:gridCol w="2895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Prefix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Expanded prefixes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00*, 01*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8674" name="Text Box 18"/>
          <p:cNvSpPr txBox="1">
            <a:spLocks noChangeArrowheads="1"/>
          </p:cNvSpPr>
          <p:nvPr/>
        </p:nvSpPr>
        <p:spPr bwMode="auto">
          <a:xfrm>
            <a:off x="762000" y="3422650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/>
              <a:t>E.g., k = 2: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920B-A92F-2A44-90D2-5265536E1B3D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a Router Line Card Looks Like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03463"/>
            <a:ext cx="47244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30480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1-Port OC48 (2.5 Gb/s)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(for Juniper M40)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5029200"/>
            <a:ext cx="45053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105400" y="3810000"/>
            <a:ext cx="30480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4-Port 10 GigE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(for Cisco CRS-1)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28600" y="6324600"/>
            <a:ext cx="2971800" cy="366713"/>
          </a:xfrm>
          <a:prstGeom prst="rect">
            <a:avLst/>
          </a:prstGeom>
          <a:solidFill>
            <a:srgbClr val="F6F6A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Power: about 150 Watts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4114800" y="541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4572000" y="6172200"/>
            <a:ext cx="2971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4419600" y="4953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5219700" y="6324600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0000"/>
                </a:solidFill>
              </a:rPr>
              <a:t>21in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581400" y="5486400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0000"/>
                </a:solidFill>
              </a:rPr>
              <a:t>2in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191000" y="4800600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0000"/>
                </a:solidFill>
              </a:rPr>
              <a:t>10in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F88-FF06-CE4F-9620-049EA5D9CC34}" type="slidenum">
              <a:rPr lang="en-US"/>
              <a:pPr/>
              <a:t>30</a:t>
            </a:fld>
            <a:endParaRPr lang="en-US"/>
          </a:p>
        </p:txBody>
      </p:sp>
      <p:sp>
        <p:nvSpPr>
          <p:cNvPr id="200706" name="Line 2"/>
          <p:cNvSpPr>
            <a:spLocks noChangeShapeType="1"/>
          </p:cNvSpPr>
          <p:nvPr/>
        </p:nvSpPr>
        <p:spPr bwMode="auto">
          <a:xfrm flipH="1">
            <a:off x="3657600" y="4876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07" name="Line 3"/>
          <p:cNvSpPr>
            <a:spLocks noChangeShapeType="1"/>
          </p:cNvSpPr>
          <p:nvPr/>
        </p:nvSpPr>
        <p:spPr bwMode="auto">
          <a:xfrm flipH="1">
            <a:off x="3505200" y="32004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08" name="Line 4"/>
          <p:cNvSpPr>
            <a:spLocks noChangeShapeType="1"/>
          </p:cNvSpPr>
          <p:nvPr/>
        </p:nvSpPr>
        <p:spPr bwMode="auto">
          <a:xfrm>
            <a:off x="3505200" y="2514600"/>
            <a:ext cx="1905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09" name="Line 5"/>
          <p:cNvSpPr>
            <a:spLocks noChangeShapeType="1"/>
          </p:cNvSpPr>
          <p:nvPr/>
        </p:nvSpPr>
        <p:spPr bwMode="auto">
          <a:xfrm>
            <a:off x="3505200" y="4038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Leaf-Pushed Trie</a:t>
            </a:r>
          </a:p>
        </p:txBody>
      </p:sp>
      <p:sp>
        <p:nvSpPr>
          <p:cNvPr id="200711" name="Oval 7"/>
          <p:cNvSpPr>
            <a:spLocks noChangeArrowheads="1"/>
          </p:cNvSpPr>
          <p:nvPr/>
        </p:nvSpPr>
        <p:spPr bwMode="auto">
          <a:xfrm>
            <a:off x="2743200" y="2133600"/>
            <a:ext cx="838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12" name="Oval 8"/>
          <p:cNvSpPr>
            <a:spLocks noChangeArrowheads="1"/>
          </p:cNvSpPr>
          <p:nvPr/>
        </p:nvSpPr>
        <p:spPr bwMode="auto">
          <a:xfrm>
            <a:off x="2895600" y="37338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latin typeface="Comic Sans MS" charset="0"/>
            </a:endParaRPr>
          </a:p>
        </p:txBody>
      </p:sp>
      <p:sp>
        <p:nvSpPr>
          <p:cNvPr id="200713" name="Oval 9"/>
          <p:cNvSpPr>
            <a:spLocks noChangeArrowheads="1"/>
          </p:cNvSpPr>
          <p:nvPr/>
        </p:nvSpPr>
        <p:spPr bwMode="auto">
          <a:xfrm>
            <a:off x="4038600" y="2895600"/>
            <a:ext cx="838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14" name="Oval 10"/>
          <p:cNvSpPr>
            <a:spLocks noChangeArrowheads="1"/>
          </p:cNvSpPr>
          <p:nvPr/>
        </p:nvSpPr>
        <p:spPr bwMode="auto">
          <a:xfrm>
            <a:off x="4191000" y="44958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15" name="Oval 11"/>
          <p:cNvSpPr>
            <a:spLocks noChangeArrowheads="1"/>
          </p:cNvSpPr>
          <p:nvPr/>
        </p:nvSpPr>
        <p:spPr bwMode="auto">
          <a:xfrm>
            <a:off x="3048000" y="51816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latin typeface="Comic Sans MS" charset="0"/>
            </a:endParaRPr>
          </a:p>
        </p:txBody>
      </p:sp>
      <p:sp>
        <p:nvSpPr>
          <p:cNvPr id="200716" name="Oval 12"/>
          <p:cNvSpPr>
            <a:spLocks noChangeArrowheads="1"/>
          </p:cNvSpPr>
          <p:nvPr/>
        </p:nvSpPr>
        <p:spPr bwMode="auto">
          <a:xfrm>
            <a:off x="5181600" y="37338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latin typeface="Comic Sans MS" charset="0"/>
            </a:endParaRPr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3429000" y="18288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omic Sans MS" charset="0"/>
              </a:rPr>
              <a:t>A</a:t>
            </a:r>
          </a:p>
        </p:txBody>
      </p:sp>
      <p:sp>
        <p:nvSpPr>
          <p:cNvPr id="200718" name="Text Box 14"/>
          <p:cNvSpPr txBox="1">
            <a:spLocks noChangeArrowheads="1"/>
          </p:cNvSpPr>
          <p:nvPr/>
        </p:nvSpPr>
        <p:spPr bwMode="auto">
          <a:xfrm>
            <a:off x="4572000" y="25146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omic Sans MS" charset="0"/>
              </a:rPr>
              <a:t>B</a:t>
            </a:r>
          </a:p>
        </p:txBody>
      </p:sp>
      <p:sp>
        <p:nvSpPr>
          <p:cNvPr id="200719" name="Text Box 15"/>
          <p:cNvSpPr txBox="1">
            <a:spLocks noChangeArrowheads="1"/>
          </p:cNvSpPr>
          <p:nvPr/>
        </p:nvSpPr>
        <p:spPr bwMode="auto">
          <a:xfrm>
            <a:off x="3352800" y="3352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omic Sans MS" charset="0"/>
              </a:rPr>
              <a:t>C</a:t>
            </a:r>
          </a:p>
        </p:txBody>
      </p:sp>
      <p:sp>
        <p:nvSpPr>
          <p:cNvPr id="200720" name="Text Box 16"/>
          <p:cNvSpPr txBox="1">
            <a:spLocks noChangeArrowheads="1"/>
          </p:cNvSpPr>
          <p:nvPr/>
        </p:nvSpPr>
        <p:spPr bwMode="auto">
          <a:xfrm>
            <a:off x="35052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omic Sans MS" charset="0"/>
              </a:rPr>
              <a:t>G</a:t>
            </a:r>
          </a:p>
        </p:txBody>
      </p:sp>
      <p:sp>
        <p:nvSpPr>
          <p:cNvPr id="200721" name="Text Box 17"/>
          <p:cNvSpPr txBox="1">
            <a:spLocks noChangeArrowheads="1"/>
          </p:cNvSpPr>
          <p:nvPr/>
        </p:nvSpPr>
        <p:spPr bwMode="auto">
          <a:xfrm>
            <a:off x="5715000" y="33528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omic Sans MS" charset="0"/>
              </a:rPr>
              <a:t>D</a:t>
            </a:r>
          </a:p>
        </p:txBody>
      </p:sp>
      <p:sp>
        <p:nvSpPr>
          <p:cNvPr id="200722" name="Text Box 18"/>
          <p:cNvSpPr txBox="1">
            <a:spLocks noChangeArrowheads="1"/>
          </p:cNvSpPr>
          <p:nvPr/>
        </p:nvSpPr>
        <p:spPr bwMode="auto">
          <a:xfrm>
            <a:off x="4724400" y="4191000"/>
            <a:ext cx="37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omic Sans MS" charset="0"/>
              </a:rPr>
              <a:t>E</a:t>
            </a:r>
          </a:p>
        </p:txBody>
      </p:sp>
      <p:sp>
        <p:nvSpPr>
          <p:cNvPr id="200723" name="Text Box 19"/>
          <p:cNvSpPr txBox="1">
            <a:spLocks noChangeArrowheads="1"/>
          </p:cNvSpPr>
          <p:nvPr/>
        </p:nvSpPr>
        <p:spPr bwMode="auto">
          <a:xfrm>
            <a:off x="3886200" y="2479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1</a:t>
            </a:r>
          </a:p>
        </p:txBody>
      </p:sp>
      <p:sp>
        <p:nvSpPr>
          <p:cNvPr id="200724" name="Text Box 20"/>
          <p:cNvSpPr txBox="1">
            <a:spLocks noChangeArrowheads="1"/>
          </p:cNvSpPr>
          <p:nvPr/>
        </p:nvSpPr>
        <p:spPr bwMode="auto">
          <a:xfrm>
            <a:off x="3886200" y="4724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0</a:t>
            </a:r>
          </a:p>
        </p:txBody>
      </p:sp>
      <p:sp>
        <p:nvSpPr>
          <p:cNvPr id="200725" name="Text Box 21"/>
          <p:cNvSpPr txBox="1">
            <a:spLocks noChangeArrowheads="1"/>
          </p:cNvSpPr>
          <p:nvPr/>
        </p:nvSpPr>
        <p:spPr bwMode="auto">
          <a:xfrm>
            <a:off x="3886200" y="34290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0</a:t>
            </a:r>
          </a:p>
        </p:txBody>
      </p:sp>
      <p:sp>
        <p:nvSpPr>
          <p:cNvPr id="200726" name="Text Box 22"/>
          <p:cNvSpPr txBox="1">
            <a:spLocks noChangeArrowheads="1"/>
          </p:cNvSpPr>
          <p:nvPr/>
        </p:nvSpPr>
        <p:spPr bwMode="auto">
          <a:xfrm>
            <a:off x="3886200" y="40386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1</a:t>
            </a:r>
          </a:p>
        </p:txBody>
      </p:sp>
      <p:sp>
        <p:nvSpPr>
          <p:cNvPr id="200727" name="Text Box 23"/>
          <p:cNvSpPr txBox="1">
            <a:spLocks noChangeArrowheads="1"/>
          </p:cNvSpPr>
          <p:nvPr/>
        </p:nvSpPr>
        <p:spPr bwMode="auto">
          <a:xfrm>
            <a:off x="4953000" y="32004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1</a:t>
            </a:r>
          </a:p>
        </p:txBody>
      </p:sp>
      <p:sp>
        <p:nvSpPr>
          <p:cNvPr id="200728" name="Rectangle 24"/>
          <p:cNvSpPr>
            <a:spLocks noChangeArrowheads="1"/>
          </p:cNvSpPr>
          <p:nvPr/>
        </p:nvSpPr>
        <p:spPr bwMode="auto">
          <a:xfrm>
            <a:off x="5105400" y="2081213"/>
            <a:ext cx="3505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29" name="Text Box 25"/>
          <p:cNvSpPr txBox="1">
            <a:spLocks noChangeArrowheads="1"/>
          </p:cNvSpPr>
          <p:nvPr/>
        </p:nvSpPr>
        <p:spPr bwMode="auto">
          <a:xfrm>
            <a:off x="5181600" y="21336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Comic Sans MS" charset="0"/>
              </a:rPr>
              <a:t>left-ptr or next-hop</a:t>
            </a:r>
          </a:p>
        </p:txBody>
      </p:sp>
      <p:sp>
        <p:nvSpPr>
          <p:cNvPr id="200730" name="Line 26"/>
          <p:cNvSpPr>
            <a:spLocks noChangeShapeType="1"/>
          </p:cNvSpPr>
          <p:nvPr/>
        </p:nvSpPr>
        <p:spPr bwMode="auto">
          <a:xfrm>
            <a:off x="6705600" y="2057400"/>
            <a:ext cx="0" cy="862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31" name="Text Box 27"/>
          <p:cNvSpPr txBox="1">
            <a:spLocks noChangeArrowheads="1"/>
          </p:cNvSpPr>
          <p:nvPr/>
        </p:nvSpPr>
        <p:spPr bwMode="auto">
          <a:xfrm>
            <a:off x="7223125" y="15700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>
                <a:latin typeface="Comic Sans MS" charset="0"/>
              </a:rPr>
              <a:t>Trie node</a:t>
            </a:r>
          </a:p>
        </p:txBody>
      </p:sp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6934200" y="2133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Comic Sans MS" charset="0"/>
              </a:rPr>
              <a:t>right-ptr or next-hop</a:t>
            </a:r>
          </a:p>
        </p:txBody>
      </p:sp>
      <p:sp>
        <p:nvSpPr>
          <p:cNvPr id="200733" name="Line 29"/>
          <p:cNvSpPr>
            <a:spLocks noChangeShapeType="1"/>
          </p:cNvSpPr>
          <p:nvPr/>
        </p:nvSpPr>
        <p:spPr bwMode="auto">
          <a:xfrm flipV="1">
            <a:off x="33528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34" name="Line 30"/>
          <p:cNvSpPr>
            <a:spLocks noChangeShapeType="1"/>
          </p:cNvSpPr>
          <p:nvPr/>
        </p:nvSpPr>
        <p:spPr bwMode="auto">
          <a:xfrm flipV="1">
            <a:off x="46482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35" name="Line 31"/>
          <p:cNvSpPr>
            <a:spLocks noChangeShapeType="1"/>
          </p:cNvSpPr>
          <p:nvPr/>
        </p:nvSpPr>
        <p:spPr bwMode="auto">
          <a:xfrm flipV="1">
            <a:off x="3429000" y="5181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36" name="Line 32"/>
          <p:cNvSpPr>
            <a:spLocks noChangeShapeType="1"/>
          </p:cNvSpPr>
          <p:nvPr/>
        </p:nvSpPr>
        <p:spPr bwMode="auto">
          <a:xfrm flipV="1">
            <a:off x="55626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37" name="Text Box 33"/>
          <p:cNvSpPr txBox="1">
            <a:spLocks noChangeArrowheads="1"/>
          </p:cNvSpPr>
          <p:nvPr/>
        </p:nvSpPr>
        <p:spPr bwMode="auto">
          <a:xfrm>
            <a:off x="2895600" y="3810000"/>
            <a:ext cx="44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P2</a:t>
            </a:r>
          </a:p>
        </p:txBody>
      </p:sp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3429000" y="5257800"/>
            <a:ext cx="44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P4</a:t>
            </a:r>
          </a:p>
        </p:txBody>
      </p:sp>
      <p:sp>
        <p:nvSpPr>
          <p:cNvPr id="200739" name="Text Box 35"/>
          <p:cNvSpPr txBox="1">
            <a:spLocks noChangeArrowheads="1"/>
          </p:cNvSpPr>
          <p:nvPr/>
        </p:nvSpPr>
        <p:spPr bwMode="auto">
          <a:xfrm>
            <a:off x="2971800" y="5257800"/>
            <a:ext cx="44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P3</a:t>
            </a:r>
          </a:p>
        </p:txBody>
      </p:sp>
      <p:sp>
        <p:nvSpPr>
          <p:cNvPr id="200740" name="Text Box 36"/>
          <p:cNvSpPr txBox="1">
            <a:spLocks noChangeArrowheads="1"/>
          </p:cNvSpPr>
          <p:nvPr/>
        </p:nvSpPr>
        <p:spPr bwMode="auto">
          <a:xfrm>
            <a:off x="4572000" y="4572000"/>
            <a:ext cx="44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P2</a:t>
            </a:r>
          </a:p>
        </p:txBody>
      </p:sp>
      <p:sp>
        <p:nvSpPr>
          <p:cNvPr id="200741" name="Text Box 37"/>
          <p:cNvSpPr txBox="1">
            <a:spLocks noChangeArrowheads="1"/>
          </p:cNvSpPr>
          <p:nvPr/>
        </p:nvSpPr>
        <p:spPr bwMode="auto">
          <a:xfrm>
            <a:off x="5562600" y="3733800"/>
            <a:ext cx="40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P1</a:t>
            </a:r>
          </a:p>
        </p:txBody>
      </p:sp>
      <p:graphicFrame>
        <p:nvGraphicFramePr>
          <p:cNvPr id="200742" name="Group 38"/>
          <p:cNvGraphicFramePr>
            <a:graphicFrameLocks noGrp="1"/>
          </p:cNvGraphicFramePr>
          <p:nvPr/>
        </p:nvGraphicFramePr>
        <p:xfrm>
          <a:off x="228600" y="3581400"/>
          <a:ext cx="1828800" cy="1281112"/>
        </p:xfrm>
        <a:graphic>
          <a:graphicData uri="http://schemas.openxmlformats.org/drawingml/2006/table">
            <a:tbl>
              <a:tblPr/>
              <a:tblGrid>
                <a:gridCol w="457200"/>
                <a:gridCol w="762000"/>
                <a:gridCol w="609600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61DA-BD27-F64C-947D-4300A0246AFC}" type="slidenum">
              <a:rPr lang="en-US"/>
              <a:pPr/>
              <a:t>31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Optmizations: Lulea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3-level trie: 16-bits, 8-bits, 8-bits</a:t>
            </a:r>
          </a:p>
          <a:p>
            <a:endParaRPr lang="en-US"/>
          </a:p>
          <a:p>
            <a:r>
              <a:rPr lang="en-US"/>
              <a:t>Bitmap to compress out repeated entries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8DEB-BCE6-8B47-9811-1B54EE0B143D}" type="slidenum">
              <a:rPr lang="en-US"/>
              <a:pPr/>
              <a:t>32</a:t>
            </a:fld>
            <a:endParaRPr lang="en-US"/>
          </a:p>
        </p:txBody>
      </p:sp>
      <p:sp>
        <p:nvSpPr>
          <p:cNvPr id="204802" name="Line 2"/>
          <p:cNvSpPr>
            <a:spLocks noChangeShapeType="1"/>
          </p:cNvSpPr>
          <p:nvPr/>
        </p:nvSpPr>
        <p:spPr bwMode="auto">
          <a:xfrm flipH="1">
            <a:off x="3698875" y="3962400"/>
            <a:ext cx="1565275" cy="130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03" name="Line 3"/>
          <p:cNvSpPr>
            <a:spLocks noChangeShapeType="1"/>
          </p:cNvSpPr>
          <p:nvPr/>
        </p:nvSpPr>
        <p:spPr bwMode="auto">
          <a:xfrm>
            <a:off x="4806950" y="4800600"/>
            <a:ext cx="1981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04" name="Oval 4"/>
          <p:cNvSpPr>
            <a:spLocks noChangeArrowheads="1"/>
          </p:cNvSpPr>
          <p:nvPr/>
        </p:nvSpPr>
        <p:spPr bwMode="auto">
          <a:xfrm>
            <a:off x="5264150" y="5105400"/>
            <a:ext cx="838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r>
              <a:rPr lang="en-US"/>
              <a:t>PATRICIA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932363" y="879475"/>
            <a:ext cx="3925887" cy="1411288"/>
            <a:chOff x="3167" y="1148"/>
            <a:chExt cx="2473" cy="889"/>
          </a:xfrm>
        </p:grpSpPr>
        <p:sp>
          <p:nvSpPr>
            <p:cNvPr id="204807" name="Text Box 7"/>
            <p:cNvSpPr txBox="1">
              <a:spLocks noChangeArrowheads="1"/>
            </p:cNvSpPr>
            <p:nvPr/>
          </p:nvSpPr>
          <p:spPr bwMode="auto">
            <a:xfrm>
              <a:off x="3167" y="1148"/>
              <a:ext cx="24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 b="1"/>
                <a:t>Patricia tree internal node</a:t>
              </a:r>
            </a:p>
          </p:txBody>
        </p:sp>
        <p:sp>
          <p:nvSpPr>
            <p:cNvPr id="204808" name="Rectangle 8"/>
            <p:cNvSpPr>
              <a:spLocks noChangeArrowheads="1"/>
            </p:cNvSpPr>
            <p:nvPr/>
          </p:nvSpPr>
          <p:spPr bwMode="auto">
            <a:xfrm>
              <a:off x="3696" y="1503"/>
              <a:ext cx="1920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09" name="Text Box 9"/>
            <p:cNvSpPr txBox="1">
              <a:spLocks noChangeArrowheads="1"/>
            </p:cNvSpPr>
            <p:nvPr/>
          </p:nvSpPr>
          <p:spPr bwMode="auto">
            <a:xfrm>
              <a:off x="4272" y="1532"/>
              <a:ext cx="8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/>
                <a:t>bit-position</a:t>
              </a:r>
            </a:p>
          </p:txBody>
        </p:sp>
        <p:sp>
          <p:nvSpPr>
            <p:cNvPr id="204810" name="Text Box 10"/>
            <p:cNvSpPr txBox="1">
              <a:spLocks noChangeArrowheads="1"/>
            </p:cNvSpPr>
            <p:nvPr/>
          </p:nvSpPr>
          <p:spPr bwMode="auto">
            <a:xfrm>
              <a:off x="3744" y="1787"/>
              <a:ext cx="5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/>
                <a:t>left-ptr</a:t>
              </a:r>
            </a:p>
          </p:txBody>
        </p:sp>
        <p:sp>
          <p:nvSpPr>
            <p:cNvPr id="204811" name="Text Box 11"/>
            <p:cNvSpPr txBox="1">
              <a:spLocks noChangeArrowheads="1"/>
            </p:cNvSpPr>
            <p:nvPr/>
          </p:nvSpPr>
          <p:spPr bwMode="auto">
            <a:xfrm>
              <a:off x="4704" y="1772"/>
              <a:ext cx="6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/>
                <a:t>right-ptr</a:t>
              </a:r>
            </a:p>
          </p:txBody>
        </p:sp>
        <p:sp>
          <p:nvSpPr>
            <p:cNvPr id="204812" name="Line 12"/>
            <p:cNvSpPr>
              <a:spLocks noChangeShapeType="1"/>
            </p:cNvSpPr>
            <p:nvPr/>
          </p:nvSpPr>
          <p:spPr bwMode="auto">
            <a:xfrm>
              <a:off x="4560" y="1791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13" name="Line 13"/>
            <p:cNvSpPr>
              <a:spLocks noChangeShapeType="1"/>
            </p:cNvSpPr>
            <p:nvPr/>
          </p:nvSpPr>
          <p:spPr bwMode="auto">
            <a:xfrm>
              <a:off x="3696" y="1776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7435850" y="3117850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rgbClr val="FF3300"/>
                </a:solidFill>
              </a:rPr>
              <a:t>Lookup 10111</a:t>
            </a:r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5949950" y="3962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16" name="Oval 16"/>
          <p:cNvSpPr>
            <a:spLocks noChangeArrowheads="1"/>
          </p:cNvSpPr>
          <p:nvPr/>
        </p:nvSpPr>
        <p:spPr bwMode="auto">
          <a:xfrm>
            <a:off x="5187950" y="3581400"/>
            <a:ext cx="838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2</a:t>
            </a:r>
          </a:p>
        </p:txBody>
      </p:sp>
      <p:sp>
        <p:nvSpPr>
          <p:cNvPr id="204817" name="Text Box 17"/>
          <p:cNvSpPr txBox="1">
            <a:spLocks noChangeArrowheads="1"/>
          </p:cNvSpPr>
          <p:nvPr/>
        </p:nvSpPr>
        <p:spPr bwMode="auto">
          <a:xfrm>
            <a:off x="5873750" y="32702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/>
              <a:t>A</a:t>
            </a:r>
          </a:p>
        </p:txBody>
      </p:sp>
      <p:sp>
        <p:nvSpPr>
          <p:cNvPr id="204818" name="Text Box 18"/>
          <p:cNvSpPr txBox="1">
            <a:spLocks noChangeArrowheads="1"/>
          </p:cNvSpPr>
          <p:nvPr/>
        </p:nvSpPr>
        <p:spPr bwMode="auto">
          <a:xfrm>
            <a:off x="4349750" y="40322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/>
              <a:t>B</a:t>
            </a:r>
          </a:p>
        </p:txBody>
      </p:sp>
      <p:sp>
        <p:nvSpPr>
          <p:cNvPr id="204819" name="Text Box 19"/>
          <p:cNvSpPr txBox="1">
            <a:spLocks noChangeArrowheads="1"/>
          </p:cNvSpPr>
          <p:nvPr/>
        </p:nvSpPr>
        <p:spPr bwMode="auto">
          <a:xfrm>
            <a:off x="7243763" y="418465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/>
              <a:t>C</a:t>
            </a:r>
          </a:p>
        </p:txBody>
      </p:sp>
      <p:sp>
        <p:nvSpPr>
          <p:cNvPr id="204820" name="Text Box 20"/>
          <p:cNvSpPr txBox="1">
            <a:spLocks noChangeArrowheads="1"/>
          </p:cNvSpPr>
          <p:nvPr/>
        </p:nvSpPr>
        <p:spPr bwMode="auto">
          <a:xfrm>
            <a:off x="5721350" y="47180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/>
              <a:t>E</a:t>
            </a:r>
          </a:p>
        </p:txBody>
      </p:sp>
      <p:sp>
        <p:nvSpPr>
          <p:cNvPr id="204821" name="Text Box 21"/>
          <p:cNvSpPr txBox="1">
            <a:spLocks noChangeArrowheads="1"/>
          </p:cNvSpPr>
          <p:nvPr/>
        </p:nvSpPr>
        <p:spPr bwMode="auto">
          <a:xfrm>
            <a:off x="6330950" y="3922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1</a:t>
            </a:r>
          </a:p>
        </p:txBody>
      </p:sp>
      <p:sp>
        <p:nvSpPr>
          <p:cNvPr id="204822" name="Text Box 22"/>
          <p:cNvSpPr txBox="1">
            <a:spLocks noChangeArrowheads="1"/>
          </p:cNvSpPr>
          <p:nvPr/>
        </p:nvSpPr>
        <p:spPr bwMode="auto">
          <a:xfrm>
            <a:off x="4730750" y="3881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0</a:t>
            </a:r>
          </a:p>
        </p:txBody>
      </p:sp>
      <p:sp>
        <p:nvSpPr>
          <p:cNvPr id="204823" name="Text Box 23"/>
          <p:cNvSpPr txBox="1">
            <a:spLocks noChangeArrowheads="1"/>
          </p:cNvSpPr>
          <p:nvPr/>
        </p:nvSpPr>
        <p:spPr bwMode="auto">
          <a:xfrm>
            <a:off x="6330950" y="54816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1</a:t>
            </a:r>
          </a:p>
        </p:txBody>
      </p:sp>
      <p:sp>
        <p:nvSpPr>
          <p:cNvPr id="204824" name="Oval 24"/>
          <p:cNvSpPr>
            <a:spLocks noChangeArrowheads="1"/>
          </p:cNvSpPr>
          <p:nvPr/>
        </p:nvSpPr>
        <p:spPr bwMode="auto">
          <a:xfrm>
            <a:off x="4044950" y="4419600"/>
            <a:ext cx="838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204825" name="Line 25"/>
          <p:cNvSpPr>
            <a:spLocks noChangeShapeType="1"/>
          </p:cNvSpPr>
          <p:nvPr/>
        </p:nvSpPr>
        <p:spPr bwMode="auto">
          <a:xfrm flipH="1">
            <a:off x="4806950" y="5562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26" name="Oval 26"/>
          <p:cNvSpPr>
            <a:spLocks noChangeArrowheads="1"/>
          </p:cNvSpPr>
          <p:nvPr/>
        </p:nvSpPr>
        <p:spPr bwMode="auto">
          <a:xfrm>
            <a:off x="4197350" y="6096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/>
              <a:t>P3</a:t>
            </a:r>
          </a:p>
        </p:txBody>
      </p:sp>
      <p:sp>
        <p:nvSpPr>
          <p:cNvPr id="204827" name="Oval 27"/>
          <p:cNvSpPr>
            <a:spLocks noChangeArrowheads="1"/>
          </p:cNvSpPr>
          <p:nvPr/>
        </p:nvSpPr>
        <p:spPr bwMode="auto">
          <a:xfrm>
            <a:off x="6608763" y="60833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/>
              <a:t>P4</a:t>
            </a:r>
          </a:p>
        </p:txBody>
      </p:sp>
      <p:sp>
        <p:nvSpPr>
          <p:cNvPr id="204828" name="Oval 28"/>
          <p:cNvSpPr>
            <a:spLocks noChangeArrowheads="1"/>
          </p:cNvSpPr>
          <p:nvPr/>
        </p:nvSpPr>
        <p:spPr bwMode="auto">
          <a:xfrm>
            <a:off x="6407150" y="4343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/>
              <a:t>P1</a:t>
            </a:r>
          </a:p>
        </p:txBody>
      </p:sp>
      <p:sp>
        <p:nvSpPr>
          <p:cNvPr id="204829" name="Text Box 29"/>
          <p:cNvSpPr txBox="1">
            <a:spLocks noChangeArrowheads="1"/>
          </p:cNvSpPr>
          <p:nvPr/>
        </p:nvSpPr>
        <p:spPr bwMode="auto">
          <a:xfrm>
            <a:off x="5035550" y="4643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1</a:t>
            </a:r>
          </a:p>
        </p:txBody>
      </p:sp>
      <p:sp>
        <p:nvSpPr>
          <p:cNvPr id="204830" name="Text Box 30"/>
          <p:cNvSpPr txBox="1">
            <a:spLocks noChangeArrowheads="1"/>
          </p:cNvSpPr>
          <p:nvPr/>
        </p:nvSpPr>
        <p:spPr bwMode="auto">
          <a:xfrm>
            <a:off x="4883150" y="55578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0</a:t>
            </a:r>
          </a:p>
        </p:txBody>
      </p:sp>
      <p:sp>
        <p:nvSpPr>
          <p:cNvPr id="204831" name="Text Box 31"/>
          <p:cNvSpPr txBox="1">
            <a:spLocks noChangeArrowheads="1"/>
          </p:cNvSpPr>
          <p:nvPr/>
        </p:nvSpPr>
        <p:spPr bwMode="auto">
          <a:xfrm>
            <a:off x="4121150" y="570865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/>
              <a:t>F</a:t>
            </a:r>
          </a:p>
        </p:txBody>
      </p:sp>
      <p:sp>
        <p:nvSpPr>
          <p:cNvPr id="204832" name="Text Box 32"/>
          <p:cNvSpPr txBox="1">
            <a:spLocks noChangeArrowheads="1"/>
          </p:cNvSpPr>
          <p:nvPr/>
        </p:nvSpPr>
        <p:spPr bwMode="auto">
          <a:xfrm>
            <a:off x="7092950" y="578485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/>
              <a:t>G</a:t>
            </a:r>
          </a:p>
        </p:txBody>
      </p:sp>
      <p:sp>
        <p:nvSpPr>
          <p:cNvPr id="204833" name="Text Box 33"/>
          <p:cNvSpPr txBox="1">
            <a:spLocks noChangeArrowheads="1"/>
          </p:cNvSpPr>
          <p:nvPr/>
        </p:nvSpPr>
        <p:spPr bwMode="auto">
          <a:xfrm>
            <a:off x="5553075" y="5141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5</a:t>
            </a:r>
          </a:p>
        </p:txBody>
      </p:sp>
      <p:graphicFrame>
        <p:nvGraphicFramePr>
          <p:cNvPr id="204834" name="Group 34"/>
          <p:cNvGraphicFramePr>
            <a:graphicFrameLocks noGrp="1"/>
          </p:cNvGraphicFramePr>
          <p:nvPr/>
        </p:nvGraphicFramePr>
        <p:xfrm>
          <a:off x="527050" y="4378325"/>
          <a:ext cx="2139950" cy="1642111"/>
        </p:xfrm>
        <a:graphic>
          <a:graphicData uri="http://schemas.openxmlformats.org/drawingml/2006/table">
            <a:tbl>
              <a:tblPr/>
              <a:tblGrid>
                <a:gridCol w="534988"/>
                <a:gridCol w="892175"/>
                <a:gridCol w="712787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4856" name="Text Box 56"/>
          <p:cNvSpPr txBox="1">
            <a:spLocks noChangeArrowheads="1"/>
          </p:cNvSpPr>
          <p:nvPr/>
        </p:nvSpPr>
        <p:spPr bwMode="auto">
          <a:xfrm>
            <a:off x="7388225" y="3424238"/>
            <a:ext cx="15176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Bitpos 12345</a:t>
            </a:r>
          </a:p>
        </p:txBody>
      </p:sp>
      <p:sp>
        <p:nvSpPr>
          <p:cNvPr id="204857" name="Rectangle 57"/>
          <p:cNvSpPr>
            <a:spLocks noChangeArrowheads="1"/>
          </p:cNvSpPr>
          <p:nvPr/>
        </p:nvSpPr>
        <p:spPr bwMode="auto">
          <a:xfrm>
            <a:off x="279400" y="1382713"/>
            <a:ext cx="49180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2400"/>
              <a:t>PATRICIA (practical algorithm to retrieve coded information in alphanumeric)</a:t>
            </a:r>
          </a:p>
          <a:p>
            <a:pPr marL="520700" lvl="1" indent="-176213">
              <a:spcBef>
                <a:spcPct val="20000"/>
              </a:spcBef>
              <a:buFontTx/>
              <a:buChar char="–"/>
            </a:pPr>
            <a:r>
              <a:rPr lang="en-US" sz="2000">
                <a:ea typeface="ＭＳ Ｐゴシック" charset="-128"/>
              </a:rPr>
              <a:t>Eliminate internal nodes with only one descendant</a:t>
            </a:r>
          </a:p>
          <a:p>
            <a:pPr marL="520700" lvl="1" indent="-176213">
              <a:spcBef>
                <a:spcPct val="20000"/>
              </a:spcBef>
              <a:buFontTx/>
              <a:buChar char="–"/>
            </a:pPr>
            <a:r>
              <a:rPr lang="en-US" sz="2000">
                <a:ea typeface="ＭＳ Ｐゴシック" charset="-128"/>
              </a:rPr>
              <a:t>Encode bit position for determining (right) branching </a:t>
            </a:r>
          </a:p>
        </p:txBody>
      </p:sp>
      <p:cxnSp>
        <p:nvCxnSpPr>
          <p:cNvPr id="204858" name="AutoShape 58"/>
          <p:cNvCxnSpPr>
            <a:cxnSpLocks noChangeShapeType="1"/>
          </p:cNvCxnSpPr>
          <p:nvPr/>
        </p:nvCxnSpPr>
        <p:spPr bwMode="auto">
          <a:xfrm>
            <a:off x="3149600" y="53371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04859" name="Oval 59"/>
          <p:cNvSpPr>
            <a:spLocks noChangeArrowheads="1"/>
          </p:cNvSpPr>
          <p:nvPr/>
        </p:nvSpPr>
        <p:spPr bwMode="auto">
          <a:xfrm>
            <a:off x="2925763" y="5145088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/>
              <a:t>P2</a:t>
            </a:r>
          </a:p>
        </p:txBody>
      </p:sp>
      <p:sp>
        <p:nvSpPr>
          <p:cNvPr id="204860" name="Text Box 60"/>
          <p:cNvSpPr txBox="1">
            <a:spLocks noChangeArrowheads="1"/>
          </p:cNvSpPr>
          <p:nvPr/>
        </p:nvSpPr>
        <p:spPr bwMode="auto">
          <a:xfrm>
            <a:off x="3608388" y="4699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B909-7B4B-8247-AE83-63EC7660D101}" type="slidenum">
              <a:rPr lang="en-US"/>
              <a:pPr/>
              <a:t>33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/>
              <a:t>Fast IP Lookup Algorithms 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667000"/>
          </a:xfrm>
        </p:spPr>
        <p:txBody>
          <a:bodyPr/>
          <a:lstStyle/>
          <a:p>
            <a:r>
              <a:rPr lang="en-US"/>
              <a:t>Lulea Algorithm (SIGCOMM 1997)</a:t>
            </a:r>
          </a:p>
          <a:p>
            <a:pPr lvl="1"/>
            <a:r>
              <a:rPr lang="en-US"/>
              <a:t>Key goal: compactly represent routing table in small memory (hopefully, within cache size), to minimize memory access</a:t>
            </a:r>
          </a:p>
          <a:p>
            <a:pPr lvl="1"/>
            <a:r>
              <a:rPr lang="en-US"/>
              <a:t>Use a three-level data structure</a:t>
            </a:r>
          </a:p>
          <a:p>
            <a:pPr lvl="2"/>
            <a:r>
              <a:rPr lang="en-US"/>
              <a:t>Cut the look-up tree at level 16 and level 24</a:t>
            </a:r>
          </a:p>
          <a:p>
            <a:pPr lvl="1"/>
            <a:r>
              <a:rPr lang="en-US"/>
              <a:t>Clever ways to design compact data structures to represent routing look-up info at each level</a:t>
            </a:r>
          </a:p>
          <a:p>
            <a:r>
              <a:rPr lang="en-US"/>
              <a:t>Binary Search on Levels (SIGCOMM 1997)</a:t>
            </a:r>
          </a:p>
          <a:p>
            <a:pPr lvl="1"/>
            <a:r>
              <a:rPr lang="en-US"/>
              <a:t>Represent look-up tree as array of hash tables</a:t>
            </a:r>
          </a:p>
          <a:p>
            <a:pPr lvl="1"/>
            <a:r>
              <a:rPr lang="en-US"/>
              <a:t>Notion of “marker” to guide binary search</a:t>
            </a:r>
          </a:p>
          <a:p>
            <a:pPr lvl="1"/>
            <a:r>
              <a:rPr lang="en-US"/>
              <a:t>Prefix expansion to reduce size of array (thus memory accesses)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C0FE-0D0F-A644-A85D-8AC66F7A0102}" type="slidenum">
              <a:rPr lang="en-US"/>
              <a:pPr/>
              <a:t>34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90513"/>
            <a:ext cx="7262813" cy="1143000"/>
          </a:xfrm>
        </p:spPr>
        <p:txBody>
          <a:bodyPr/>
          <a:lstStyle/>
          <a:p>
            <a:r>
              <a:rPr lang="en-US"/>
              <a:t>Faster LPM: Alternatives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/>
              <a:t>Content addressable memory (CAM)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Hardware-based </a:t>
            </a:r>
            <a:r>
              <a:rPr lang="en-US"/>
              <a:t>route lookup</a:t>
            </a:r>
          </a:p>
          <a:p>
            <a:pPr lvl="1"/>
            <a:r>
              <a:rPr lang="en-US"/>
              <a:t>Input = tag, output = value </a:t>
            </a:r>
          </a:p>
          <a:p>
            <a:pPr lvl="1"/>
            <a:endParaRPr lang="en-US"/>
          </a:p>
          <a:p>
            <a:pPr lvl="1"/>
            <a:r>
              <a:rPr lang="en-US"/>
              <a:t>Requires exact match with tag</a:t>
            </a:r>
          </a:p>
          <a:p>
            <a:pPr lvl="2"/>
            <a:r>
              <a:rPr lang="en-US"/>
              <a:t>Multiple cycles (1 per prefix) with single CAM</a:t>
            </a:r>
          </a:p>
          <a:p>
            <a:pPr lvl="2"/>
            <a:r>
              <a:rPr lang="en-US"/>
              <a:t>Multiple CAMs (1 per prefix) searched in parallel</a:t>
            </a:r>
          </a:p>
          <a:p>
            <a:pPr lvl="1"/>
            <a:r>
              <a:rPr lang="en-US"/>
              <a:t>Ternary CAM</a:t>
            </a:r>
          </a:p>
          <a:p>
            <a:pPr lvl="2"/>
            <a:r>
              <a:rPr lang="en-US"/>
              <a:t>(0,1,don’t care) values in tag match</a:t>
            </a:r>
          </a:p>
          <a:p>
            <a:pPr lvl="2"/>
            <a:r>
              <a:rPr lang="en-US"/>
              <a:t>Priority (</a:t>
            </a:r>
            <a:r>
              <a:rPr lang="en-US" i="1"/>
              <a:t>i.e</a:t>
            </a:r>
            <a:r>
              <a:rPr lang="en-US"/>
              <a:t>., longest prefix) by order of entries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685800" y="6248400"/>
            <a:ext cx="73914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Historically, this approach has not been very economical.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68481"/>
            <a:ext cx="8763000" cy="1143000"/>
          </a:xfrm>
        </p:spPr>
        <p:txBody>
          <a:bodyPr/>
          <a:lstStyle/>
          <a:p>
            <a:pPr algn="ctr"/>
            <a:r>
              <a:rPr lang="en-US" smtClean="0"/>
              <a:t>Switching and Scheduling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EFB2A-0B47-E346-B0B0-1846F37BB97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50C8-B26A-1F48-846F-5C31DAEECDD5}" type="slidenum">
              <a:rPr lang="en-US"/>
              <a:pPr/>
              <a:t>36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Router Architecture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1295400"/>
            <a:ext cx="2057400" cy="1524000"/>
            <a:chOff x="1104" y="816"/>
            <a:chExt cx="1296" cy="960"/>
          </a:xfrm>
        </p:grpSpPr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accent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/>
                <a:t>Lookup</a:t>
              </a:r>
            </a:p>
            <a:p>
              <a:pPr algn="ctr" eaLnBrk="0" hangingPunct="0"/>
              <a:r>
                <a:rPr lang="en-US" sz="1000"/>
                <a:t>IP Address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/>
                <a:t>Update</a:t>
              </a:r>
            </a:p>
            <a:p>
              <a:pPr algn="ctr" eaLnBrk="0" hangingPunct="0"/>
              <a:r>
                <a:rPr lang="en-US" sz="1000"/>
                <a:t>Header</a:t>
              </a: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1248" y="861"/>
              <a:ext cx="92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/>
                <a:t>Header Processing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/>
                <a:t>Address</a:t>
              </a:r>
            </a:p>
            <a:p>
              <a:pPr algn="ctr" eaLnBrk="0" hangingPunct="0"/>
              <a:r>
                <a:rPr lang="en-US" sz="1000"/>
                <a:t>Table</a:t>
              </a:r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00" y="2895600"/>
            <a:ext cx="2057400" cy="1524000"/>
            <a:chOff x="1104" y="816"/>
            <a:chExt cx="1296" cy="960"/>
          </a:xfrm>
        </p:grpSpPr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accent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/>
                <a:t>Lookup</a:t>
              </a:r>
            </a:p>
            <a:p>
              <a:pPr algn="ctr" eaLnBrk="0" hangingPunct="0"/>
              <a:r>
                <a:rPr lang="en-US" sz="1000"/>
                <a:t>IP Address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/>
                <a:t>Update</a:t>
              </a:r>
            </a:p>
            <a:p>
              <a:pPr algn="ctr" eaLnBrk="0" hangingPunct="0"/>
              <a:r>
                <a:rPr lang="en-US" sz="1000"/>
                <a:t>Header</a:t>
              </a:r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1248" y="861"/>
              <a:ext cx="92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/>
                <a:t>Header Processing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/>
                <a:t>Address</a:t>
              </a:r>
            </a:p>
            <a:p>
              <a:pPr algn="ctr" eaLnBrk="0" hangingPunct="0"/>
              <a:r>
                <a:rPr lang="en-US" sz="1000"/>
                <a:t>Table</a:t>
              </a:r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524000" y="4953000"/>
            <a:ext cx="2057400" cy="1524000"/>
            <a:chOff x="1104" y="816"/>
            <a:chExt cx="1296" cy="960"/>
          </a:xfrm>
        </p:grpSpPr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accent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/>
                <a:t>Lookup</a:t>
              </a:r>
            </a:p>
            <a:p>
              <a:pPr algn="ctr" eaLnBrk="0" hangingPunct="0"/>
              <a:r>
                <a:rPr lang="en-US" sz="1000"/>
                <a:t>IP Address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/>
                <a:t>Update</a:t>
              </a:r>
            </a:p>
            <a:p>
              <a:pPr algn="ctr" eaLnBrk="0" hangingPunct="0"/>
              <a:r>
                <a:rPr lang="en-US" sz="1000"/>
                <a:t>Header</a:t>
              </a:r>
            </a:p>
          </p:txBody>
        </p:sp>
        <p:sp>
          <p:nvSpPr>
            <p:cNvPr id="18455" name="Text Box 23"/>
            <p:cNvSpPr txBox="1">
              <a:spLocks noChangeArrowheads="1"/>
            </p:cNvSpPr>
            <p:nvPr/>
          </p:nvSpPr>
          <p:spPr bwMode="auto">
            <a:xfrm>
              <a:off x="1248" y="861"/>
              <a:ext cx="92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/>
                <a:t>Header Processing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/>
                <a:t>Address</a:t>
              </a:r>
            </a:p>
            <a:p>
              <a:pPr algn="ctr" eaLnBrk="0" hangingPunct="0"/>
              <a:r>
                <a:rPr lang="en-US" sz="1000"/>
                <a:t>Table</a:t>
              </a:r>
            </a:p>
          </p:txBody>
        </p: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20574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30480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0" y="1828800"/>
            <a:ext cx="16764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52400" y="1295400"/>
            <a:ext cx="1219200" cy="381000"/>
            <a:chOff x="-48" y="816"/>
            <a:chExt cx="912" cy="240"/>
          </a:xfrm>
        </p:grpSpPr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/>
                <a:t>Data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Hdr</a:t>
              </a:r>
            </a:p>
          </p:txBody>
        </p:sp>
      </p:grp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0" y="3429000"/>
            <a:ext cx="16764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152400" y="2895600"/>
            <a:ext cx="1219200" cy="381000"/>
            <a:chOff x="-48" y="1824"/>
            <a:chExt cx="912" cy="240"/>
          </a:xfrm>
        </p:grpSpPr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-48" y="182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/>
                <a:t>Data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528" y="1824"/>
              <a:ext cx="336" cy="240"/>
            </a:xfrm>
            <a:prstGeom prst="rect">
              <a:avLst/>
            </a:prstGeom>
            <a:solidFill>
              <a:srgbClr val="0000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Hdr</a:t>
              </a:r>
            </a:p>
          </p:txBody>
        </p:sp>
      </p:grp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0" y="5486400"/>
            <a:ext cx="16764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52400" y="4953000"/>
            <a:ext cx="1219200" cy="381000"/>
            <a:chOff x="-48" y="3120"/>
            <a:chExt cx="912" cy="240"/>
          </a:xfrm>
        </p:grpSpPr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-48" y="3120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/>
                <a:t>Data</a:t>
              </a: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528" y="3120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Hdr</a:t>
              </a:r>
            </a:p>
          </p:txBody>
        </p:sp>
      </p:grp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6019800" y="1295400"/>
            <a:ext cx="2057400" cy="152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6629400" y="14478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/>
              <a:t>Buffer</a:t>
            </a:r>
          </a:p>
          <a:p>
            <a:pPr algn="ctr" eaLnBrk="0" hangingPunct="0"/>
            <a:r>
              <a:rPr lang="en-US" sz="1400"/>
              <a:t>Manager</a:t>
            </a: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6732588" y="22621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000"/>
              <a:t>Buffer</a:t>
            </a:r>
          </a:p>
          <a:p>
            <a:pPr algn="ctr" eaLnBrk="0" hangingPunct="0"/>
            <a:r>
              <a:rPr lang="en-US" sz="1000"/>
              <a:t>Memory</a:t>
            </a:r>
          </a:p>
        </p:txBody>
      </p:sp>
      <p:sp>
        <p:nvSpPr>
          <p:cNvPr id="18476" name="Line 44"/>
          <p:cNvSpPr>
            <a:spLocks noChangeShapeType="1"/>
          </p:cNvSpPr>
          <p:nvPr/>
        </p:nvSpPr>
        <p:spPr bwMode="auto">
          <a:xfrm>
            <a:off x="6829425" y="19605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 flipV="1">
            <a:off x="7275513" y="19605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>
            <a:off x="7543800" y="1752600"/>
            <a:ext cx="14478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6019800" y="2895600"/>
            <a:ext cx="2057400" cy="152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6629400" y="30480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/>
              <a:t>Buffer</a:t>
            </a:r>
          </a:p>
          <a:p>
            <a:pPr algn="ctr" eaLnBrk="0" hangingPunct="0"/>
            <a:r>
              <a:rPr lang="en-US" sz="1400"/>
              <a:t>Manager</a:t>
            </a:r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>
            <a:off x="6732588" y="38623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000"/>
              <a:t>Buffer</a:t>
            </a:r>
          </a:p>
          <a:p>
            <a:pPr algn="ctr" eaLnBrk="0" hangingPunct="0"/>
            <a:r>
              <a:rPr lang="en-US" sz="1000"/>
              <a:t>Memory</a:t>
            </a:r>
          </a:p>
        </p:txBody>
      </p:sp>
      <p:sp>
        <p:nvSpPr>
          <p:cNvPr id="18482" name="Line 50"/>
          <p:cNvSpPr>
            <a:spLocks noChangeShapeType="1"/>
          </p:cNvSpPr>
          <p:nvPr/>
        </p:nvSpPr>
        <p:spPr bwMode="auto">
          <a:xfrm>
            <a:off x="6829425" y="35607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3" name="Line 51"/>
          <p:cNvSpPr>
            <a:spLocks noChangeShapeType="1"/>
          </p:cNvSpPr>
          <p:nvPr/>
        </p:nvSpPr>
        <p:spPr bwMode="auto">
          <a:xfrm flipV="1">
            <a:off x="7275513" y="35607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4" name="Line 52"/>
          <p:cNvSpPr>
            <a:spLocks noChangeShapeType="1"/>
          </p:cNvSpPr>
          <p:nvPr/>
        </p:nvSpPr>
        <p:spPr bwMode="auto">
          <a:xfrm>
            <a:off x="7543800" y="33528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5" name="Rectangle 53"/>
          <p:cNvSpPr>
            <a:spLocks noChangeArrowheads="1"/>
          </p:cNvSpPr>
          <p:nvPr/>
        </p:nvSpPr>
        <p:spPr bwMode="auto">
          <a:xfrm>
            <a:off x="6019800" y="4953000"/>
            <a:ext cx="2057400" cy="152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6629400" y="51054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/>
              <a:t>Buffer</a:t>
            </a:r>
          </a:p>
          <a:p>
            <a:pPr algn="ctr" eaLnBrk="0" hangingPunct="0"/>
            <a:r>
              <a:rPr lang="en-US" sz="1400"/>
              <a:t>Manager</a:t>
            </a:r>
          </a:p>
        </p:txBody>
      </p:sp>
      <p:sp>
        <p:nvSpPr>
          <p:cNvPr id="18487" name="Rectangle 55"/>
          <p:cNvSpPr>
            <a:spLocks noChangeArrowheads="1"/>
          </p:cNvSpPr>
          <p:nvPr/>
        </p:nvSpPr>
        <p:spPr bwMode="auto">
          <a:xfrm>
            <a:off x="6732588" y="59197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000"/>
              <a:t>Buffer</a:t>
            </a:r>
          </a:p>
          <a:p>
            <a:pPr algn="ctr" eaLnBrk="0" hangingPunct="0"/>
            <a:r>
              <a:rPr lang="en-US" sz="1000"/>
              <a:t>Memory</a:t>
            </a:r>
          </a:p>
        </p:txBody>
      </p:sp>
      <p:sp>
        <p:nvSpPr>
          <p:cNvPr id="18488" name="Line 56"/>
          <p:cNvSpPr>
            <a:spLocks noChangeShapeType="1"/>
          </p:cNvSpPr>
          <p:nvPr/>
        </p:nvSpPr>
        <p:spPr bwMode="auto">
          <a:xfrm>
            <a:off x="6829425" y="56181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9" name="Line 57"/>
          <p:cNvSpPr>
            <a:spLocks noChangeShapeType="1"/>
          </p:cNvSpPr>
          <p:nvPr/>
        </p:nvSpPr>
        <p:spPr bwMode="auto">
          <a:xfrm flipV="1">
            <a:off x="7275513" y="56181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0" name="Line 58"/>
          <p:cNvSpPr>
            <a:spLocks noChangeShapeType="1"/>
          </p:cNvSpPr>
          <p:nvPr/>
        </p:nvSpPr>
        <p:spPr bwMode="auto">
          <a:xfrm>
            <a:off x="7543800" y="54102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1" name="Line 59"/>
          <p:cNvSpPr>
            <a:spLocks noChangeShapeType="1"/>
          </p:cNvSpPr>
          <p:nvPr/>
        </p:nvSpPr>
        <p:spPr bwMode="auto">
          <a:xfrm>
            <a:off x="65532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2" name="Line 60"/>
          <p:cNvSpPr>
            <a:spLocks noChangeShapeType="1"/>
          </p:cNvSpPr>
          <p:nvPr/>
        </p:nvSpPr>
        <p:spPr bwMode="auto">
          <a:xfrm>
            <a:off x="75438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3" name="Oval 61"/>
          <p:cNvSpPr>
            <a:spLocks noChangeArrowheads="1"/>
          </p:cNvSpPr>
          <p:nvPr/>
        </p:nvSpPr>
        <p:spPr bwMode="auto">
          <a:xfrm>
            <a:off x="5715000" y="1676400"/>
            <a:ext cx="152400" cy="152400"/>
          </a:xfrm>
          <a:prstGeom prst="ellipse">
            <a:avLst/>
          </a:prstGeom>
          <a:solidFill>
            <a:srgbClr val="0000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4" name="Oval 62"/>
          <p:cNvSpPr>
            <a:spLocks noChangeArrowheads="1"/>
          </p:cNvSpPr>
          <p:nvPr/>
        </p:nvSpPr>
        <p:spPr bwMode="auto">
          <a:xfrm>
            <a:off x="5715000" y="3200400"/>
            <a:ext cx="152400" cy="1524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5" name="Oval 63"/>
          <p:cNvSpPr>
            <a:spLocks noChangeArrowheads="1"/>
          </p:cNvSpPr>
          <p:nvPr/>
        </p:nvSpPr>
        <p:spPr bwMode="auto">
          <a:xfrm>
            <a:off x="5715000" y="5334000"/>
            <a:ext cx="152400" cy="152400"/>
          </a:xfrm>
          <a:prstGeom prst="ellipse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6" name="Oval 64"/>
          <p:cNvSpPr>
            <a:spLocks noChangeArrowheads="1"/>
          </p:cNvSpPr>
          <p:nvPr/>
        </p:nvSpPr>
        <p:spPr bwMode="auto">
          <a:xfrm>
            <a:off x="3733800" y="1676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7" name="Oval 65"/>
          <p:cNvSpPr>
            <a:spLocks noChangeArrowheads="1"/>
          </p:cNvSpPr>
          <p:nvPr/>
        </p:nvSpPr>
        <p:spPr bwMode="auto">
          <a:xfrm>
            <a:off x="3733800" y="3200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8" name="Oval 66"/>
          <p:cNvSpPr>
            <a:spLocks noChangeArrowheads="1"/>
          </p:cNvSpPr>
          <p:nvPr/>
        </p:nvSpPr>
        <p:spPr bwMode="auto">
          <a:xfrm>
            <a:off x="3733800" y="53340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7772400" y="2895600"/>
            <a:ext cx="1219200" cy="381000"/>
            <a:chOff x="-48" y="816"/>
            <a:chExt cx="912" cy="240"/>
          </a:xfrm>
        </p:grpSpPr>
        <p:sp>
          <p:nvSpPr>
            <p:cNvPr id="18500" name="Rectangle 68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/>
                <a:t>Data</a:t>
              </a:r>
            </a:p>
          </p:txBody>
        </p:sp>
        <p:sp>
          <p:nvSpPr>
            <p:cNvPr id="18501" name="Rectangle 69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Hdr</a:t>
              </a:r>
            </a:p>
          </p:txBody>
        </p: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7772400" y="1295400"/>
            <a:ext cx="1219200" cy="381000"/>
            <a:chOff x="-48" y="1824"/>
            <a:chExt cx="912" cy="240"/>
          </a:xfrm>
        </p:grpSpPr>
        <p:sp>
          <p:nvSpPr>
            <p:cNvPr id="18503" name="Rectangle 71"/>
            <p:cNvSpPr>
              <a:spLocks noChangeArrowheads="1"/>
            </p:cNvSpPr>
            <p:nvPr/>
          </p:nvSpPr>
          <p:spPr bwMode="auto">
            <a:xfrm>
              <a:off x="-48" y="182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/>
                <a:t>Data</a:t>
              </a:r>
            </a:p>
          </p:txBody>
        </p:sp>
        <p:sp>
          <p:nvSpPr>
            <p:cNvPr id="18504" name="Rectangle 72"/>
            <p:cNvSpPr>
              <a:spLocks noChangeArrowheads="1"/>
            </p:cNvSpPr>
            <p:nvPr/>
          </p:nvSpPr>
          <p:spPr bwMode="auto">
            <a:xfrm>
              <a:off x="528" y="1824"/>
              <a:ext cx="336" cy="240"/>
            </a:xfrm>
            <a:prstGeom prst="rect">
              <a:avLst/>
            </a:prstGeom>
            <a:solidFill>
              <a:srgbClr val="0000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Hdr</a:t>
              </a:r>
            </a:p>
          </p:txBody>
        </p:sp>
      </p:grpSp>
      <p:sp>
        <p:nvSpPr>
          <p:cNvPr id="18505" name="Rectangle 73"/>
          <p:cNvSpPr>
            <a:spLocks noChangeArrowheads="1"/>
          </p:cNvSpPr>
          <p:nvPr/>
        </p:nvSpPr>
        <p:spPr bwMode="auto">
          <a:xfrm>
            <a:off x="0" y="27432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6" name="Rectangle 74"/>
          <p:cNvSpPr>
            <a:spLocks noChangeArrowheads="1"/>
          </p:cNvSpPr>
          <p:nvPr/>
        </p:nvSpPr>
        <p:spPr bwMode="auto">
          <a:xfrm>
            <a:off x="0" y="11430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75"/>
          <p:cNvGrpSpPr>
            <a:grpSpLocks/>
          </p:cNvGrpSpPr>
          <p:nvPr/>
        </p:nvGrpSpPr>
        <p:grpSpPr bwMode="auto">
          <a:xfrm>
            <a:off x="6477000" y="3886200"/>
            <a:ext cx="1219200" cy="381000"/>
            <a:chOff x="-48" y="816"/>
            <a:chExt cx="912" cy="240"/>
          </a:xfrm>
        </p:grpSpPr>
        <p:sp>
          <p:nvSpPr>
            <p:cNvPr id="18508" name="Rectangle 76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/>
                <a:t>Data</a:t>
              </a:r>
            </a:p>
          </p:txBody>
        </p:sp>
        <p:sp>
          <p:nvSpPr>
            <p:cNvPr id="18509" name="Rectangle 77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Hdr</a:t>
              </a:r>
            </a:p>
          </p:txBody>
        </p:sp>
      </p:grpSp>
      <p:sp>
        <p:nvSpPr>
          <p:cNvPr id="18510" name="Rectangle 78"/>
          <p:cNvSpPr>
            <a:spLocks noChangeArrowheads="1"/>
          </p:cNvSpPr>
          <p:nvPr/>
        </p:nvSpPr>
        <p:spPr bwMode="auto">
          <a:xfrm>
            <a:off x="0" y="48006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11" name="Text Box 79"/>
          <p:cNvSpPr txBox="1">
            <a:spLocks noChangeArrowheads="1"/>
          </p:cNvSpPr>
          <p:nvPr/>
        </p:nvSpPr>
        <p:spPr bwMode="auto">
          <a:xfrm>
            <a:off x="3810000" y="3549650"/>
            <a:ext cx="1905000" cy="641350"/>
          </a:xfrm>
          <a:prstGeom prst="rect">
            <a:avLst/>
          </a:prstGeom>
          <a:solidFill>
            <a:srgbClr val="F6F6A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Interconnection Fabric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5" grpId="0" animBg="1"/>
      <p:bldP spid="18506" grpId="0" animBg="1"/>
      <p:bldP spid="185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405-84A6-C64A-83F3-AC6AC11220D4}" type="slidenum">
              <a:rPr lang="en-US"/>
              <a:pPr/>
              <a:t>37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57750" y="2057400"/>
            <a:ext cx="3883025" cy="3786188"/>
            <a:chOff x="3060" y="1296"/>
            <a:chExt cx="2446" cy="238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072" y="1296"/>
              <a:ext cx="2352" cy="612"/>
              <a:chOff x="3072" y="1296"/>
              <a:chExt cx="2352" cy="612"/>
            </a:xfrm>
          </p:grpSpPr>
          <p:sp>
            <p:nvSpPr>
              <p:cNvPr id="20485" name="Rectangle 5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2352" cy="612"/>
              </a:xfrm>
              <a:prstGeom prst="rect">
                <a:avLst/>
              </a:prstGeom>
              <a:solidFill>
                <a:srgbClr val="00279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86" name="Rectangle 6"/>
              <p:cNvSpPr>
                <a:spLocks noChangeAspect="1" noChangeArrowheads="1"/>
              </p:cNvSpPr>
              <p:nvPr/>
            </p:nvSpPr>
            <p:spPr bwMode="auto">
              <a:xfrm>
                <a:off x="3936" y="1404"/>
                <a:ext cx="334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/>
                  <a:t>Route</a:t>
                </a:r>
              </a:p>
              <a:p>
                <a:pPr algn="ctr" eaLnBrk="0" hangingPunct="0"/>
                <a:r>
                  <a:rPr lang="en-US" sz="1400"/>
                  <a:t>Table</a:t>
                </a:r>
              </a:p>
            </p:txBody>
          </p:sp>
          <p:sp>
            <p:nvSpPr>
              <p:cNvPr id="20487" name="Rectangle 7"/>
              <p:cNvSpPr>
                <a:spLocks noChangeAspect="1" noChangeArrowheads="1"/>
              </p:cNvSpPr>
              <p:nvPr/>
            </p:nvSpPr>
            <p:spPr bwMode="auto">
              <a:xfrm>
                <a:off x="3357" y="1371"/>
                <a:ext cx="387" cy="3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/>
                  <a:t>CPU</a:t>
                </a:r>
              </a:p>
            </p:txBody>
          </p:sp>
          <p:sp>
            <p:nvSpPr>
              <p:cNvPr id="20488" name="Rectangle 8"/>
              <p:cNvSpPr>
                <a:spLocks noChangeAspect="1" noChangeArrowheads="1"/>
              </p:cNvSpPr>
              <p:nvPr/>
            </p:nvSpPr>
            <p:spPr bwMode="auto">
              <a:xfrm>
                <a:off x="4533" y="1525"/>
                <a:ext cx="600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89" name="Rectangle 9"/>
              <p:cNvSpPr>
                <a:spLocks noChangeAspect="1" noChangeArrowheads="1"/>
              </p:cNvSpPr>
              <p:nvPr/>
            </p:nvSpPr>
            <p:spPr bwMode="auto">
              <a:xfrm>
                <a:off x="4475" y="1468"/>
                <a:ext cx="600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0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418" y="1410"/>
                <a:ext cx="599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1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4368" y="1392"/>
                <a:ext cx="72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Buffer</a:t>
                </a:r>
              </a:p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Memory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492" name="Line 12"/>
            <p:cNvSpPr>
              <a:spLocks noChangeAspect="1" noChangeShapeType="1"/>
            </p:cNvSpPr>
            <p:nvPr/>
          </p:nvSpPr>
          <p:spPr bwMode="auto">
            <a:xfrm>
              <a:off x="3116" y="2145"/>
              <a:ext cx="23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3" name="Line 13"/>
            <p:cNvSpPr>
              <a:spLocks noChangeAspect="1" noChangeShapeType="1"/>
            </p:cNvSpPr>
            <p:nvPr/>
          </p:nvSpPr>
          <p:spPr bwMode="auto">
            <a:xfrm>
              <a:off x="3519" y="1741"/>
              <a:ext cx="0" cy="404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4" name="Line 14"/>
            <p:cNvSpPr>
              <a:spLocks noChangeAspect="1" noChangeShapeType="1"/>
            </p:cNvSpPr>
            <p:nvPr/>
          </p:nvSpPr>
          <p:spPr bwMode="auto">
            <a:xfrm>
              <a:off x="4757" y="1857"/>
              <a:ext cx="0" cy="28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3060" y="2316"/>
              <a:ext cx="714" cy="81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6" name="Rectangle 16"/>
            <p:cNvSpPr>
              <a:spLocks noChangeAspect="1" noChangeArrowheads="1"/>
            </p:cNvSpPr>
            <p:nvPr/>
          </p:nvSpPr>
          <p:spPr bwMode="auto">
            <a:xfrm>
              <a:off x="3117" y="2377"/>
              <a:ext cx="609" cy="6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7" name="Rectangle 17"/>
            <p:cNvSpPr>
              <a:spLocks noChangeAspect="1" noChangeArrowheads="1"/>
            </p:cNvSpPr>
            <p:nvPr/>
          </p:nvSpPr>
          <p:spPr bwMode="auto">
            <a:xfrm>
              <a:off x="3270" y="2873"/>
              <a:ext cx="312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8" name="Rectangle 18"/>
            <p:cNvSpPr>
              <a:spLocks noChangeAspect="1" noChangeArrowheads="1"/>
            </p:cNvSpPr>
            <p:nvPr/>
          </p:nvSpPr>
          <p:spPr bwMode="auto">
            <a:xfrm>
              <a:off x="3086" y="2555"/>
              <a:ext cx="65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Line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Interface</a:t>
              </a:r>
              <a:endParaRPr lang="en-US" sz="2000" b="1" i="1">
                <a:solidFill>
                  <a:srgbClr val="000000"/>
                </a:solidFill>
              </a:endParaRPr>
            </a:p>
          </p:txBody>
        </p:sp>
        <p:sp>
          <p:nvSpPr>
            <p:cNvPr id="20499" name="Rectangle 19"/>
            <p:cNvSpPr>
              <a:spLocks noChangeAspect="1" noChangeArrowheads="1"/>
            </p:cNvSpPr>
            <p:nvPr/>
          </p:nvSpPr>
          <p:spPr bwMode="auto">
            <a:xfrm>
              <a:off x="3250" y="2863"/>
              <a:ext cx="3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b="1" i="1">
                  <a:solidFill>
                    <a:srgbClr val="000000"/>
                  </a:solidFill>
                </a:rPr>
                <a:t>MAC</a:t>
              </a:r>
              <a:endParaRPr lang="en-US" sz="1600" b="1" i="1">
                <a:solidFill>
                  <a:srgbClr val="000000"/>
                </a:solidFill>
              </a:endParaRPr>
            </a:p>
          </p:txBody>
        </p:sp>
        <p:sp>
          <p:nvSpPr>
            <p:cNvPr id="20500" name="Line 20"/>
            <p:cNvSpPr>
              <a:spLocks noChangeAspect="1" noChangeShapeType="1"/>
            </p:cNvSpPr>
            <p:nvPr/>
          </p:nvSpPr>
          <p:spPr bwMode="auto">
            <a:xfrm>
              <a:off x="3404" y="2145"/>
              <a:ext cx="0" cy="17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1" name="Line 21"/>
            <p:cNvSpPr>
              <a:spLocks noChangeAspect="1" noChangeShapeType="1"/>
            </p:cNvSpPr>
            <p:nvPr/>
          </p:nvSpPr>
          <p:spPr bwMode="auto">
            <a:xfrm>
              <a:off x="4239" y="2145"/>
              <a:ext cx="0" cy="15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2" name="Line 22"/>
            <p:cNvSpPr>
              <a:spLocks noChangeAspect="1" noChangeShapeType="1"/>
            </p:cNvSpPr>
            <p:nvPr/>
          </p:nvSpPr>
          <p:spPr bwMode="auto">
            <a:xfrm>
              <a:off x="5045" y="2145"/>
              <a:ext cx="0" cy="15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3" name="Line 23"/>
            <p:cNvSpPr>
              <a:spLocks noChangeAspect="1" noChangeShapeType="1"/>
            </p:cNvSpPr>
            <p:nvPr/>
          </p:nvSpPr>
          <p:spPr bwMode="auto">
            <a:xfrm>
              <a:off x="3421" y="3145"/>
              <a:ext cx="0" cy="536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4" name="Line 24"/>
            <p:cNvSpPr>
              <a:spLocks noChangeAspect="1" noChangeShapeType="1"/>
            </p:cNvSpPr>
            <p:nvPr/>
          </p:nvSpPr>
          <p:spPr bwMode="auto">
            <a:xfrm>
              <a:off x="4247" y="3127"/>
              <a:ext cx="0" cy="528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5" name="Line 25"/>
            <p:cNvSpPr>
              <a:spLocks noChangeAspect="1" noChangeShapeType="1"/>
            </p:cNvSpPr>
            <p:nvPr/>
          </p:nvSpPr>
          <p:spPr bwMode="auto">
            <a:xfrm>
              <a:off x="5046" y="3121"/>
              <a:ext cx="0" cy="496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3894" y="2310"/>
              <a:ext cx="714" cy="81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7" name="Rectangle 27"/>
            <p:cNvSpPr>
              <a:spLocks noChangeAspect="1" noChangeArrowheads="1"/>
            </p:cNvSpPr>
            <p:nvPr/>
          </p:nvSpPr>
          <p:spPr bwMode="auto">
            <a:xfrm>
              <a:off x="3951" y="2371"/>
              <a:ext cx="609" cy="6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8" name="Rectangle 28"/>
            <p:cNvSpPr>
              <a:spLocks noChangeAspect="1" noChangeArrowheads="1"/>
            </p:cNvSpPr>
            <p:nvPr/>
          </p:nvSpPr>
          <p:spPr bwMode="auto">
            <a:xfrm>
              <a:off x="4104" y="2867"/>
              <a:ext cx="312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9" name="Rectangle 29"/>
            <p:cNvSpPr>
              <a:spLocks noChangeAspect="1" noChangeArrowheads="1"/>
            </p:cNvSpPr>
            <p:nvPr/>
          </p:nvSpPr>
          <p:spPr bwMode="auto">
            <a:xfrm>
              <a:off x="3920" y="2549"/>
              <a:ext cx="65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Line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Interface</a:t>
              </a:r>
              <a:endParaRPr lang="en-US" sz="2000" b="1" i="1">
                <a:solidFill>
                  <a:srgbClr val="000000"/>
                </a:solidFill>
              </a:endParaRPr>
            </a:p>
          </p:txBody>
        </p:sp>
        <p:sp>
          <p:nvSpPr>
            <p:cNvPr id="20510" name="Rectangle 30"/>
            <p:cNvSpPr>
              <a:spLocks noChangeAspect="1" noChangeArrowheads="1"/>
            </p:cNvSpPr>
            <p:nvPr/>
          </p:nvSpPr>
          <p:spPr bwMode="auto">
            <a:xfrm>
              <a:off x="4084" y="2857"/>
              <a:ext cx="3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b="1" i="1">
                  <a:solidFill>
                    <a:srgbClr val="000000"/>
                  </a:solidFill>
                </a:rPr>
                <a:t>MAC</a:t>
              </a:r>
              <a:endParaRPr lang="en-US" sz="1600" b="1" i="1">
                <a:solidFill>
                  <a:srgbClr val="000000"/>
                </a:solidFill>
              </a:endParaRPr>
            </a:p>
          </p:txBody>
        </p:sp>
        <p:sp>
          <p:nvSpPr>
            <p:cNvPr id="20511" name="Rectangle 31"/>
            <p:cNvSpPr>
              <a:spLocks noChangeArrowheads="1"/>
            </p:cNvSpPr>
            <p:nvPr/>
          </p:nvSpPr>
          <p:spPr bwMode="auto">
            <a:xfrm>
              <a:off x="4698" y="2304"/>
              <a:ext cx="714" cy="81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2" name="Rectangle 32"/>
            <p:cNvSpPr>
              <a:spLocks noChangeAspect="1" noChangeArrowheads="1"/>
            </p:cNvSpPr>
            <p:nvPr/>
          </p:nvSpPr>
          <p:spPr bwMode="auto">
            <a:xfrm>
              <a:off x="4755" y="2365"/>
              <a:ext cx="609" cy="6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3" name="Rectangle 33"/>
            <p:cNvSpPr>
              <a:spLocks noChangeAspect="1" noChangeArrowheads="1"/>
            </p:cNvSpPr>
            <p:nvPr/>
          </p:nvSpPr>
          <p:spPr bwMode="auto">
            <a:xfrm>
              <a:off x="4908" y="2861"/>
              <a:ext cx="312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4" name="Rectangle 34"/>
            <p:cNvSpPr>
              <a:spLocks noChangeAspect="1" noChangeArrowheads="1"/>
            </p:cNvSpPr>
            <p:nvPr/>
          </p:nvSpPr>
          <p:spPr bwMode="auto">
            <a:xfrm>
              <a:off x="4724" y="2543"/>
              <a:ext cx="65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Line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Interface</a:t>
              </a:r>
              <a:endParaRPr lang="en-US" sz="2000" b="1" i="1">
                <a:solidFill>
                  <a:srgbClr val="000000"/>
                </a:solidFill>
              </a:endParaRPr>
            </a:p>
          </p:txBody>
        </p:sp>
        <p:sp>
          <p:nvSpPr>
            <p:cNvPr id="20515" name="Rectangle 35"/>
            <p:cNvSpPr>
              <a:spLocks noChangeAspect="1" noChangeArrowheads="1"/>
            </p:cNvSpPr>
            <p:nvPr/>
          </p:nvSpPr>
          <p:spPr bwMode="auto">
            <a:xfrm>
              <a:off x="4888" y="2851"/>
              <a:ext cx="3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b="1" i="1">
                  <a:solidFill>
                    <a:srgbClr val="000000"/>
                  </a:solidFill>
                </a:rPr>
                <a:t>MAC</a:t>
              </a:r>
              <a:endParaRPr lang="en-US" sz="1600" b="1" i="1">
                <a:solidFill>
                  <a:srgbClr val="000000"/>
                </a:solidFill>
              </a:endParaRPr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4548" y="2646"/>
              <a:ext cx="22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18" name="AutoShape 38"/>
          <p:cNvSpPr>
            <a:spLocks noChangeArrowheads="1"/>
          </p:cNvSpPr>
          <p:nvPr/>
        </p:nvSpPr>
        <p:spPr bwMode="auto">
          <a:xfrm flipH="1">
            <a:off x="276225" y="2403475"/>
            <a:ext cx="3276600" cy="1765300"/>
          </a:xfrm>
          <a:prstGeom prst="cube">
            <a:avLst>
              <a:gd name="adj" fmla="val 2157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1143000" y="1879600"/>
            <a:ext cx="1597025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Shared Bus</a:t>
            </a:r>
          </a:p>
        </p:txBody>
      </p:sp>
      <p:sp>
        <p:nvSpPr>
          <p:cNvPr id="20520" name="Freeform 40"/>
          <p:cNvSpPr>
            <a:spLocks/>
          </p:cNvSpPr>
          <p:nvPr/>
        </p:nvSpPr>
        <p:spPr bwMode="auto">
          <a:xfrm>
            <a:off x="3336925" y="2530475"/>
            <a:ext cx="939800" cy="269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1" name="Freeform 41"/>
          <p:cNvSpPr>
            <a:spLocks/>
          </p:cNvSpPr>
          <p:nvPr/>
        </p:nvSpPr>
        <p:spPr bwMode="auto">
          <a:xfrm>
            <a:off x="3027363" y="2530475"/>
            <a:ext cx="939800" cy="269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2" name="Freeform 42"/>
          <p:cNvSpPr>
            <a:spLocks/>
          </p:cNvSpPr>
          <p:nvPr/>
        </p:nvSpPr>
        <p:spPr bwMode="auto">
          <a:xfrm>
            <a:off x="2717800" y="2530475"/>
            <a:ext cx="939800" cy="269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3" name="Freeform 43"/>
          <p:cNvSpPr>
            <a:spLocks/>
          </p:cNvSpPr>
          <p:nvPr/>
        </p:nvSpPr>
        <p:spPr bwMode="auto">
          <a:xfrm>
            <a:off x="2406650" y="2530475"/>
            <a:ext cx="939800" cy="269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4" name="Freeform 44"/>
          <p:cNvSpPr>
            <a:spLocks/>
          </p:cNvSpPr>
          <p:nvPr/>
        </p:nvSpPr>
        <p:spPr bwMode="auto">
          <a:xfrm>
            <a:off x="2097088" y="2530475"/>
            <a:ext cx="939800" cy="269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5" name="Freeform 45"/>
          <p:cNvSpPr>
            <a:spLocks/>
          </p:cNvSpPr>
          <p:nvPr/>
        </p:nvSpPr>
        <p:spPr bwMode="auto">
          <a:xfrm>
            <a:off x="1785938" y="2530475"/>
            <a:ext cx="939800" cy="269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6" name="Freeform 46"/>
          <p:cNvSpPr>
            <a:spLocks/>
          </p:cNvSpPr>
          <p:nvPr/>
        </p:nvSpPr>
        <p:spPr bwMode="auto">
          <a:xfrm>
            <a:off x="1476375" y="2530475"/>
            <a:ext cx="939800" cy="269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7" name="Freeform 47"/>
          <p:cNvSpPr>
            <a:spLocks/>
          </p:cNvSpPr>
          <p:nvPr/>
        </p:nvSpPr>
        <p:spPr bwMode="auto">
          <a:xfrm>
            <a:off x="1139825" y="2530475"/>
            <a:ext cx="939800" cy="269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8" name="Freeform 48"/>
          <p:cNvSpPr>
            <a:spLocks noChangeAspect="1"/>
          </p:cNvSpPr>
          <p:nvPr/>
        </p:nvSpPr>
        <p:spPr bwMode="auto">
          <a:xfrm>
            <a:off x="1241425" y="2886075"/>
            <a:ext cx="723900" cy="1663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6"/>
              </a:cxn>
              <a:cxn ang="0">
                <a:pos x="456" y="1048"/>
              </a:cxn>
              <a:cxn ang="0">
                <a:pos x="447" y="397"/>
              </a:cxn>
              <a:cxn ang="0">
                <a:pos x="0" y="0"/>
              </a:cxn>
            </a:cxnLst>
            <a:rect l="0" t="0" r="r" b="b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 rot="2485238">
            <a:off x="1123950" y="3343275"/>
            <a:ext cx="116205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/>
              <a:t>Line Interface</a:t>
            </a: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409575" y="2530475"/>
            <a:ext cx="1162050" cy="2692400"/>
            <a:chOff x="228" y="1840"/>
            <a:chExt cx="732" cy="1696"/>
          </a:xfrm>
        </p:grpSpPr>
        <p:sp>
          <p:nvSpPr>
            <p:cNvPr id="20531" name="Freeform 51"/>
            <p:cNvSpPr>
              <a:spLocks/>
            </p:cNvSpPr>
            <p:nvPr/>
          </p:nvSpPr>
          <p:spPr bwMode="auto">
            <a:xfrm>
              <a:off x="240" y="1840"/>
              <a:ext cx="592" cy="16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0"/>
                </a:cxn>
                <a:cxn ang="0">
                  <a:pos x="592" y="1696"/>
                </a:cxn>
                <a:cxn ang="0">
                  <a:pos x="592" y="488"/>
                </a:cxn>
                <a:cxn ang="0">
                  <a:pos x="0" y="0"/>
                </a:cxn>
              </a:cxnLst>
              <a:rect l="0" t="0" r="r" b="b"/>
              <a:pathLst>
                <a:path w="592" h="1696">
                  <a:moveTo>
                    <a:pt x="0" y="0"/>
                  </a:moveTo>
                  <a:lnTo>
                    <a:pt x="0" y="1000"/>
                  </a:lnTo>
                  <a:lnTo>
                    <a:pt x="592" y="1696"/>
                  </a:lnTo>
                  <a:lnTo>
                    <a:pt x="592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79F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2" name="Freeform 52"/>
            <p:cNvSpPr>
              <a:spLocks noChangeAspect="1"/>
            </p:cNvSpPr>
            <p:nvPr/>
          </p:nvSpPr>
          <p:spPr bwMode="auto">
            <a:xfrm>
              <a:off x="416" y="2128"/>
              <a:ext cx="296" cy="5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2"/>
                </a:cxn>
                <a:cxn ang="0">
                  <a:pos x="280" y="592"/>
                </a:cxn>
                <a:cxn ang="0">
                  <a:pos x="296" y="240"/>
                </a:cxn>
                <a:cxn ang="0">
                  <a:pos x="0" y="0"/>
                </a:cxn>
              </a:cxnLst>
              <a:rect l="0" t="0" r="r" b="b"/>
              <a:pathLst>
                <a:path w="296" h="592">
                  <a:moveTo>
                    <a:pt x="0" y="0"/>
                  </a:moveTo>
                  <a:lnTo>
                    <a:pt x="0" y="352"/>
                  </a:lnTo>
                  <a:lnTo>
                    <a:pt x="280" y="592"/>
                  </a:lnTo>
                  <a:lnTo>
                    <a:pt x="296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3" name="Freeform 53"/>
            <p:cNvSpPr>
              <a:spLocks noChangeAspect="1"/>
            </p:cNvSpPr>
            <p:nvPr/>
          </p:nvSpPr>
          <p:spPr bwMode="auto">
            <a:xfrm>
              <a:off x="304" y="2472"/>
              <a:ext cx="456" cy="8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0"/>
                </a:cxn>
                <a:cxn ang="0">
                  <a:pos x="440" y="848"/>
                </a:cxn>
                <a:cxn ang="0">
                  <a:pos x="456" y="384"/>
                </a:cxn>
                <a:cxn ang="0">
                  <a:pos x="0" y="0"/>
                </a:cxn>
              </a:cxnLst>
              <a:rect l="0" t="0" r="r" b="b"/>
              <a:pathLst>
                <a:path w="456" h="848">
                  <a:moveTo>
                    <a:pt x="0" y="0"/>
                  </a:moveTo>
                  <a:lnTo>
                    <a:pt x="0" y="360"/>
                  </a:lnTo>
                  <a:lnTo>
                    <a:pt x="440" y="848"/>
                  </a:lnTo>
                  <a:lnTo>
                    <a:pt x="456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4" name="Text Box 54"/>
            <p:cNvSpPr txBox="1">
              <a:spLocks noChangeArrowheads="1"/>
            </p:cNvSpPr>
            <p:nvPr/>
          </p:nvSpPr>
          <p:spPr bwMode="auto">
            <a:xfrm rot="2158837">
              <a:off x="362" y="2306"/>
              <a:ext cx="38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/>
                <a:t>CPU</a:t>
              </a:r>
            </a:p>
          </p:txBody>
        </p:sp>
        <p:sp>
          <p:nvSpPr>
            <p:cNvPr id="20535" name="Text Box 55"/>
            <p:cNvSpPr txBox="1">
              <a:spLocks noChangeArrowheads="1"/>
            </p:cNvSpPr>
            <p:nvPr/>
          </p:nvSpPr>
          <p:spPr bwMode="auto">
            <a:xfrm rot="2485238">
              <a:off x="228" y="2794"/>
              <a:ext cx="73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/>
                <a:t>Memory</a:t>
              </a:r>
            </a:p>
          </p:txBody>
        </p:sp>
      </p:grpSp>
      <p:sp>
        <p:nvSpPr>
          <p:cNvPr id="20536" name="Freeform 56"/>
          <p:cNvSpPr>
            <a:spLocks/>
          </p:cNvSpPr>
          <p:nvPr/>
        </p:nvSpPr>
        <p:spPr bwMode="auto">
          <a:xfrm>
            <a:off x="5676900" y="2933700"/>
            <a:ext cx="1695450" cy="2933700"/>
          </a:xfrm>
          <a:custGeom>
            <a:avLst/>
            <a:gdLst/>
            <a:ahLst/>
            <a:cxnLst>
              <a:cxn ang="0">
                <a:pos x="0" y="1848"/>
              </a:cxn>
              <a:cxn ang="0">
                <a:pos x="6" y="246"/>
              </a:cxn>
              <a:cxn ang="0">
                <a:pos x="1068" y="246"/>
              </a:cxn>
              <a:cxn ang="0">
                <a:pos x="1068" y="0"/>
              </a:cxn>
            </a:cxnLst>
            <a:rect l="0" t="0" r="r" b="b"/>
            <a:pathLst>
              <a:path w="1068" h="1848">
                <a:moveTo>
                  <a:pt x="0" y="1848"/>
                </a:moveTo>
                <a:lnTo>
                  <a:pt x="6" y="246"/>
                </a:lnTo>
                <a:lnTo>
                  <a:pt x="1068" y="246"/>
                </a:lnTo>
                <a:lnTo>
                  <a:pt x="1068" y="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7" name="Freeform 57"/>
          <p:cNvSpPr>
            <a:spLocks/>
          </p:cNvSpPr>
          <p:nvPr/>
        </p:nvSpPr>
        <p:spPr bwMode="auto">
          <a:xfrm>
            <a:off x="7696200" y="2933700"/>
            <a:ext cx="695325" cy="254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52"/>
              </a:cxn>
              <a:cxn ang="0">
                <a:pos x="438" y="252"/>
              </a:cxn>
              <a:cxn ang="0">
                <a:pos x="438" y="1602"/>
              </a:cxn>
            </a:cxnLst>
            <a:rect l="0" t="0" r="r" b="b"/>
            <a:pathLst>
              <a:path w="438" h="1602">
                <a:moveTo>
                  <a:pt x="0" y="0"/>
                </a:moveTo>
                <a:lnTo>
                  <a:pt x="0" y="252"/>
                </a:lnTo>
                <a:lnTo>
                  <a:pt x="438" y="252"/>
                </a:lnTo>
                <a:lnTo>
                  <a:pt x="438" y="1602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8" name="Rectangle 58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r>
              <a:rPr lang="en-US" sz="3600"/>
              <a:t>1</a:t>
            </a:r>
            <a:r>
              <a:rPr lang="en-US" sz="3600" baseline="30000"/>
              <a:t>st</a:t>
            </a:r>
            <a:r>
              <a:rPr lang="en-US" sz="3600"/>
              <a:t> Generation: Switching via Memory</a:t>
            </a:r>
          </a:p>
        </p:txBody>
      </p:sp>
      <p:sp>
        <p:nvSpPr>
          <p:cNvPr id="20539" name="Text Box 59"/>
          <p:cNvSpPr txBox="1">
            <a:spLocks noChangeArrowheads="1"/>
          </p:cNvSpPr>
          <p:nvPr/>
        </p:nvSpPr>
        <p:spPr bwMode="auto">
          <a:xfrm>
            <a:off x="6632575" y="1447800"/>
            <a:ext cx="1973263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Off-chip Buffer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6" grpId="0" animBg="1"/>
      <p:bldP spid="205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8CF-CE63-0947-BF04-DE3F3D5446E3}" type="slidenum">
              <a:rPr lang="en-US"/>
              <a:pPr/>
              <a:t>38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Innovation #1: Each Line Card Has the Routing Tables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Prevents central table from becoming a bottleneck at high speeds</a:t>
            </a:r>
          </a:p>
          <a:p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Complication:</a:t>
            </a:r>
            <a:r>
              <a:rPr lang="en-US"/>
              <a:t> Must update forwarding tables on the fly.  </a:t>
            </a:r>
          </a:p>
          <a:p>
            <a:pPr lvl="1"/>
            <a:r>
              <a:rPr lang="en-US"/>
              <a:t>How would a router update tables without slowing the forwarding engines?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1082-925B-934E-92E7-CEE5D860034F}" type="slidenum">
              <a:rPr lang="en-US"/>
              <a:pPr/>
              <a:t>39</a:t>
            </a:fld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438400" y="1685925"/>
            <a:ext cx="3733800" cy="971550"/>
          </a:xfrm>
          <a:prstGeom prst="rect">
            <a:avLst/>
          </a:prstGeom>
          <a:solidFill>
            <a:srgbClr val="00279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1" name="Rectangle 3"/>
          <p:cNvSpPr>
            <a:spLocks noChangeAspect="1" noChangeArrowheads="1"/>
          </p:cNvSpPr>
          <p:nvPr/>
        </p:nvSpPr>
        <p:spPr bwMode="auto">
          <a:xfrm>
            <a:off x="3810000" y="1857375"/>
            <a:ext cx="530225" cy="4953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/>
              <a:t>Route</a:t>
            </a:r>
          </a:p>
          <a:p>
            <a:pPr algn="ctr" eaLnBrk="0" hangingPunct="0"/>
            <a:r>
              <a:rPr lang="en-US" sz="1400"/>
              <a:t>Table</a:t>
            </a:r>
          </a:p>
        </p:txBody>
      </p:sp>
      <p:sp>
        <p:nvSpPr>
          <p:cNvPr id="22532" name="Line 4"/>
          <p:cNvSpPr>
            <a:spLocks noChangeAspect="1" noChangeShapeType="1"/>
          </p:cNvSpPr>
          <p:nvPr/>
        </p:nvSpPr>
        <p:spPr bwMode="auto">
          <a:xfrm>
            <a:off x="2536825" y="3033713"/>
            <a:ext cx="3794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3" name="Rectangle 5"/>
          <p:cNvSpPr>
            <a:spLocks noChangeAspect="1" noChangeArrowheads="1"/>
          </p:cNvSpPr>
          <p:nvPr/>
        </p:nvSpPr>
        <p:spPr bwMode="auto">
          <a:xfrm>
            <a:off x="2890838" y="1804988"/>
            <a:ext cx="614362" cy="584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CPU</a:t>
            </a:r>
          </a:p>
        </p:txBody>
      </p:sp>
      <p:sp>
        <p:nvSpPr>
          <p:cNvPr id="22534" name="Line 6"/>
          <p:cNvSpPr>
            <a:spLocks noChangeAspect="1" noChangeShapeType="1"/>
          </p:cNvSpPr>
          <p:nvPr/>
        </p:nvSpPr>
        <p:spPr bwMode="auto">
          <a:xfrm>
            <a:off x="3176588" y="2392363"/>
            <a:ext cx="0" cy="6413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Line 7"/>
          <p:cNvSpPr>
            <a:spLocks noChangeAspect="1" noChangeShapeType="1"/>
          </p:cNvSpPr>
          <p:nvPr/>
        </p:nvSpPr>
        <p:spPr bwMode="auto">
          <a:xfrm>
            <a:off x="5141913" y="2576513"/>
            <a:ext cx="0" cy="457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Line 8"/>
          <p:cNvSpPr>
            <a:spLocks noChangeAspect="1" noChangeShapeType="1"/>
          </p:cNvSpPr>
          <p:nvPr/>
        </p:nvSpPr>
        <p:spPr bwMode="auto">
          <a:xfrm>
            <a:off x="2994025" y="3033713"/>
            <a:ext cx="0" cy="2698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7" name="Line 9"/>
          <p:cNvSpPr>
            <a:spLocks noChangeAspect="1" noChangeShapeType="1"/>
          </p:cNvSpPr>
          <p:nvPr/>
        </p:nvSpPr>
        <p:spPr bwMode="auto">
          <a:xfrm>
            <a:off x="4319588" y="3033713"/>
            <a:ext cx="0" cy="241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Line 10"/>
          <p:cNvSpPr>
            <a:spLocks noChangeAspect="1" noChangeShapeType="1"/>
          </p:cNvSpPr>
          <p:nvPr/>
        </p:nvSpPr>
        <p:spPr bwMode="auto">
          <a:xfrm>
            <a:off x="5599113" y="3033713"/>
            <a:ext cx="0" cy="241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2447925" y="3276600"/>
            <a:ext cx="1133475" cy="2438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Rectangle 12"/>
          <p:cNvSpPr>
            <a:spLocks noChangeAspect="1" noChangeArrowheads="1"/>
          </p:cNvSpPr>
          <p:nvPr/>
        </p:nvSpPr>
        <p:spPr bwMode="auto">
          <a:xfrm>
            <a:off x="2538413" y="3373438"/>
            <a:ext cx="966787" cy="22653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1" name="Rectangle 13"/>
          <p:cNvSpPr>
            <a:spLocks noChangeAspect="1" noChangeArrowheads="1"/>
          </p:cNvSpPr>
          <p:nvPr/>
        </p:nvSpPr>
        <p:spPr bwMode="auto">
          <a:xfrm>
            <a:off x="2655888" y="3417888"/>
            <a:ext cx="704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rgbClr val="000000"/>
                </a:solidFill>
              </a:rPr>
              <a:t>Line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rgbClr val="000000"/>
                </a:solidFill>
              </a:rPr>
              <a:t>Card</a:t>
            </a:r>
            <a:endParaRPr lang="en-US" sz="2400" b="1" i="1">
              <a:solidFill>
                <a:srgbClr val="000000"/>
              </a:solidFill>
            </a:endParaRPr>
          </a:p>
        </p:txBody>
      </p:sp>
      <p:sp>
        <p:nvSpPr>
          <p:cNvPr id="22542" name="Line 14"/>
          <p:cNvSpPr>
            <a:spLocks noChangeAspect="1" noChangeShapeType="1"/>
          </p:cNvSpPr>
          <p:nvPr/>
        </p:nvSpPr>
        <p:spPr bwMode="auto">
          <a:xfrm>
            <a:off x="3011488" y="5497513"/>
            <a:ext cx="0" cy="4222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2590800" y="4144963"/>
            <a:ext cx="876300" cy="503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570163" y="4130675"/>
            <a:ext cx="919162" cy="482600"/>
          </a:xfrm>
          <a:prstGeom prst="rect">
            <a:avLst/>
          </a:prstGeom>
          <a:solidFill>
            <a:srgbClr val="CCFF66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/>
              <a:t>Buffer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/>
              <a:t>Memory</a:t>
            </a: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3762375" y="3276600"/>
            <a:ext cx="1133475" cy="2438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6" name="Rectangle 18"/>
          <p:cNvSpPr>
            <a:spLocks noChangeAspect="1" noChangeArrowheads="1"/>
          </p:cNvSpPr>
          <p:nvPr/>
        </p:nvSpPr>
        <p:spPr bwMode="auto">
          <a:xfrm>
            <a:off x="3852863" y="3373438"/>
            <a:ext cx="966787" cy="22653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7" name="Rectangle 19"/>
          <p:cNvSpPr>
            <a:spLocks noChangeAspect="1" noChangeArrowheads="1"/>
          </p:cNvSpPr>
          <p:nvPr/>
        </p:nvSpPr>
        <p:spPr bwMode="auto">
          <a:xfrm>
            <a:off x="4067175" y="5257800"/>
            <a:ext cx="495300" cy="266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8" name="Rectangle 20"/>
          <p:cNvSpPr>
            <a:spLocks noChangeAspect="1" noChangeArrowheads="1"/>
          </p:cNvSpPr>
          <p:nvPr/>
        </p:nvSpPr>
        <p:spPr bwMode="auto">
          <a:xfrm>
            <a:off x="3970338" y="3417888"/>
            <a:ext cx="704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rgbClr val="000000"/>
                </a:solidFill>
              </a:rPr>
              <a:t>Line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rgbClr val="000000"/>
                </a:solidFill>
              </a:rPr>
              <a:t>Card</a:t>
            </a:r>
            <a:endParaRPr lang="en-US" sz="2400" b="1" i="1">
              <a:solidFill>
                <a:srgbClr val="000000"/>
              </a:solidFill>
            </a:endParaRPr>
          </a:p>
        </p:txBody>
      </p:sp>
      <p:sp>
        <p:nvSpPr>
          <p:cNvPr id="22549" name="Rectangle 21"/>
          <p:cNvSpPr>
            <a:spLocks noChangeAspect="1" noChangeArrowheads="1"/>
          </p:cNvSpPr>
          <p:nvPr/>
        </p:nvSpPr>
        <p:spPr bwMode="auto">
          <a:xfrm>
            <a:off x="4035425" y="5257800"/>
            <a:ext cx="53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b="1" i="1">
                <a:solidFill>
                  <a:srgbClr val="000000"/>
                </a:solidFill>
              </a:rPr>
              <a:t>MAC</a:t>
            </a:r>
            <a:endParaRPr lang="en-US" sz="1600" b="1" i="1">
              <a:solidFill>
                <a:srgbClr val="000000"/>
              </a:solidFill>
            </a:endParaRPr>
          </a:p>
        </p:txBody>
      </p:sp>
      <p:sp>
        <p:nvSpPr>
          <p:cNvPr id="22550" name="Line 22"/>
          <p:cNvSpPr>
            <a:spLocks noChangeAspect="1" noChangeShapeType="1"/>
          </p:cNvSpPr>
          <p:nvPr/>
        </p:nvSpPr>
        <p:spPr bwMode="auto">
          <a:xfrm>
            <a:off x="4325938" y="5648325"/>
            <a:ext cx="0" cy="4222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3905250" y="4144963"/>
            <a:ext cx="876300" cy="503237"/>
          </a:xfrm>
          <a:prstGeom prst="rect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3884613" y="4130675"/>
            <a:ext cx="919162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/>
              <a:t>Buffer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/>
              <a:t>Memory</a:t>
            </a: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5067300" y="3276600"/>
            <a:ext cx="1133475" cy="2438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4" name="Rectangle 26"/>
          <p:cNvSpPr>
            <a:spLocks noChangeAspect="1" noChangeArrowheads="1"/>
          </p:cNvSpPr>
          <p:nvPr/>
        </p:nvSpPr>
        <p:spPr bwMode="auto">
          <a:xfrm>
            <a:off x="5157788" y="3373438"/>
            <a:ext cx="966787" cy="22653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5" name="Rectangle 27"/>
          <p:cNvSpPr>
            <a:spLocks noChangeAspect="1" noChangeArrowheads="1"/>
          </p:cNvSpPr>
          <p:nvPr/>
        </p:nvSpPr>
        <p:spPr bwMode="auto">
          <a:xfrm>
            <a:off x="5372100" y="5257800"/>
            <a:ext cx="495300" cy="266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6" name="Rectangle 28"/>
          <p:cNvSpPr>
            <a:spLocks noChangeAspect="1" noChangeArrowheads="1"/>
          </p:cNvSpPr>
          <p:nvPr/>
        </p:nvSpPr>
        <p:spPr bwMode="auto">
          <a:xfrm>
            <a:off x="5275263" y="3417888"/>
            <a:ext cx="704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rgbClr val="000000"/>
                </a:solidFill>
              </a:rPr>
              <a:t>Line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rgbClr val="000000"/>
                </a:solidFill>
              </a:rPr>
              <a:t>Card</a:t>
            </a:r>
            <a:endParaRPr lang="en-US" sz="2400" b="1" i="1">
              <a:solidFill>
                <a:srgbClr val="000000"/>
              </a:solidFill>
            </a:endParaRPr>
          </a:p>
        </p:txBody>
      </p:sp>
      <p:sp>
        <p:nvSpPr>
          <p:cNvPr id="22557" name="Rectangle 29"/>
          <p:cNvSpPr>
            <a:spLocks noChangeAspect="1" noChangeArrowheads="1"/>
          </p:cNvSpPr>
          <p:nvPr/>
        </p:nvSpPr>
        <p:spPr bwMode="auto">
          <a:xfrm>
            <a:off x="5340350" y="5257800"/>
            <a:ext cx="53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b="1" i="1">
                <a:solidFill>
                  <a:srgbClr val="000000"/>
                </a:solidFill>
              </a:rPr>
              <a:t>MAC</a:t>
            </a:r>
            <a:endParaRPr lang="en-US" sz="1600" b="1" i="1">
              <a:solidFill>
                <a:srgbClr val="000000"/>
              </a:solidFill>
            </a:endParaRPr>
          </a:p>
        </p:txBody>
      </p:sp>
      <p:sp>
        <p:nvSpPr>
          <p:cNvPr id="22558" name="Line 30"/>
          <p:cNvSpPr>
            <a:spLocks noChangeAspect="1" noChangeShapeType="1"/>
          </p:cNvSpPr>
          <p:nvPr/>
        </p:nvSpPr>
        <p:spPr bwMode="auto">
          <a:xfrm>
            <a:off x="5630863" y="5497513"/>
            <a:ext cx="0" cy="4222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5210175" y="4144963"/>
            <a:ext cx="876300" cy="503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5189538" y="4130675"/>
            <a:ext cx="919162" cy="482600"/>
          </a:xfrm>
          <a:prstGeom prst="rect">
            <a:avLst/>
          </a:prstGeom>
          <a:solidFill>
            <a:srgbClr val="CCFF66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/>
              <a:t>Buffer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/>
              <a:t>Memory</a:t>
            </a: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 flipV="1">
            <a:off x="3124200" y="5181600"/>
            <a:ext cx="0" cy="866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3122613" y="2828925"/>
            <a:ext cx="2614612" cy="1317625"/>
          </a:xfrm>
          <a:custGeom>
            <a:avLst/>
            <a:gdLst/>
            <a:ahLst/>
            <a:cxnLst>
              <a:cxn ang="0">
                <a:pos x="0" y="830"/>
              </a:cxn>
              <a:cxn ang="0">
                <a:pos x="1" y="0"/>
              </a:cxn>
              <a:cxn ang="0">
                <a:pos x="1645" y="0"/>
              </a:cxn>
              <a:cxn ang="0">
                <a:pos x="1647" y="830"/>
              </a:cxn>
            </a:cxnLst>
            <a:rect l="0" t="0" r="r" b="b"/>
            <a:pathLst>
              <a:path w="1647" h="830">
                <a:moveTo>
                  <a:pt x="0" y="830"/>
                </a:moveTo>
                <a:lnTo>
                  <a:pt x="1" y="0"/>
                </a:lnTo>
                <a:lnTo>
                  <a:pt x="1645" y="0"/>
                </a:lnTo>
                <a:lnTo>
                  <a:pt x="1647" y="83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600325" y="4743450"/>
            <a:ext cx="876300" cy="482600"/>
            <a:chOff x="733" y="3082"/>
            <a:chExt cx="552" cy="304"/>
          </a:xfrm>
        </p:grpSpPr>
        <p:sp>
          <p:nvSpPr>
            <p:cNvPr id="22564" name="Rectangle 36"/>
            <p:cNvSpPr>
              <a:spLocks noChangeArrowheads="1"/>
            </p:cNvSpPr>
            <p:nvPr/>
          </p:nvSpPr>
          <p:spPr bwMode="auto">
            <a:xfrm>
              <a:off x="733" y="3084"/>
              <a:ext cx="552" cy="267"/>
            </a:xfrm>
            <a:prstGeom prst="rect">
              <a:avLst/>
            </a:prstGeom>
            <a:solidFill>
              <a:srgbClr val="CC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5" name="Text Box 37"/>
            <p:cNvSpPr txBox="1">
              <a:spLocks noChangeArrowheads="1"/>
            </p:cNvSpPr>
            <p:nvPr/>
          </p:nvSpPr>
          <p:spPr bwMode="auto">
            <a:xfrm>
              <a:off x="748" y="3082"/>
              <a:ext cx="527" cy="304"/>
            </a:xfrm>
            <a:prstGeom prst="rect">
              <a:avLst/>
            </a:prstGeom>
            <a:solidFill>
              <a:srgbClr val="CCFF66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600"/>
                <a:t>Fwding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600"/>
                <a:t>Cache</a:t>
              </a:r>
            </a:p>
          </p:txBody>
        </p:sp>
      </p:grp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3898900" y="4722813"/>
            <a:ext cx="876300" cy="4365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3922713" y="4708525"/>
            <a:ext cx="836612" cy="482600"/>
          </a:xfrm>
          <a:prstGeom prst="rect">
            <a:avLst/>
          </a:prstGeom>
          <a:solidFill>
            <a:srgbClr val="CCFF66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/>
              <a:t>Fwding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/>
              <a:t>Cache</a:t>
            </a: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5203825" y="4722813"/>
            <a:ext cx="876300" cy="4270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5226050" y="4708525"/>
            <a:ext cx="836613" cy="482600"/>
          </a:xfrm>
          <a:prstGeom prst="rect">
            <a:avLst/>
          </a:prstGeom>
          <a:solidFill>
            <a:srgbClr val="CCFF66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/>
              <a:t>Fwding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/>
              <a:t>Cache</a:t>
            </a:r>
          </a:p>
        </p:txBody>
      </p:sp>
      <p:sp>
        <p:nvSpPr>
          <p:cNvPr id="22570" name="Rectangle 42"/>
          <p:cNvSpPr>
            <a:spLocks noChangeAspect="1" noChangeArrowheads="1"/>
          </p:cNvSpPr>
          <p:nvPr/>
        </p:nvSpPr>
        <p:spPr bwMode="auto">
          <a:xfrm>
            <a:off x="2727325" y="5257800"/>
            <a:ext cx="495300" cy="266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1" name="Rectangle 43"/>
          <p:cNvSpPr>
            <a:spLocks noChangeAspect="1" noChangeArrowheads="1"/>
          </p:cNvSpPr>
          <p:nvPr/>
        </p:nvSpPr>
        <p:spPr bwMode="auto">
          <a:xfrm>
            <a:off x="2695575" y="5257800"/>
            <a:ext cx="53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b="1" i="1">
                <a:solidFill>
                  <a:srgbClr val="000000"/>
                </a:solidFill>
              </a:rPr>
              <a:t>MAC</a:t>
            </a:r>
            <a:endParaRPr lang="en-US" sz="1600" b="1" i="1">
              <a:solidFill>
                <a:srgbClr val="000000"/>
              </a:solidFill>
            </a:endParaRPr>
          </a:p>
        </p:txBody>
      </p:sp>
      <p:sp>
        <p:nvSpPr>
          <p:cNvPr id="22572" name="Line 44"/>
          <p:cNvSpPr>
            <a:spLocks noChangeShapeType="1"/>
          </p:cNvSpPr>
          <p:nvPr/>
        </p:nvSpPr>
        <p:spPr bwMode="auto">
          <a:xfrm>
            <a:off x="5715000" y="4648200"/>
            <a:ext cx="0" cy="1600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3" name="Line 45"/>
          <p:cNvSpPr>
            <a:spLocks noChangeShapeType="1"/>
          </p:cNvSpPr>
          <p:nvPr/>
        </p:nvSpPr>
        <p:spPr bwMode="auto">
          <a:xfrm flipV="1">
            <a:off x="3124200" y="4543425"/>
            <a:ext cx="0" cy="257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4" name="Rectangle 46"/>
          <p:cNvSpPr>
            <a:spLocks noChangeAspect="1" noChangeArrowheads="1"/>
          </p:cNvSpPr>
          <p:nvPr/>
        </p:nvSpPr>
        <p:spPr bwMode="auto">
          <a:xfrm>
            <a:off x="4757738" y="2019300"/>
            <a:ext cx="952500" cy="4953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5" name="Rectangle 47"/>
          <p:cNvSpPr>
            <a:spLocks noChangeAspect="1" noChangeArrowheads="1"/>
          </p:cNvSpPr>
          <p:nvPr/>
        </p:nvSpPr>
        <p:spPr bwMode="auto">
          <a:xfrm>
            <a:off x="4665663" y="1928813"/>
            <a:ext cx="952500" cy="4953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6" name="Rectangle 48"/>
          <p:cNvSpPr>
            <a:spLocks noChangeAspect="1" noChangeArrowheads="1"/>
          </p:cNvSpPr>
          <p:nvPr/>
        </p:nvSpPr>
        <p:spPr bwMode="auto">
          <a:xfrm>
            <a:off x="4575175" y="1836738"/>
            <a:ext cx="950913" cy="4953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7" name="Rectangle 49"/>
          <p:cNvSpPr>
            <a:spLocks noChangeAspect="1" noChangeArrowheads="1"/>
          </p:cNvSpPr>
          <p:nvPr/>
        </p:nvSpPr>
        <p:spPr bwMode="auto">
          <a:xfrm>
            <a:off x="4495800" y="1808163"/>
            <a:ext cx="1146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Buffer</a:t>
            </a:r>
          </a:p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Memory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2579" name="Rectangle 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Generation: Switching via Bus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1" grpId="0" animBg="1"/>
      <p:bldP spid="22562" grpId="0" animBg="1"/>
      <p:bldP spid="22572" grpId="0" animBg="1"/>
      <p:bldP spid="225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3DF5-B1FC-CC45-99CB-D395F1313E76}" type="slidenum">
              <a:rPr lang="en-US"/>
              <a:pPr/>
              <a:t>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Big, Fast Routers:</a:t>
            </a:r>
            <a:r>
              <a:rPr lang="en-US" dirty="0" smtClean="0"/>
              <a:t> Motivation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Faster link </a:t>
            </a:r>
            <a:r>
              <a:rPr lang="en-US" dirty="0" smtClean="0"/>
              <a:t>bandwidths</a:t>
            </a:r>
          </a:p>
          <a:p>
            <a:endParaRPr lang="en-US" dirty="0" smtClean="0"/>
          </a:p>
          <a:p>
            <a:r>
              <a:rPr lang="en-US" dirty="0"/>
              <a:t>Increasing demands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Larger </a:t>
            </a:r>
            <a:r>
              <a:rPr lang="en-US" dirty="0"/>
              <a:t>network size (hosts, routers, users)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1DD-C5D7-0D4A-968C-31CA24E7518E}" type="slidenum">
              <a:rPr lang="en-US"/>
              <a:pPr/>
              <a:t>40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Innovation #2: Switched Backplane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Every input port has a connection to every output port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During each timeslot, each input connected to zero or one outputs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0000"/>
                </a:solidFill>
              </a:rPr>
              <a:t>Advantage:</a:t>
            </a:r>
            <a:r>
              <a:rPr lang="en-US" sz="2400" b="1"/>
              <a:t> </a:t>
            </a:r>
            <a:r>
              <a:rPr lang="en-US" sz="2400"/>
              <a:t>Exploits parallelism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0000"/>
                </a:solidFill>
              </a:rPr>
              <a:t>Disadvantage:</a:t>
            </a:r>
            <a:r>
              <a:rPr lang="en-US" sz="2400" b="1"/>
              <a:t> </a:t>
            </a:r>
            <a:r>
              <a:rPr lang="en-US" sz="2400"/>
              <a:t>Need scheduling algorithm</a:t>
            </a:r>
            <a:endParaRPr lang="en-US" sz="2400" b="1"/>
          </a:p>
        </p:txBody>
      </p:sp>
      <p:pic>
        <p:nvPicPr>
          <p:cNvPr id="24580" name="Picture 4" descr="463 swtching metho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50" t="45177" r="7924"/>
          <a:stretch>
            <a:fillRect/>
          </a:stretch>
        </p:blipFill>
        <p:spPr bwMode="auto">
          <a:xfrm>
            <a:off x="3124200" y="4495800"/>
            <a:ext cx="3352800" cy="2328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5DC8-74BE-AA40-9B8A-9EEE38888D3B}" type="slidenum">
              <a:rPr lang="en-US"/>
              <a:pPr/>
              <a:t>41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Crossbar Switching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Conceptually:</a:t>
            </a:r>
            <a:r>
              <a:rPr lang="en-US"/>
              <a:t> </a:t>
            </a:r>
            <a:r>
              <a:rPr lang="en-US" i="1"/>
              <a:t>N </a:t>
            </a:r>
            <a:r>
              <a:rPr lang="en-US"/>
              <a:t>inputs, </a:t>
            </a:r>
            <a:r>
              <a:rPr lang="en-US" i="1"/>
              <a:t>N outputs</a:t>
            </a:r>
          </a:p>
          <a:p>
            <a:pPr lvl="1">
              <a:lnSpc>
                <a:spcPct val="90000"/>
              </a:lnSpc>
            </a:pPr>
            <a:r>
              <a:rPr lang="en-US"/>
              <a:t>Actually, inputs are also outputs</a:t>
            </a:r>
          </a:p>
          <a:p>
            <a:pPr>
              <a:lnSpc>
                <a:spcPct val="90000"/>
              </a:lnSpc>
            </a:pPr>
            <a:r>
              <a:rPr lang="en-US"/>
              <a:t>In each timeslot, one-to-one mapping between inputs and outputs.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Goal:</a:t>
            </a:r>
            <a:r>
              <a:rPr lang="en-US"/>
              <a:t> Maximal matching</a:t>
            </a:r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1920875" y="4900613"/>
            <a:ext cx="90488" cy="1095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1920875" y="5248275"/>
            <a:ext cx="90488" cy="1095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1920875" y="5595938"/>
            <a:ext cx="90488" cy="1095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1920875" y="5943600"/>
            <a:ext cx="90488" cy="1095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1920875" y="6291263"/>
            <a:ext cx="90488" cy="1095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2959100" y="4900613"/>
            <a:ext cx="90488" cy="1095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2959100" y="5248275"/>
            <a:ext cx="90488" cy="1095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2959100" y="5595938"/>
            <a:ext cx="90488" cy="1095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2959100" y="5943600"/>
            <a:ext cx="90488" cy="1095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2959100" y="6291263"/>
            <a:ext cx="90488" cy="1095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1982788" y="4919663"/>
            <a:ext cx="9906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V="1">
            <a:off x="1982788" y="4995863"/>
            <a:ext cx="990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1982788" y="4919663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V="1">
            <a:off x="1982788" y="5300663"/>
            <a:ext cx="1004887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1982788" y="5300663"/>
            <a:ext cx="989012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flipV="1">
            <a:off x="1982788" y="4995863"/>
            <a:ext cx="99060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2225675" y="4686300"/>
            <a:ext cx="568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</a:t>
            </a:r>
            <a:r>
              <a:rPr lang="en-US" sz="1200" baseline="-25000">
                <a:solidFill>
                  <a:srgbClr val="000000"/>
                </a:solidFill>
              </a:rPr>
              <a:t>11</a:t>
            </a:r>
            <a:r>
              <a:rPr lang="en-US" sz="1200">
                <a:solidFill>
                  <a:srgbClr val="000000"/>
                </a:solidFill>
              </a:rPr>
              <a:t>(n)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2149475" y="5981700"/>
            <a:ext cx="58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</a:t>
            </a:r>
            <a:r>
              <a:rPr lang="en-US" sz="1200" baseline="-25000">
                <a:solidFill>
                  <a:srgbClr val="000000"/>
                </a:solidFill>
              </a:rPr>
              <a:t>N1</a:t>
            </a:r>
            <a:r>
              <a:rPr lang="en-US" sz="1200">
                <a:solidFill>
                  <a:srgbClr val="000000"/>
                </a:solidFill>
              </a:rPr>
              <a:t>(n)</a:t>
            </a:r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2454275" y="5224463"/>
            <a:ext cx="0" cy="3048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219200" y="3968750"/>
            <a:ext cx="2573338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Traffic Demands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5257800" y="3968750"/>
            <a:ext cx="2386013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Bipartite Match</a:t>
            </a:r>
          </a:p>
        </p:txBody>
      </p:sp>
      <p:sp>
        <p:nvSpPr>
          <p:cNvPr id="47129" name="Oval 25"/>
          <p:cNvSpPr>
            <a:spLocks noChangeArrowheads="1"/>
          </p:cNvSpPr>
          <p:nvPr/>
        </p:nvSpPr>
        <p:spPr bwMode="auto">
          <a:xfrm>
            <a:off x="5684838" y="4843463"/>
            <a:ext cx="90487" cy="109537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30" name="Oval 26"/>
          <p:cNvSpPr>
            <a:spLocks noChangeArrowheads="1"/>
          </p:cNvSpPr>
          <p:nvPr/>
        </p:nvSpPr>
        <p:spPr bwMode="auto">
          <a:xfrm>
            <a:off x="5684838" y="5191125"/>
            <a:ext cx="90487" cy="109538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31" name="Oval 27"/>
          <p:cNvSpPr>
            <a:spLocks noChangeArrowheads="1"/>
          </p:cNvSpPr>
          <p:nvPr/>
        </p:nvSpPr>
        <p:spPr bwMode="auto">
          <a:xfrm>
            <a:off x="5684838" y="5538788"/>
            <a:ext cx="90487" cy="109537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32" name="Oval 28"/>
          <p:cNvSpPr>
            <a:spLocks noChangeArrowheads="1"/>
          </p:cNvSpPr>
          <p:nvPr/>
        </p:nvSpPr>
        <p:spPr bwMode="auto">
          <a:xfrm>
            <a:off x="5684838" y="5886450"/>
            <a:ext cx="90487" cy="109538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33" name="Oval 29"/>
          <p:cNvSpPr>
            <a:spLocks noChangeArrowheads="1"/>
          </p:cNvSpPr>
          <p:nvPr/>
        </p:nvSpPr>
        <p:spPr bwMode="auto">
          <a:xfrm>
            <a:off x="5684838" y="6234113"/>
            <a:ext cx="90487" cy="109537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34" name="Oval 30"/>
          <p:cNvSpPr>
            <a:spLocks noChangeArrowheads="1"/>
          </p:cNvSpPr>
          <p:nvPr/>
        </p:nvSpPr>
        <p:spPr bwMode="auto">
          <a:xfrm>
            <a:off x="6723063" y="4843463"/>
            <a:ext cx="90487" cy="109537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35" name="Oval 31"/>
          <p:cNvSpPr>
            <a:spLocks noChangeArrowheads="1"/>
          </p:cNvSpPr>
          <p:nvPr/>
        </p:nvSpPr>
        <p:spPr bwMode="auto">
          <a:xfrm>
            <a:off x="6723063" y="5191125"/>
            <a:ext cx="90487" cy="109538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36" name="Oval 32"/>
          <p:cNvSpPr>
            <a:spLocks noChangeArrowheads="1"/>
          </p:cNvSpPr>
          <p:nvPr/>
        </p:nvSpPr>
        <p:spPr bwMode="auto">
          <a:xfrm>
            <a:off x="6723063" y="5538788"/>
            <a:ext cx="90487" cy="109537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37" name="Oval 33"/>
          <p:cNvSpPr>
            <a:spLocks noChangeArrowheads="1"/>
          </p:cNvSpPr>
          <p:nvPr/>
        </p:nvSpPr>
        <p:spPr bwMode="auto">
          <a:xfrm>
            <a:off x="6723063" y="5886450"/>
            <a:ext cx="90487" cy="109538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38" name="Oval 34"/>
          <p:cNvSpPr>
            <a:spLocks noChangeArrowheads="1"/>
          </p:cNvSpPr>
          <p:nvPr/>
        </p:nvSpPr>
        <p:spPr bwMode="auto">
          <a:xfrm>
            <a:off x="6723063" y="6234113"/>
            <a:ext cx="90487" cy="109537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5746750" y="4862513"/>
            <a:ext cx="9906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>
            <a:off x="5746750" y="5243513"/>
            <a:ext cx="10668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 flipV="1">
            <a:off x="5746750" y="4938713"/>
            <a:ext cx="99060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>
            <a:off x="3429000" y="5681663"/>
            <a:ext cx="2057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3640138" y="5375275"/>
            <a:ext cx="1427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Maximum</a:t>
            </a:r>
          </a:p>
          <a:p>
            <a:pPr algn="ctr"/>
            <a:r>
              <a:rPr lang="en-US" sz="1600">
                <a:solidFill>
                  <a:schemeClr val="tx2"/>
                </a:solidFill>
              </a:rPr>
              <a:t>Weight Match</a:t>
            </a:r>
          </a:p>
        </p:txBody>
      </p:sp>
      <p:graphicFrame>
        <p:nvGraphicFramePr>
          <p:cNvPr id="47144" name="Object 40"/>
          <p:cNvGraphicFramePr>
            <a:graphicFrameLocks noChangeAspect="1"/>
          </p:cNvGraphicFramePr>
          <p:nvPr/>
        </p:nvGraphicFramePr>
        <p:xfrm>
          <a:off x="4953000" y="4416425"/>
          <a:ext cx="2895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name="Equation" r:id="rId4" imgW="1828800" imgH="317160" progId="">
                  <p:embed/>
                </p:oleObj>
              </mc:Choice>
              <mc:Fallback>
                <p:oleObj name="Equation" r:id="rId4" imgW="1828800" imgH="3171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16425"/>
                        <a:ext cx="28956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D4FD-CDED-E541-B3B1-56A27ACC9782}" type="slidenum">
              <a:rPr lang="en-US"/>
              <a:pPr/>
              <a:t>42</a:t>
            </a:fld>
            <a:endParaRPr lang="en-US"/>
          </a:p>
        </p:txBody>
      </p:sp>
      <p:sp>
        <p:nvSpPr>
          <p:cNvPr id="26626" name="Freeform 2"/>
          <p:cNvSpPr>
            <a:spLocks/>
          </p:cNvSpPr>
          <p:nvPr/>
        </p:nvSpPr>
        <p:spPr bwMode="auto">
          <a:xfrm>
            <a:off x="942975" y="2457450"/>
            <a:ext cx="2105025" cy="1371600"/>
          </a:xfrm>
          <a:custGeom>
            <a:avLst/>
            <a:gdLst/>
            <a:ahLst/>
            <a:cxnLst>
              <a:cxn ang="0">
                <a:pos x="270" y="864"/>
              </a:cxn>
              <a:cxn ang="0">
                <a:pos x="0" y="612"/>
              </a:cxn>
              <a:cxn ang="0">
                <a:pos x="1038" y="0"/>
              </a:cxn>
              <a:cxn ang="0">
                <a:pos x="1326" y="144"/>
              </a:cxn>
              <a:cxn ang="0">
                <a:pos x="270" y="864"/>
              </a:cxn>
            </a:cxnLst>
            <a:rect l="0" t="0" r="r" b="b"/>
            <a:pathLst>
              <a:path w="1326" h="864">
                <a:moveTo>
                  <a:pt x="270" y="864"/>
                </a:moveTo>
                <a:lnTo>
                  <a:pt x="0" y="612"/>
                </a:lnTo>
                <a:lnTo>
                  <a:pt x="1038" y="0"/>
                </a:lnTo>
                <a:lnTo>
                  <a:pt x="1326" y="144"/>
                </a:lnTo>
                <a:lnTo>
                  <a:pt x="270" y="864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38125" y="152400"/>
            <a:ext cx="8296275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Third Generation Routers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400550" y="2609850"/>
            <a:ext cx="1133475" cy="2667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spect="1" noChangeArrowheads="1"/>
          </p:cNvSpPr>
          <p:nvPr/>
        </p:nvSpPr>
        <p:spPr bwMode="auto">
          <a:xfrm>
            <a:off x="4491038" y="2706688"/>
            <a:ext cx="966787" cy="24939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spect="1" noChangeArrowheads="1"/>
          </p:cNvSpPr>
          <p:nvPr/>
        </p:nvSpPr>
        <p:spPr bwMode="auto">
          <a:xfrm>
            <a:off x="4705350" y="4911725"/>
            <a:ext cx="495300" cy="266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spect="1" noChangeArrowheads="1"/>
          </p:cNvSpPr>
          <p:nvPr/>
        </p:nvSpPr>
        <p:spPr bwMode="auto">
          <a:xfrm>
            <a:off x="4637088" y="2798763"/>
            <a:ext cx="6461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b="1">
                <a:solidFill>
                  <a:srgbClr val="000000"/>
                </a:solidFill>
              </a:rPr>
              <a:t>Line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 b="1">
                <a:solidFill>
                  <a:srgbClr val="000000"/>
                </a:solidFill>
              </a:rPr>
              <a:t>Card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26632" name="Rectangle 8"/>
          <p:cNvSpPr>
            <a:spLocks noChangeAspect="1" noChangeArrowheads="1"/>
          </p:cNvSpPr>
          <p:nvPr/>
        </p:nvSpPr>
        <p:spPr bwMode="auto">
          <a:xfrm>
            <a:off x="4673600" y="4895850"/>
            <a:ext cx="53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b="1" i="1">
                <a:solidFill>
                  <a:srgbClr val="000000"/>
                </a:solidFill>
              </a:rPr>
              <a:t>MAC</a:t>
            </a:r>
            <a:endParaRPr lang="en-US" sz="1600" b="1" i="1">
              <a:solidFill>
                <a:srgbClr val="000000"/>
              </a:solidFill>
            </a:endParaRPr>
          </a:p>
        </p:txBody>
      </p:sp>
      <p:sp>
        <p:nvSpPr>
          <p:cNvPr id="26633" name="Line 9"/>
          <p:cNvSpPr>
            <a:spLocks noChangeAspect="1" noChangeShapeType="1"/>
          </p:cNvSpPr>
          <p:nvPr/>
        </p:nvSpPr>
        <p:spPr bwMode="auto">
          <a:xfrm>
            <a:off x="4964113" y="5235575"/>
            <a:ext cx="0" cy="4222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543425" y="3478213"/>
            <a:ext cx="876300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522788" y="3463925"/>
            <a:ext cx="919162" cy="677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/>
              <a:t>Local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/>
              <a:t>Buffer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/>
              <a:t>Memory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72150" y="2609850"/>
            <a:ext cx="1133475" cy="1524000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Rectangle 13"/>
          <p:cNvSpPr>
            <a:spLocks noChangeAspect="1" noChangeArrowheads="1"/>
          </p:cNvSpPr>
          <p:nvPr/>
        </p:nvSpPr>
        <p:spPr bwMode="auto">
          <a:xfrm>
            <a:off x="5862638" y="2706688"/>
            <a:ext cx="966787" cy="8350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Rectangle 14"/>
          <p:cNvSpPr>
            <a:spLocks noChangeAspect="1" noChangeArrowheads="1"/>
          </p:cNvSpPr>
          <p:nvPr/>
        </p:nvSpPr>
        <p:spPr bwMode="auto">
          <a:xfrm>
            <a:off x="6008688" y="2798763"/>
            <a:ext cx="6461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b="1">
                <a:solidFill>
                  <a:srgbClr val="000000"/>
                </a:solidFill>
              </a:rPr>
              <a:t>CPU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 b="1">
                <a:solidFill>
                  <a:srgbClr val="000000"/>
                </a:solidFill>
              </a:rPr>
              <a:t>Card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7143750" y="2609850"/>
            <a:ext cx="1133475" cy="2667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0" name="Rectangle 16"/>
          <p:cNvSpPr>
            <a:spLocks noChangeAspect="1" noChangeArrowheads="1"/>
          </p:cNvSpPr>
          <p:nvPr/>
        </p:nvSpPr>
        <p:spPr bwMode="auto">
          <a:xfrm>
            <a:off x="7234238" y="2706688"/>
            <a:ext cx="966787" cy="24939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1" name="Rectangle 17"/>
          <p:cNvSpPr>
            <a:spLocks noChangeAspect="1" noChangeArrowheads="1"/>
          </p:cNvSpPr>
          <p:nvPr/>
        </p:nvSpPr>
        <p:spPr bwMode="auto">
          <a:xfrm>
            <a:off x="7448550" y="4911725"/>
            <a:ext cx="495300" cy="266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2" name="Rectangle 18"/>
          <p:cNvSpPr>
            <a:spLocks noChangeAspect="1" noChangeArrowheads="1"/>
          </p:cNvSpPr>
          <p:nvPr/>
        </p:nvSpPr>
        <p:spPr bwMode="auto">
          <a:xfrm>
            <a:off x="7380288" y="2798763"/>
            <a:ext cx="6461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b="1">
                <a:solidFill>
                  <a:srgbClr val="000000"/>
                </a:solidFill>
              </a:rPr>
              <a:t>Line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 b="1">
                <a:solidFill>
                  <a:srgbClr val="000000"/>
                </a:solidFill>
              </a:rPr>
              <a:t>Card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26643" name="Rectangle 19"/>
          <p:cNvSpPr>
            <a:spLocks noChangeAspect="1" noChangeArrowheads="1"/>
          </p:cNvSpPr>
          <p:nvPr/>
        </p:nvSpPr>
        <p:spPr bwMode="auto">
          <a:xfrm>
            <a:off x="7416800" y="4895850"/>
            <a:ext cx="53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b="1" i="1">
                <a:solidFill>
                  <a:srgbClr val="000000"/>
                </a:solidFill>
              </a:rPr>
              <a:t>MAC</a:t>
            </a:r>
            <a:endParaRPr lang="en-US" sz="1600" b="1" i="1">
              <a:solidFill>
                <a:srgbClr val="000000"/>
              </a:solidFill>
            </a:endParaRPr>
          </a:p>
        </p:txBody>
      </p:sp>
      <p:sp>
        <p:nvSpPr>
          <p:cNvPr id="26644" name="Line 20"/>
          <p:cNvSpPr>
            <a:spLocks noChangeAspect="1" noChangeShapeType="1"/>
          </p:cNvSpPr>
          <p:nvPr/>
        </p:nvSpPr>
        <p:spPr bwMode="auto">
          <a:xfrm>
            <a:off x="7696200" y="5276850"/>
            <a:ext cx="0" cy="4222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7286625" y="3478213"/>
            <a:ext cx="876300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7265988" y="3463925"/>
            <a:ext cx="919162" cy="677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/>
              <a:t>Local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/>
              <a:t>Buffer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600"/>
              <a:t>Memory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4486275" y="1219200"/>
            <a:ext cx="3886200" cy="9715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4438650" y="1247775"/>
            <a:ext cx="3886200" cy="9715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4391025" y="1285875"/>
            <a:ext cx="3886200" cy="9715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5857875" y="1400175"/>
            <a:ext cx="904875" cy="733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138863" y="1600200"/>
            <a:ext cx="361950" cy="361950"/>
            <a:chOff x="453" y="3240"/>
            <a:chExt cx="228" cy="228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534" y="3240"/>
              <a:ext cx="66" cy="228"/>
              <a:chOff x="540" y="3240"/>
              <a:chExt cx="66" cy="228"/>
            </a:xfrm>
          </p:grpSpPr>
          <p:sp>
            <p:nvSpPr>
              <p:cNvPr id="26653" name="Line 29"/>
              <p:cNvSpPr>
                <a:spLocks noChangeShapeType="1"/>
              </p:cNvSpPr>
              <p:nvPr/>
            </p:nvSpPr>
            <p:spPr bwMode="auto">
              <a:xfrm>
                <a:off x="540" y="3240"/>
                <a:ext cx="0" cy="2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4" name="Line 30"/>
              <p:cNvSpPr>
                <a:spLocks noChangeShapeType="1"/>
              </p:cNvSpPr>
              <p:nvPr/>
            </p:nvSpPr>
            <p:spPr bwMode="auto">
              <a:xfrm>
                <a:off x="606" y="3240"/>
                <a:ext cx="0" cy="2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 rot="-5400000">
              <a:off x="534" y="3240"/>
              <a:ext cx="66" cy="228"/>
              <a:chOff x="540" y="3240"/>
              <a:chExt cx="66" cy="228"/>
            </a:xfrm>
          </p:grpSpPr>
          <p:sp>
            <p:nvSpPr>
              <p:cNvPr id="26656" name="Line 32"/>
              <p:cNvSpPr>
                <a:spLocks noChangeShapeType="1"/>
              </p:cNvSpPr>
              <p:nvPr/>
            </p:nvSpPr>
            <p:spPr bwMode="auto">
              <a:xfrm>
                <a:off x="540" y="3240"/>
                <a:ext cx="0" cy="2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7" name="Line 33"/>
              <p:cNvSpPr>
                <a:spLocks noChangeShapeType="1"/>
              </p:cNvSpPr>
              <p:nvPr/>
            </p:nvSpPr>
            <p:spPr bwMode="auto">
              <a:xfrm>
                <a:off x="606" y="3240"/>
                <a:ext cx="0" cy="2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943475" y="1800225"/>
            <a:ext cx="914400" cy="809625"/>
            <a:chOff x="1602" y="1722"/>
            <a:chExt cx="576" cy="510"/>
          </a:xfrm>
        </p:grpSpPr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1602" y="1722"/>
              <a:ext cx="576" cy="288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0" y="198"/>
                </a:cxn>
                <a:cxn ang="0">
                  <a:pos x="576" y="0"/>
                </a:cxn>
              </a:cxnLst>
              <a:rect l="0" t="0" r="r" b="b"/>
              <a:pathLst>
                <a:path w="576" h="360">
                  <a:moveTo>
                    <a:pt x="0" y="360"/>
                  </a:moveTo>
                  <a:lnTo>
                    <a:pt x="0" y="198"/>
                  </a:lnTo>
                  <a:lnTo>
                    <a:pt x="576" y="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0" name="Line 36"/>
            <p:cNvSpPr>
              <a:spLocks noChangeShapeType="1"/>
            </p:cNvSpPr>
            <p:nvPr/>
          </p:nvSpPr>
          <p:spPr bwMode="auto">
            <a:xfrm>
              <a:off x="1602" y="2010"/>
              <a:ext cx="0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 flipH="1">
            <a:off x="6762750" y="1800225"/>
            <a:ext cx="914400" cy="809625"/>
            <a:chOff x="1602" y="1722"/>
            <a:chExt cx="576" cy="510"/>
          </a:xfrm>
        </p:grpSpPr>
        <p:sp>
          <p:nvSpPr>
            <p:cNvPr id="26662" name="Freeform 38"/>
            <p:cNvSpPr>
              <a:spLocks/>
            </p:cNvSpPr>
            <p:nvPr/>
          </p:nvSpPr>
          <p:spPr bwMode="auto">
            <a:xfrm>
              <a:off x="1602" y="1722"/>
              <a:ext cx="576" cy="288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0" y="198"/>
                </a:cxn>
                <a:cxn ang="0">
                  <a:pos x="576" y="0"/>
                </a:cxn>
              </a:cxnLst>
              <a:rect l="0" t="0" r="r" b="b"/>
              <a:pathLst>
                <a:path w="576" h="360">
                  <a:moveTo>
                    <a:pt x="0" y="360"/>
                  </a:moveTo>
                  <a:lnTo>
                    <a:pt x="0" y="198"/>
                  </a:lnTo>
                  <a:lnTo>
                    <a:pt x="576" y="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3" name="Line 39"/>
            <p:cNvSpPr>
              <a:spLocks noChangeShapeType="1"/>
            </p:cNvSpPr>
            <p:nvPr/>
          </p:nvSpPr>
          <p:spPr bwMode="auto">
            <a:xfrm>
              <a:off x="1602" y="2010"/>
              <a:ext cx="0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64" name="Line 40"/>
          <p:cNvSpPr>
            <a:spLocks noChangeShapeType="1"/>
          </p:cNvSpPr>
          <p:nvPr/>
        </p:nvSpPr>
        <p:spPr bwMode="auto">
          <a:xfrm>
            <a:off x="6315075" y="2133600"/>
            <a:ext cx="0" cy="1238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>
            <a:off x="6315075" y="2257425"/>
            <a:ext cx="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76200" y="1584325"/>
            <a:ext cx="4164013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“Crossbar”: Switched Backplane</a:t>
            </a:r>
          </a:p>
        </p:txBody>
      </p:sp>
      <p:sp>
        <p:nvSpPr>
          <p:cNvPr id="26667" name="Freeform 43"/>
          <p:cNvSpPr>
            <a:spLocks/>
          </p:cNvSpPr>
          <p:nvPr/>
        </p:nvSpPr>
        <p:spPr bwMode="auto">
          <a:xfrm>
            <a:off x="942975" y="2381250"/>
            <a:ext cx="2105025" cy="1371600"/>
          </a:xfrm>
          <a:custGeom>
            <a:avLst/>
            <a:gdLst/>
            <a:ahLst/>
            <a:cxnLst>
              <a:cxn ang="0">
                <a:pos x="270" y="864"/>
              </a:cxn>
              <a:cxn ang="0">
                <a:pos x="0" y="612"/>
              </a:cxn>
              <a:cxn ang="0">
                <a:pos x="1038" y="0"/>
              </a:cxn>
              <a:cxn ang="0">
                <a:pos x="1326" y="144"/>
              </a:cxn>
              <a:cxn ang="0">
                <a:pos x="270" y="864"/>
              </a:cxn>
            </a:cxnLst>
            <a:rect l="0" t="0" r="r" b="b"/>
            <a:pathLst>
              <a:path w="1326" h="864">
                <a:moveTo>
                  <a:pt x="270" y="864"/>
                </a:moveTo>
                <a:lnTo>
                  <a:pt x="0" y="612"/>
                </a:lnTo>
                <a:lnTo>
                  <a:pt x="1038" y="0"/>
                </a:lnTo>
                <a:lnTo>
                  <a:pt x="1326" y="144"/>
                </a:lnTo>
                <a:lnTo>
                  <a:pt x="270" y="864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8" name="Freeform 44"/>
          <p:cNvSpPr>
            <a:spLocks/>
          </p:cNvSpPr>
          <p:nvPr/>
        </p:nvSpPr>
        <p:spPr bwMode="auto">
          <a:xfrm>
            <a:off x="942975" y="2305050"/>
            <a:ext cx="2105025" cy="1371600"/>
          </a:xfrm>
          <a:custGeom>
            <a:avLst/>
            <a:gdLst/>
            <a:ahLst/>
            <a:cxnLst>
              <a:cxn ang="0">
                <a:pos x="270" y="864"/>
              </a:cxn>
              <a:cxn ang="0">
                <a:pos x="0" y="612"/>
              </a:cxn>
              <a:cxn ang="0">
                <a:pos x="1038" y="0"/>
              </a:cxn>
              <a:cxn ang="0">
                <a:pos x="1326" y="144"/>
              </a:cxn>
              <a:cxn ang="0">
                <a:pos x="270" y="864"/>
              </a:cxn>
            </a:cxnLst>
            <a:rect l="0" t="0" r="r" b="b"/>
            <a:pathLst>
              <a:path w="1326" h="864">
                <a:moveTo>
                  <a:pt x="270" y="864"/>
                </a:moveTo>
                <a:lnTo>
                  <a:pt x="0" y="612"/>
                </a:lnTo>
                <a:lnTo>
                  <a:pt x="1038" y="0"/>
                </a:lnTo>
                <a:lnTo>
                  <a:pt x="1326" y="144"/>
                </a:lnTo>
                <a:lnTo>
                  <a:pt x="270" y="864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9" name="Freeform 45"/>
          <p:cNvSpPr>
            <a:spLocks/>
          </p:cNvSpPr>
          <p:nvPr/>
        </p:nvSpPr>
        <p:spPr bwMode="auto">
          <a:xfrm>
            <a:off x="942975" y="2228850"/>
            <a:ext cx="2105025" cy="1371600"/>
          </a:xfrm>
          <a:custGeom>
            <a:avLst/>
            <a:gdLst/>
            <a:ahLst/>
            <a:cxnLst>
              <a:cxn ang="0">
                <a:pos x="270" y="864"/>
              </a:cxn>
              <a:cxn ang="0">
                <a:pos x="0" y="612"/>
              </a:cxn>
              <a:cxn ang="0">
                <a:pos x="1038" y="0"/>
              </a:cxn>
              <a:cxn ang="0">
                <a:pos x="1326" y="144"/>
              </a:cxn>
              <a:cxn ang="0">
                <a:pos x="270" y="864"/>
              </a:cxn>
            </a:cxnLst>
            <a:rect l="0" t="0" r="r" b="b"/>
            <a:pathLst>
              <a:path w="1326" h="864">
                <a:moveTo>
                  <a:pt x="270" y="864"/>
                </a:moveTo>
                <a:lnTo>
                  <a:pt x="0" y="612"/>
                </a:lnTo>
                <a:lnTo>
                  <a:pt x="1038" y="0"/>
                </a:lnTo>
                <a:lnTo>
                  <a:pt x="1326" y="144"/>
                </a:lnTo>
                <a:lnTo>
                  <a:pt x="270" y="864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0" name="Freeform 46"/>
          <p:cNvSpPr>
            <a:spLocks/>
          </p:cNvSpPr>
          <p:nvPr/>
        </p:nvSpPr>
        <p:spPr bwMode="auto">
          <a:xfrm>
            <a:off x="1371600" y="2000250"/>
            <a:ext cx="1704975" cy="2286000"/>
          </a:xfrm>
          <a:custGeom>
            <a:avLst/>
            <a:gdLst/>
            <a:ahLst/>
            <a:cxnLst>
              <a:cxn ang="0">
                <a:pos x="0" y="505"/>
              </a:cxn>
              <a:cxn ang="0">
                <a:pos x="0" y="1266"/>
              </a:cxn>
              <a:cxn ang="0">
                <a:pos x="936" y="708"/>
              </a:cxn>
              <a:cxn ang="0">
                <a:pos x="936" y="0"/>
              </a:cxn>
              <a:cxn ang="0">
                <a:pos x="0" y="505"/>
              </a:cxn>
            </a:cxnLst>
            <a:rect l="0" t="0" r="r" b="b"/>
            <a:pathLst>
              <a:path w="936" h="1266">
                <a:moveTo>
                  <a:pt x="0" y="505"/>
                </a:moveTo>
                <a:cubicBezTo>
                  <a:pt x="0" y="759"/>
                  <a:pt x="0" y="1012"/>
                  <a:pt x="0" y="1266"/>
                </a:cubicBezTo>
                <a:lnTo>
                  <a:pt x="936" y="708"/>
                </a:lnTo>
                <a:lnTo>
                  <a:pt x="936" y="0"/>
                </a:lnTo>
                <a:lnTo>
                  <a:pt x="0" y="505"/>
                </a:ln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1" name="Freeform 47"/>
          <p:cNvSpPr>
            <a:spLocks noChangeAspect="1"/>
          </p:cNvSpPr>
          <p:nvPr/>
        </p:nvSpPr>
        <p:spPr bwMode="auto">
          <a:xfrm>
            <a:off x="2779713" y="2305050"/>
            <a:ext cx="862012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2" name="Freeform 48"/>
          <p:cNvSpPr>
            <a:spLocks noChangeAspect="1"/>
          </p:cNvSpPr>
          <p:nvPr/>
        </p:nvSpPr>
        <p:spPr bwMode="auto">
          <a:xfrm>
            <a:off x="2873375" y="2571750"/>
            <a:ext cx="663575" cy="1246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6"/>
              </a:cxn>
              <a:cxn ang="0">
                <a:pos x="456" y="1048"/>
              </a:cxn>
              <a:cxn ang="0">
                <a:pos x="447" y="397"/>
              </a:cxn>
              <a:cxn ang="0">
                <a:pos x="0" y="0"/>
              </a:cxn>
            </a:cxnLst>
            <a:rect l="0" t="0" r="r" b="b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3" name="Freeform 49"/>
          <p:cNvSpPr>
            <a:spLocks noChangeAspect="1"/>
          </p:cNvSpPr>
          <p:nvPr/>
        </p:nvSpPr>
        <p:spPr bwMode="auto">
          <a:xfrm>
            <a:off x="2638425" y="2392363"/>
            <a:ext cx="862013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4" name="Freeform 50"/>
          <p:cNvSpPr>
            <a:spLocks noChangeAspect="1"/>
          </p:cNvSpPr>
          <p:nvPr/>
        </p:nvSpPr>
        <p:spPr bwMode="auto">
          <a:xfrm>
            <a:off x="2732088" y="2659063"/>
            <a:ext cx="663575" cy="1246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6"/>
              </a:cxn>
              <a:cxn ang="0">
                <a:pos x="456" y="1048"/>
              </a:cxn>
              <a:cxn ang="0">
                <a:pos x="447" y="397"/>
              </a:cxn>
              <a:cxn ang="0">
                <a:pos x="0" y="0"/>
              </a:cxn>
            </a:cxnLst>
            <a:rect l="0" t="0" r="r" b="b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5" name="Freeform 51"/>
          <p:cNvSpPr>
            <a:spLocks noChangeAspect="1"/>
          </p:cNvSpPr>
          <p:nvPr/>
        </p:nvSpPr>
        <p:spPr bwMode="auto">
          <a:xfrm>
            <a:off x="2497138" y="2479675"/>
            <a:ext cx="862012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6" name="Freeform 52"/>
          <p:cNvSpPr>
            <a:spLocks noChangeAspect="1"/>
          </p:cNvSpPr>
          <p:nvPr/>
        </p:nvSpPr>
        <p:spPr bwMode="auto">
          <a:xfrm>
            <a:off x="2590800" y="2746375"/>
            <a:ext cx="663575" cy="1246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6"/>
              </a:cxn>
              <a:cxn ang="0">
                <a:pos x="456" y="1048"/>
              </a:cxn>
              <a:cxn ang="0">
                <a:pos x="447" y="397"/>
              </a:cxn>
              <a:cxn ang="0">
                <a:pos x="0" y="0"/>
              </a:cxn>
            </a:cxnLst>
            <a:rect l="0" t="0" r="r" b="b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7" name="Freeform 53"/>
          <p:cNvSpPr>
            <a:spLocks noChangeAspect="1"/>
          </p:cNvSpPr>
          <p:nvPr/>
        </p:nvSpPr>
        <p:spPr bwMode="auto">
          <a:xfrm>
            <a:off x="2355850" y="2566988"/>
            <a:ext cx="862013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8" name="Freeform 54"/>
          <p:cNvSpPr>
            <a:spLocks noChangeAspect="1"/>
          </p:cNvSpPr>
          <p:nvPr/>
        </p:nvSpPr>
        <p:spPr bwMode="auto">
          <a:xfrm>
            <a:off x="2449513" y="2833688"/>
            <a:ext cx="663575" cy="1246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6"/>
              </a:cxn>
              <a:cxn ang="0">
                <a:pos x="456" y="1048"/>
              </a:cxn>
              <a:cxn ang="0">
                <a:pos x="447" y="397"/>
              </a:cxn>
              <a:cxn ang="0">
                <a:pos x="0" y="0"/>
              </a:cxn>
            </a:cxnLst>
            <a:rect l="0" t="0" r="r" b="b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9" name="Freeform 55"/>
          <p:cNvSpPr>
            <a:spLocks noChangeAspect="1"/>
          </p:cNvSpPr>
          <p:nvPr/>
        </p:nvSpPr>
        <p:spPr bwMode="auto">
          <a:xfrm>
            <a:off x="2214563" y="2654300"/>
            <a:ext cx="862012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0" name="Freeform 56"/>
          <p:cNvSpPr>
            <a:spLocks noChangeAspect="1"/>
          </p:cNvSpPr>
          <p:nvPr/>
        </p:nvSpPr>
        <p:spPr bwMode="auto">
          <a:xfrm>
            <a:off x="2308225" y="2921000"/>
            <a:ext cx="663575" cy="1246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6"/>
              </a:cxn>
              <a:cxn ang="0">
                <a:pos x="456" y="1048"/>
              </a:cxn>
              <a:cxn ang="0">
                <a:pos x="447" y="397"/>
              </a:cxn>
              <a:cxn ang="0">
                <a:pos x="0" y="0"/>
              </a:cxn>
            </a:cxnLst>
            <a:rect l="0" t="0" r="r" b="b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1" name="Freeform 57"/>
          <p:cNvSpPr>
            <a:spLocks noChangeAspect="1"/>
          </p:cNvSpPr>
          <p:nvPr/>
        </p:nvSpPr>
        <p:spPr bwMode="auto">
          <a:xfrm>
            <a:off x="2073275" y="2741613"/>
            <a:ext cx="862013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2" name="Freeform 58"/>
          <p:cNvSpPr>
            <a:spLocks noChangeAspect="1"/>
          </p:cNvSpPr>
          <p:nvPr/>
        </p:nvSpPr>
        <p:spPr bwMode="auto">
          <a:xfrm>
            <a:off x="2166938" y="3008313"/>
            <a:ext cx="663575" cy="1246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6"/>
              </a:cxn>
              <a:cxn ang="0">
                <a:pos x="456" y="1048"/>
              </a:cxn>
              <a:cxn ang="0">
                <a:pos x="447" y="397"/>
              </a:cxn>
              <a:cxn ang="0">
                <a:pos x="0" y="0"/>
              </a:cxn>
            </a:cxnLst>
            <a:rect l="0" t="0" r="r" b="b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3" name="Freeform 59"/>
          <p:cNvSpPr>
            <a:spLocks noChangeAspect="1"/>
          </p:cNvSpPr>
          <p:nvPr/>
        </p:nvSpPr>
        <p:spPr bwMode="auto">
          <a:xfrm>
            <a:off x="1931988" y="2828925"/>
            <a:ext cx="862012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4" name="Freeform 60"/>
          <p:cNvSpPr>
            <a:spLocks noChangeAspect="1"/>
          </p:cNvSpPr>
          <p:nvPr/>
        </p:nvSpPr>
        <p:spPr bwMode="auto">
          <a:xfrm>
            <a:off x="2025650" y="3095625"/>
            <a:ext cx="663575" cy="1246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6"/>
              </a:cxn>
              <a:cxn ang="0">
                <a:pos x="456" y="1048"/>
              </a:cxn>
              <a:cxn ang="0">
                <a:pos x="447" y="397"/>
              </a:cxn>
              <a:cxn ang="0">
                <a:pos x="0" y="0"/>
              </a:cxn>
            </a:cxnLst>
            <a:rect l="0" t="0" r="r" b="b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5" name="Freeform 61"/>
          <p:cNvSpPr>
            <a:spLocks noChangeAspect="1"/>
          </p:cNvSpPr>
          <p:nvPr/>
        </p:nvSpPr>
        <p:spPr bwMode="auto">
          <a:xfrm>
            <a:off x="1789113" y="2914650"/>
            <a:ext cx="862012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6" name="Freeform 62"/>
          <p:cNvSpPr>
            <a:spLocks noChangeAspect="1"/>
          </p:cNvSpPr>
          <p:nvPr/>
        </p:nvSpPr>
        <p:spPr bwMode="auto">
          <a:xfrm>
            <a:off x="1882775" y="3181350"/>
            <a:ext cx="663575" cy="1246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6"/>
              </a:cxn>
              <a:cxn ang="0">
                <a:pos x="456" y="1048"/>
              </a:cxn>
              <a:cxn ang="0">
                <a:pos x="447" y="397"/>
              </a:cxn>
              <a:cxn ang="0">
                <a:pos x="0" y="0"/>
              </a:cxn>
            </a:cxnLst>
            <a:rect l="0" t="0" r="r" b="b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7" name="Text Box 63"/>
          <p:cNvSpPr txBox="1">
            <a:spLocks noChangeAspect="1" noChangeArrowheads="1"/>
          </p:cNvSpPr>
          <p:nvPr/>
        </p:nvSpPr>
        <p:spPr bwMode="auto">
          <a:xfrm rot="2485238">
            <a:off x="1801813" y="3597275"/>
            <a:ext cx="10668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Line Interface</a:t>
            </a:r>
          </a:p>
        </p:txBody>
      </p:sp>
      <p:sp>
        <p:nvSpPr>
          <p:cNvPr id="26688" name="Freeform 64"/>
          <p:cNvSpPr>
            <a:spLocks noChangeAspect="1"/>
          </p:cNvSpPr>
          <p:nvPr/>
        </p:nvSpPr>
        <p:spPr bwMode="auto">
          <a:xfrm>
            <a:off x="1473200" y="3032125"/>
            <a:ext cx="800100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rgbClr val="00279F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9" name="Freeform 65"/>
          <p:cNvSpPr>
            <a:spLocks noChangeAspect="1"/>
          </p:cNvSpPr>
          <p:nvPr/>
        </p:nvSpPr>
        <p:spPr bwMode="auto">
          <a:xfrm>
            <a:off x="1711325" y="3375025"/>
            <a:ext cx="398463" cy="703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"/>
              </a:cxn>
              <a:cxn ang="0">
                <a:pos x="280" y="592"/>
              </a:cxn>
              <a:cxn ang="0">
                <a:pos x="296" y="240"/>
              </a:cxn>
              <a:cxn ang="0">
                <a:pos x="0" y="0"/>
              </a:cxn>
            </a:cxnLst>
            <a:rect l="0" t="0" r="r" b="b"/>
            <a:pathLst>
              <a:path w="296" h="592">
                <a:moveTo>
                  <a:pt x="0" y="0"/>
                </a:moveTo>
                <a:lnTo>
                  <a:pt x="0" y="352"/>
                </a:lnTo>
                <a:lnTo>
                  <a:pt x="280" y="592"/>
                </a:lnTo>
                <a:lnTo>
                  <a:pt x="296" y="2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0" name="Freeform 66"/>
          <p:cNvSpPr>
            <a:spLocks noChangeAspect="1"/>
          </p:cNvSpPr>
          <p:nvPr/>
        </p:nvSpPr>
        <p:spPr bwMode="auto">
          <a:xfrm>
            <a:off x="1558925" y="3783013"/>
            <a:ext cx="615950" cy="1008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60"/>
              </a:cxn>
              <a:cxn ang="0">
                <a:pos x="440" y="848"/>
              </a:cxn>
              <a:cxn ang="0">
                <a:pos x="456" y="384"/>
              </a:cxn>
              <a:cxn ang="0">
                <a:pos x="0" y="0"/>
              </a:cxn>
            </a:cxnLst>
            <a:rect l="0" t="0" r="r" b="b"/>
            <a:pathLst>
              <a:path w="456" h="848">
                <a:moveTo>
                  <a:pt x="0" y="0"/>
                </a:moveTo>
                <a:lnTo>
                  <a:pt x="0" y="360"/>
                </a:lnTo>
                <a:lnTo>
                  <a:pt x="440" y="848"/>
                </a:lnTo>
                <a:lnTo>
                  <a:pt x="456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1" name="Text Box 67"/>
          <p:cNvSpPr txBox="1">
            <a:spLocks noChangeAspect="1" noChangeArrowheads="1"/>
          </p:cNvSpPr>
          <p:nvPr/>
        </p:nvSpPr>
        <p:spPr bwMode="auto">
          <a:xfrm rot="2158837">
            <a:off x="1673225" y="3609975"/>
            <a:ext cx="5603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CPU</a:t>
            </a:r>
            <a:endParaRPr lang="en-US" sz="1600"/>
          </a:p>
        </p:txBody>
      </p:sp>
      <p:sp>
        <p:nvSpPr>
          <p:cNvPr id="26692" name="Text Box 68"/>
          <p:cNvSpPr txBox="1">
            <a:spLocks noChangeAspect="1" noChangeArrowheads="1"/>
          </p:cNvSpPr>
          <p:nvPr/>
        </p:nvSpPr>
        <p:spPr bwMode="auto">
          <a:xfrm rot="2485238">
            <a:off x="1447800" y="4210050"/>
            <a:ext cx="1143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Memory</a:t>
            </a:r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5181600" y="4743450"/>
            <a:ext cx="2286000" cy="762000"/>
            <a:chOff x="3264" y="3120"/>
            <a:chExt cx="1489" cy="816"/>
          </a:xfrm>
        </p:grpSpPr>
        <p:sp>
          <p:nvSpPr>
            <p:cNvPr id="26694" name="Line 70"/>
            <p:cNvSpPr>
              <a:spLocks noChangeShapeType="1"/>
            </p:cNvSpPr>
            <p:nvPr/>
          </p:nvSpPr>
          <p:spPr bwMode="auto">
            <a:xfrm flipV="1">
              <a:off x="3264" y="3120"/>
              <a:ext cx="1" cy="81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5" name="Line 71"/>
            <p:cNvSpPr>
              <a:spLocks noChangeShapeType="1"/>
            </p:cNvSpPr>
            <p:nvPr/>
          </p:nvSpPr>
          <p:spPr bwMode="auto">
            <a:xfrm flipV="1">
              <a:off x="4752" y="3120"/>
              <a:ext cx="1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5181600" y="1695450"/>
            <a:ext cx="2286000" cy="1905000"/>
            <a:chOff x="3264" y="1536"/>
            <a:chExt cx="1440" cy="1200"/>
          </a:xfrm>
        </p:grpSpPr>
        <p:sp>
          <p:nvSpPr>
            <p:cNvPr id="26697" name="Freeform 73"/>
            <p:cNvSpPr>
              <a:spLocks/>
            </p:cNvSpPr>
            <p:nvPr/>
          </p:nvSpPr>
          <p:spPr bwMode="auto">
            <a:xfrm>
              <a:off x="3264" y="1536"/>
              <a:ext cx="720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0" y="240"/>
                </a:cxn>
                <a:cxn ang="0">
                  <a:pos x="720" y="0"/>
                </a:cxn>
              </a:cxnLst>
              <a:rect l="0" t="0" r="r" b="b"/>
              <a:pathLst>
                <a:path w="720" h="1200">
                  <a:moveTo>
                    <a:pt x="0" y="1200"/>
                  </a:moveTo>
                  <a:lnTo>
                    <a:pt x="0" y="240"/>
                  </a:lnTo>
                  <a:lnTo>
                    <a:pt x="720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8" name="Freeform 74"/>
            <p:cNvSpPr>
              <a:spLocks/>
            </p:cNvSpPr>
            <p:nvPr/>
          </p:nvSpPr>
          <p:spPr bwMode="auto">
            <a:xfrm flipH="1">
              <a:off x="3984" y="1584"/>
              <a:ext cx="720" cy="1152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0" y="240"/>
                </a:cxn>
                <a:cxn ang="0">
                  <a:pos x="720" y="0"/>
                </a:cxn>
              </a:cxnLst>
              <a:rect l="0" t="0" r="r" b="b"/>
              <a:pathLst>
                <a:path w="720" h="1200">
                  <a:moveTo>
                    <a:pt x="0" y="1200"/>
                  </a:moveTo>
                  <a:lnTo>
                    <a:pt x="0" y="240"/>
                  </a:lnTo>
                  <a:lnTo>
                    <a:pt x="72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4800600" y="1695450"/>
            <a:ext cx="3048000" cy="1828800"/>
            <a:chOff x="3024" y="1536"/>
            <a:chExt cx="1920" cy="2352"/>
          </a:xfrm>
        </p:grpSpPr>
        <p:sp>
          <p:nvSpPr>
            <p:cNvPr id="26700" name="Freeform 76"/>
            <p:cNvSpPr>
              <a:spLocks/>
            </p:cNvSpPr>
            <p:nvPr/>
          </p:nvSpPr>
          <p:spPr bwMode="auto">
            <a:xfrm>
              <a:off x="3984" y="1536"/>
              <a:ext cx="960" cy="2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288"/>
                </a:cxn>
                <a:cxn ang="0">
                  <a:pos x="960" y="2304"/>
                </a:cxn>
              </a:cxnLst>
              <a:rect l="0" t="0" r="r" b="b"/>
              <a:pathLst>
                <a:path w="960" h="2304">
                  <a:moveTo>
                    <a:pt x="0" y="0"/>
                  </a:moveTo>
                  <a:lnTo>
                    <a:pt x="960" y="288"/>
                  </a:lnTo>
                  <a:lnTo>
                    <a:pt x="960" y="2304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1" name="Freeform 77"/>
            <p:cNvSpPr>
              <a:spLocks/>
            </p:cNvSpPr>
            <p:nvPr/>
          </p:nvSpPr>
          <p:spPr bwMode="auto">
            <a:xfrm flipH="1">
              <a:off x="3024" y="1584"/>
              <a:ext cx="960" cy="2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288"/>
                </a:cxn>
                <a:cxn ang="0">
                  <a:pos x="960" y="2304"/>
                </a:cxn>
              </a:cxnLst>
              <a:rect l="0" t="0" r="r" b="b"/>
              <a:pathLst>
                <a:path w="960" h="2304">
                  <a:moveTo>
                    <a:pt x="0" y="0"/>
                  </a:moveTo>
                  <a:lnTo>
                    <a:pt x="960" y="288"/>
                  </a:lnTo>
                  <a:lnTo>
                    <a:pt x="960" y="2304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4516438" y="4308475"/>
            <a:ext cx="876300" cy="450850"/>
            <a:chOff x="733" y="3084"/>
            <a:chExt cx="552" cy="284"/>
          </a:xfrm>
        </p:grpSpPr>
        <p:sp>
          <p:nvSpPr>
            <p:cNvPr id="26703" name="Rectangle 79"/>
            <p:cNvSpPr>
              <a:spLocks noChangeArrowheads="1"/>
            </p:cNvSpPr>
            <p:nvPr/>
          </p:nvSpPr>
          <p:spPr bwMode="auto">
            <a:xfrm>
              <a:off x="733" y="3084"/>
              <a:ext cx="552" cy="2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4" name="Text Box 80"/>
            <p:cNvSpPr txBox="1">
              <a:spLocks noChangeArrowheads="1"/>
            </p:cNvSpPr>
            <p:nvPr/>
          </p:nvSpPr>
          <p:spPr bwMode="auto">
            <a:xfrm>
              <a:off x="772" y="3096"/>
              <a:ext cx="476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400"/>
                <a:t>Fwding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400"/>
                <a:t>Table</a:t>
              </a:r>
            </a:p>
          </p:txBody>
        </p:sp>
      </p:grpSp>
      <p:sp>
        <p:nvSpPr>
          <p:cNvPr id="26705" name="Rectangle 81"/>
          <p:cNvSpPr>
            <a:spLocks noChangeArrowheads="1"/>
          </p:cNvSpPr>
          <p:nvPr/>
        </p:nvSpPr>
        <p:spPr bwMode="auto">
          <a:xfrm>
            <a:off x="5876925" y="3633788"/>
            <a:ext cx="876300" cy="4365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6" name="Text Box 82"/>
          <p:cNvSpPr txBox="1">
            <a:spLocks noChangeArrowheads="1"/>
          </p:cNvSpPr>
          <p:nvPr/>
        </p:nvSpPr>
        <p:spPr bwMode="auto">
          <a:xfrm>
            <a:off x="5919788" y="3641725"/>
            <a:ext cx="795337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400"/>
              <a:t>Routing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/>
              <a:t>Table</a:t>
            </a:r>
          </a:p>
        </p:txBody>
      </p:sp>
      <p:sp>
        <p:nvSpPr>
          <p:cNvPr id="26707" name="Rectangle 83"/>
          <p:cNvSpPr>
            <a:spLocks noChangeArrowheads="1"/>
          </p:cNvSpPr>
          <p:nvPr/>
        </p:nvSpPr>
        <p:spPr bwMode="auto">
          <a:xfrm>
            <a:off x="7277100" y="4316413"/>
            <a:ext cx="876300" cy="4270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8" name="Text Box 84"/>
          <p:cNvSpPr txBox="1">
            <a:spLocks noChangeArrowheads="1"/>
          </p:cNvSpPr>
          <p:nvPr/>
        </p:nvSpPr>
        <p:spPr bwMode="auto">
          <a:xfrm>
            <a:off x="7321550" y="4327525"/>
            <a:ext cx="75565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400"/>
              <a:t>Fwding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/>
              <a:t>Table</a:t>
            </a: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4800600" y="4133850"/>
            <a:ext cx="3048000" cy="1447800"/>
            <a:chOff x="3024" y="3072"/>
            <a:chExt cx="1920" cy="912"/>
          </a:xfrm>
        </p:grpSpPr>
        <p:sp>
          <p:nvSpPr>
            <p:cNvPr id="26710" name="Line 86"/>
            <p:cNvSpPr>
              <a:spLocks noChangeShapeType="1"/>
            </p:cNvSpPr>
            <p:nvPr/>
          </p:nvSpPr>
          <p:spPr bwMode="auto">
            <a:xfrm>
              <a:off x="3024" y="3072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1" name="Line 87"/>
            <p:cNvSpPr>
              <a:spLocks noChangeShapeType="1"/>
            </p:cNvSpPr>
            <p:nvPr/>
          </p:nvSpPr>
          <p:spPr bwMode="auto">
            <a:xfrm>
              <a:off x="4944" y="3072"/>
              <a:ext cx="0" cy="81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88"/>
          <p:cNvGrpSpPr>
            <a:grpSpLocks/>
          </p:cNvGrpSpPr>
          <p:nvPr/>
        </p:nvGrpSpPr>
        <p:grpSpPr bwMode="auto">
          <a:xfrm>
            <a:off x="5181600" y="4105275"/>
            <a:ext cx="2286000" cy="257175"/>
            <a:chOff x="3264" y="3054"/>
            <a:chExt cx="1440" cy="162"/>
          </a:xfrm>
        </p:grpSpPr>
        <p:sp>
          <p:nvSpPr>
            <p:cNvPr id="26713" name="Line 89"/>
            <p:cNvSpPr>
              <a:spLocks noChangeShapeType="1"/>
            </p:cNvSpPr>
            <p:nvPr/>
          </p:nvSpPr>
          <p:spPr bwMode="auto">
            <a:xfrm flipV="1">
              <a:off x="3264" y="3054"/>
              <a:ext cx="0" cy="16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4" name="Line 90"/>
            <p:cNvSpPr>
              <a:spLocks noChangeShapeType="1"/>
            </p:cNvSpPr>
            <p:nvPr/>
          </p:nvSpPr>
          <p:spPr bwMode="auto">
            <a:xfrm flipV="1">
              <a:off x="4704" y="307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715" name="Text Box 91"/>
          <p:cNvSpPr txBox="1">
            <a:spLocks noChangeArrowheads="1"/>
          </p:cNvSpPr>
          <p:nvPr/>
        </p:nvSpPr>
        <p:spPr bwMode="auto">
          <a:xfrm>
            <a:off x="2209800" y="6073775"/>
            <a:ext cx="4703763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Typically &lt;50Gb/s aggregate capacity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DDA3-73A2-AF47-B314-545C24729AF7}" type="slidenum">
              <a:rPr lang="en-US"/>
              <a:pPr/>
              <a:t>43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Goal: Utilization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“100% Throughput”:</a:t>
            </a:r>
            <a:r>
              <a:rPr lang="en-US"/>
              <a:t> no packets experience head-of-line blocking</a:t>
            </a:r>
          </a:p>
          <a:p>
            <a:r>
              <a:rPr lang="en-US"/>
              <a:t>Does the previous scheme achieve 100% throughput?</a:t>
            </a:r>
          </a:p>
          <a:p>
            <a:r>
              <a:rPr lang="en-US"/>
              <a:t>What if the crossbar could have a “speedup”?</a:t>
            </a:r>
          </a:p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90600" y="4800600"/>
            <a:ext cx="7696200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Key result:</a:t>
            </a:r>
            <a:r>
              <a:rPr lang="en-US" sz="2400"/>
              <a:t> Given a crossbar with 2x speedup, any maximal matching can achieve 100% throughput.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03D2-BB17-D84E-866B-34E82E3B395C}" type="slidenum">
              <a:rPr lang="en-US"/>
              <a:pPr/>
              <a:t>44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Combined Input-Output Queueing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4648200" cy="4800600"/>
          </a:xfrm>
        </p:spPr>
        <p:txBody>
          <a:bodyPr/>
          <a:lstStyle/>
          <a:p>
            <a:pPr marL="285750" indent="-285750">
              <a:buFontTx/>
              <a:buNone/>
            </a:pPr>
            <a:endParaRPr lang="en-US" sz="2400"/>
          </a:p>
          <a:p>
            <a:pPr marL="285750" indent="-285750"/>
            <a:r>
              <a:rPr lang="en-US" sz="2400" b="1">
                <a:solidFill>
                  <a:srgbClr val="FF0000"/>
                </a:solidFill>
              </a:rPr>
              <a:t>Advantages</a:t>
            </a:r>
          </a:p>
          <a:p>
            <a:pPr marL="685800" lvl="1" indent="-228600"/>
            <a:r>
              <a:rPr lang="en-US" sz="2000"/>
              <a:t>Easy to build</a:t>
            </a:r>
          </a:p>
          <a:p>
            <a:pPr lvl="2"/>
            <a:r>
              <a:rPr lang="en-US" sz="2000"/>
              <a:t>100% can be achieved with limited speedup</a:t>
            </a:r>
          </a:p>
          <a:p>
            <a:pPr lvl="2"/>
            <a:endParaRPr lang="en-US" sz="2000"/>
          </a:p>
          <a:p>
            <a:pPr marL="285750" indent="-285750"/>
            <a:r>
              <a:rPr lang="en-US" sz="2400" b="1">
                <a:solidFill>
                  <a:srgbClr val="FF0000"/>
                </a:solidFill>
              </a:rPr>
              <a:t>Disadvantages</a:t>
            </a:r>
          </a:p>
          <a:p>
            <a:pPr marL="685800" lvl="1" indent="-228600"/>
            <a:r>
              <a:rPr lang="en-US" sz="2000"/>
              <a:t>Harder to design algorithms</a:t>
            </a:r>
          </a:p>
          <a:p>
            <a:pPr lvl="2"/>
            <a:r>
              <a:rPr lang="en-US" sz="2000"/>
              <a:t>Two congestion points</a:t>
            </a:r>
          </a:p>
          <a:p>
            <a:pPr lvl="2"/>
            <a:r>
              <a:rPr lang="en-US" sz="2000"/>
              <a:t>Flow control at destination</a:t>
            </a:r>
          </a:p>
          <a:p>
            <a:pPr marL="285750" indent="-285750"/>
            <a:r>
              <a:rPr lang="en-US" sz="2400"/>
              <a:t>Speedup of </a:t>
            </a:r>
            <a:r>
              <a:rPr lang="en-US" sz="2400" i="1"/>
              <a:t>n</a:t>
            </a:r>
            <a:r>
              <a:rPr lang="en-US" sz="2400"/>
              <a:t>: no queueing at input.  What about output?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126038" y="3044825"/>
            <a:ext cx="655637" cy="3079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126038" y="3503613"/>
            <a:ext cx="655637" cy="3063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126038" y="4722813"/>
            <a:ext cx="655637" cy="3063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7510463" y="3044825"/>
            <a:ext cx="655637" cy="307975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7510463" y="3505200"/>
            <a:ext cx="655637" cy="306388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7510463" y="4721225"/>
            <a:ext cx="655637" cy="307975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4699000" y="32004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4699000" y="35814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4708525" y="4800600"/>
            <a:ext cx="37147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8166100" y="4865688"/>
            <a:ext cx="419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8166100" y="3635375"/>
            <a:ext cx="419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8166100" y="3143250"/>
            <a:ext cx="419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4572000" y="2590800"/>
            <a:ext cx="169545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343" tIns="44379" rIns="90343" bIns="44379">
            <a:prstTxWarp prst="textNoShape">
              <a:avLst/>
            </a:prstTxWarp>
            <a:spAutoFit/>
          </a:bodyPr>
          <a:lstStyle/>
          <a:p>
            <a:pPr algn="ctr" defTabSz="912813" eaLnBrk="0" hangingPunct="0"/>
            <a:r>
              <a:rPr lang="en-US" sz="1600" b="1"/>
              <a:t>input interfaces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832600" y="2590800"/>
            <a:ext cx="183038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343" tIns="44379" rIns="90343" bIns="44379">
            <a:prstTxWarp prst="textNoShape">
              <a:avLst/>
            </a:prstTxWarp>
            <a:spAutoFit/>
          </a:bodyPr>
          <a:lstStyle/>
          <a:p>
            <a:pPr algn="ctr" defTabSz="912813" eaLnBrk="0" hangingPunct="0"/>
            <a:r>
              <a:rPr lang="en-US" sz="1600" b="1"/>
              <a:t>output interfaces</a:t>
            </a:r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5365750" y="3881438"/>
            <a:ext cx="58738" cy="6191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5365750" y="4127500"/>
            <a:ext cx="58738" cy="61913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5365750" y="4371975"/>
            <a:ext cx="58738" cy="61913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7808913" y="3881438"/>
            <a:ext cx="60325" cy="6191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7808913" y="4127500"/>
            <a:ext cx="60325" cy="61913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1" name="Oval 23"/>
          <p:cNvSpPr>
            <a:spLocks noChangeArrowheads="1"/>
          </p:cNvSpPr>
          <p:nvPr/>
        </p:nvSpPr>
        <p:spPr bwMode="auto">
          <a:xfrm>
            <a:off x="7808913" y="4371975"/>
            <a:ext cx="60325" cy="61913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792" name="AutoShape 24"/>
          <p:cNvCxnSpPr>
            <a:cxnSpLocks noChangeShapeType="1"/>
            <a:stCxn id="32772" idx="3"/>
          </p:cNvCxnSpPr>
          <p:nvPr/>
        </p:nvCxnSpPr>
        <p:spPr bwMode="auto">
          <a:xfrm>
            <a:off x="5794375" y="3198813"/>
            <a:ext cx="263525" cy="7445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793" name="AutoShape 25"/>
          <p:cNvCxnSpPr>
            <a:cxnSpLocks noChangeShapeType="1"/>
            <a:stCxn id="32773" idx="3"/>
          </p:cNvCxnSpPr>
          <p:nvPr/>
        </p:nvCxnSpPr>
        <p:spPr bwMode="auto">
          <a:xfrm>
            <a:off x="5794375" y="3657600"/>
            <a:ext cx="263525" cy="285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794" name="AutoShape 26"/>
          <p:cNvCxnSpPr>
            <a:cxnSpLocks noChangeShapeType="1"/>
            <a:stCxn id="32774" idx="3"/>
          </p:cNvCxnSpPr>
          <p:nvPr/>
        </p:nvCxnSpPr>
        <p:spPr bwMode="auto">
          <a:xfrm flipV="1">
            <a:off x="5794375" y="3943350"/>
            <a:ext cx="263525" cy="9334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795" name="AutoShape 27"/>
          <p:cNvCxnSpPr>
            <a:cxnSpLocks noChangeShapeType="1"/>
            <a:endCxn id="32775" idx="1"/>
          </p:cNvCxnSpPr>
          <p:nvPr/>
        </p:nvCxnSpPr>
        <p:spPr bwMode="auto">
          <a:xfrm flipV="1">
            <a:off x="7167563" y="3198813"/>
            <a:ext cx="330200" cy="7445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796" name="AutoShape 28"/>
          <p:cNvCxnSpPr>
            <a:cxnSpLocks noChangeShapeType="1"/>
            <a:endCxn id="32776" idx="1"/>
          </p:cNvCxnSpPr>
          <p:nvPr/>
        </p:nvCxnSpPr>
        <p:spPr bwMode="auto">
          <a:xfrm flipV="1">
            <a:off x="7167563" y="3659188"/>
            <a:ext cx="330200" cy="2841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797" name="AutoShape 29"/>
          <p:cNvCxnSpPr>
            <a:cxnSpLocks noChangeShapeType="1"/>
            <a:endCxn id="32777" idx="1"/>
          </p:cNvCxnSpPr>
          <p:nvPr/>
        </p:nvCxnSpPr>
        <p:spPr bwMode="auto">
          <a:xfrm>
            <a:off x="7167563" y="3943350"/>
            <a:ext cx="330200" cy="931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6130925" y="3276600"/>
            <a:ext cx="1004888" cy="333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/>
              <a:t>Crossbar</a:t>
            </a: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5384800" y="4800600"/>
            <a:ext cx="152400" cy="15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5537200" y="4800600"/>
            <a:ext cx="152400" cy="15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5232400" y="4800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5232400" y="49530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5384800" y="3581400"/>
            <a:ext cx="152400" cy="15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5537200" y="3581400"/>
            <a:ext cx="152400" cy="15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5" name="Line 37"/>
          <p:cNvSpPr>
            <a:spLocks noChangeShapeType="1"/>
          </p:cNvSpPr>
          <p:nvPr/>
        </p:nvSpPr>
        <p:spPr bwMode="auto">
          <a:xfrm>
            <a:off x="5232400" y="3581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>
            <a:off x="5232400" y="3733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5384800" y="3124200"/>
            <a:ext cx="152400" cy="15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5537200" y="3124200"/>
            <a:ext cx="152400" cy="15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>
            <a:off x="5232400" y="3124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>
            <a:off x="5232400" y="3276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1" name="Rectangle 43"/>
          <p:cNvSpPr>
            <a:spLocks noChangeArrowheads="1"/>
          </p:cNvSpPr>
          <p:nvPr/>
        </p:nvSpPr>
        <p:spPr bwMode="auto">
          <a:xfrm>
            <a:off x="7747000" y="4800600"/>
            <a:ext cx="152400" cy="15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7899400" y="4800600"/>
            <a:ext cx="152400" cy="15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3" name="Line 45"/>
          <p:cNvSpPr>
            <a:spLocks noChangeShapeType="1"/>
          </p:cNvSpPr>
          <p:nvPr/>
        </p:nvSpPr>
        <p:spPr bwMode="auto">
          <a:xfrm>
            <a:off x="7594600" y="4800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>
            <a:off x="7594600" y="49530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5" name="Rectangle 47"/>
          <p:cNvSpPr>
            <a:spLocks noChangeArrowheads="1"/>
          </p:cNvSpPr>
          <p:nvPr/>
        </p:nvSpPr>
        <p:spPr bwMode="auto">
          <a:xfrm>
            <a:off x="7747000" y="3581400"/>
            <a:ext cx="152400" cy="15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6" name="Rectangle 48"/>
          <p:cNvSpPr>
            <a:spLocks noChangeArrowheads="1"/>
          </p:cNvSpPr>
          <p:nvPr/>
        </p:nvSpPr>
        <p:spPr bwMode="auto">
          <a:xfrm>
            <a:off x="7899400" y="3581400"/>
            <a:ext cx="152400" cy="15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7" name="Line 49"/>
          <p:cNvSpPr>
            <a:spLocks noChangeShapeType="1"/>
          </p:cNvSpPr>
          <p:nvPr/>
        </p:nvSpPr>
        <p:spPr bwMode="auto">
          <a:xfrm>
            <a:off x="7594600" y="3581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8" name="Line 50"/>
          <p:cNvSpPr>
            <a:spLocks noChangeShapeType="1"/>
          </p:cNvSpPr>
          <p:nvPr/>
        </p:nvSpPr>
        <p:spPr bwMode="auto">
          <a:xfrm>
            <a:off x="7594600" y="3733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7747000" y="3124200"/>
            <a:ext cx="152400" cy="15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0" name="Rectangle 52"/>
          <p:cNvSpPr>
            <a:spLocks noChangeArrowheads="1"/>
          </p:cNvSpPr>
          <p:nvPr/>
        </p:nvSpPr>
        <p:spPr bwMode="auto">
          <a:xfrm>
            <a:off x="7899400" y="3124200"/>
            <a:ext cx="152400" cy="15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1" name="Line 53"/>
          <p:cNvSpPr>
            <a:spLocks noChangeShapeType="1"/>
          </p:cNvSpPr>
          <p:nvPr/>
        </p:nvSpPr>
        <p:spPr bwMode="auto">
          <a:xfrm>
            <a:off x="7594600" y="3124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2" name="Line 54"/>
          <p:cNvSpPr>
            <a:spLocks noChangeShapeType="1"/>
          </p:cNvSpPr>
          <p:nvPr/>
        </p:nvSpPr>
        <p:spPr bwMode="auto">
          <a:xfrm>
            <a:off x="7594600" y="3276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6324600" y="3657600"/>
            <a:ext cx="609600" cy="762000"/>
            <a:chOff x="2352" y="2208"/>
            <a:chExt cx="768" cy="768"/>
          </a:xfrm>
        </p:grpSpPr>
        <p:grpSp>
          <p:nvGrpSpPr>
            <p:cNvPr id="3" name="Group 56"/>
            <p:cNvGrpSpPr>
              <a:grpSpLocks/>
            </p:cNvGrpSpPr>
            <p:nvPr/>
          </p:nvGrpSpPr>
          <p:grpSpPr bwMode="auto">
            <a:xfrm>
              <a:off x="2592" y="2208"/>
              <a:ext cx="288" cy="768"/>
              <a:chOff x="2736" y="1824"/>
              <a:chExt cx="288" cy="768"/>
            </a:xfrm>
          </p:grpSpPr>
          <p:sp>
            <p:nvSpPr>
              <p:cNvPr id="32825" name="Line 57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26" name="Line 58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27" name="Line 59"/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28" name="Line 60"/>
              <p:cNvSpPr>
                <a:spLocks noChangeShapeType="1"/>
              </p:cNvSpPr>
              <p:nvPr/>
            </p:nvSpPr>
            <p:spPr bwMode="auto">
              <a:xfrm>
                <a:off x="3024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61"/>
            <p:cNvGrpSpPr>
              <a:grpSpLocks/>
            </p:cNvGrpSpPr>
            <p:nvPr/>
          </p:nvGrpSpPr>
          <p:grpSpPr bwMode="auto">
            <a:xfrm rot="-5400000">
              <a:off x="2592" y="2208"/>
              <a:ext cx="288" cy="768"/>
              <a:chOff x="2736" y="1824"/>
              <a:chExt cx="288" cy="768"/>
            </a:xfrm>
          </p:grpSpPr>
          <p:sp>
            <p:nvSpPr>
              <p:cNvPr id="32830" name="Line 62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31" name="Line 63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32" name="Line 64"/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33" name="Line 65"/>
              <p:cNvSpPr>
                <a:spLocks noChangeShapeType="1"/>
              </p:cNvSpPr>
              <p:nvPr/>
            </p:nvSpPr>
            <p:spPr bwMode="auto">
              <a:xfrm>
                <a:off x="3024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2515-7A52-C94F-A116-F09C3327C77A}" type="slidenum">
              <a:rPr lang="en-US"/>
              <a:pPr/>
              <a:t>45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Head-of-Line Blocking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717800" y="3429000"/>
            <a:ext cx="152400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489200" y="3429000"/>
            <a:ext cx="152400" cy="152400"/>
          </a:xfrm>
          <a:prstGeom prst="rect">
            <a:avLst/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60600" y="3429000"/>
            <a:ext cx="152400" cy="152400"/>
          </a:xfrm>
          <a:prstGeom prst="rect">
            <a:avLst/>
          </a:prstGeom>
          <a:solidFill>
            <a:srgbClr val="99FF66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032500" y="3962400"/>
            <a:ext cx="152400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803900" y="3962400"/>
            <a:ext cx="152400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5575300" y="3962400"/>
            <a:ext cx="152400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9" name="Freeform 9"/>
          <p:cNvSpPr>
            <a:spLocks/>
          </p:cNvSpPr>
          <p:nvPr/>
        </p:nvSpPr>
        <p:spPr bwMode="auto">
          <a:xfrm>
            <a:off x="5499100" y="3886200"/>
            <a:ext cx="7620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  <a:cxn ang="0">
                <a:pos x="480" y="192"/>
              </a:cxn>
              <a:cxn ang="0">
                <a:pos x="0" y="192"/>
              </a:cxn>
            </a:cxnLst>
            <a:rect l="0" t="0" r="r" b="b"/>
            <a:pathLst>
              <a:path w="480" h="192">
                <a:moveTo>
                  <a:pt x="0" y="0"/>
                </a:moveTo>
                <a:lnTo>
                  <a:pt x="480" y="0"/>
                </a:lnTo>
                <a:lnTo>
                  <a:pt x="480" y="192"/>
                </a:lnTo>
                <a:lnTo>
                  <a:pt x="0" y="192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6032500" y="3429000"/>
            <a:ext cx="152400" cy="152400"/>
          </a:xfrm>
          <a:prstGeom prst="rect">
            <a:avLst/>
          </a:prstGeom>
          <a:solidFill>
            <a:srgbClr val="00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1" name="Freeform 11"/>
          <p:cNvSpPr>
            <a:spLocks/>
          </p:cNvSpPr>
          <p:nvPr/>
        </p:nvSpPr>
        <p:spPr bwMode="auto">
          <a:xfrm>
            <a:off x="5499100" y="3352800"/>
            <a:ext cx="7620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  <a:cxn ang="0">
                <a:pos x="480" y="192"/>
              </a:cxn>
              <a:cxn ang="0">
                <a:pos x="0" y="192"/>
              </a:cxn>
            </a:cxnLst>
            <a:rect l="0" t="0" r="r" b="b"/>
            <a:pathLst>
              <a:path w="480" h="192">
                <a:moveTo>
                  <a:pt x="0" y="0"/>
                </a:moveTo>
                <a:lnTo>
                  <a:pt x="480" y="0"/>
                </a:lnTo>
                <a:lnTo>
                  <a:pt x="480" y="192"/>
                </a:lnTo>
                <a:lnTo>
                  <a:pt x="0" y="192"/>
                </a:lnTo>
              </a:path>
            </a:pathLst>
          </a:custGeom>
          <a:noFill/>
          <a:ln w="19050" cap="flat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6032500" y="4495800"/>
            <a:ext cx="152400" cy="152400"/>
          </a:xfrm>
          <a:prstGeom prst="rect">
            <a:avLst/>
          </a:prstGeom>
          <a:solidFill>
            <a:srgbClr val="99FF66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3" name="Freeform 13"/>
          <p:cNvSpPr>
            <a:spLocks/>
          </p:cNvSpPr>
          <p:nvPr/>
        </p:nvSpPr>
        <p:spPr bwMode="auto">
          <a:xfrm>
            <a:off x="5499100" y="4419600"/>
            <a:ext cx="7620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  <a:cxn ang="0">
                <a:pos x="480" y="192"/>
              </a:cxn>
              <a:cxn ang="0">
                <a:pos x="0" y="192"/>
              </a:cxn>
            </a:cxnLst>
            <a:rect l="0" t="0" r="r" b="b"/>
            <a:pathLst>
              <a:path w="480" h="192">
                <a:moveTo>
                  <a:pt x="0" y="0"/>
                </a:moveTo>
                <a:lnTo>
                  <a:pt x="480" y="0"/>
                </a:lnTo>
                <a:lnTo>
                  <a:pt x="480" y="192"/>
                </a:lnTo>
                <a:lnTo>
                  <a:pt x="0" y="192"/>
                </a:lnTo>
              </a:path>
            </a:pathLst>
          </a:custGeom>
          <a:noFill/>
          <a:ln w="19050" cap="flat" cmpd="sng">
            <a:solidFill>
              <a:srgbClr val="99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4" name="Freeform 14"/>
          <p:cNvSpPr>
            <a:spLocks/>
          </p:cNvSpPr>
          <p:nvPr/>
        </p:nvSpPr>
        <p:spPr bwMode="auto">
          <a:xfrm>
            <a:off x="2184400" y="3352800"/>
            <a:ext cx="7620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  <a:cxn ang="0">
                <a:pos x="480" y="192"/>
              </a:cxn>
              <a:cxn ang="0">
                <a:pos x="0" y="192"/>
              </a:cxn>
            </a:cxnLst>
            <a:rect l="0" t="0" r="r" b="b"/>
            <a:pathLst>
              <a:path w="480" h="192">
                <a:moveTo>
                  <a:pt x="0" y="0"/>
                </a:moveTo>
                <a:lnTo>
                  <a:pt x="480" y="0"/>
                </a:lnTo>
                <a:lnTo>
                  <a:pt x="480" y="192"/>
                </a:lnTo>
                <a:lnTo>
                  <a:pt x="0" y="19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Freeform 15"/>
          <p:cNvSpPr>
            <a:spLocks/>
          </p:cNvSpPr>
          <p:nvPr/>
        </p:nvSpPr>
        <p:spPr bwMode="auto">
          <a:xfrm>
            <a:off x="2184400" y="3886200"/>
            <a:ext cx="7620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  <a:cxn ang="0">
                <a:pos x="480" y="192"/>
              </a:cxn>
              <a:cxn ang="0">
                <a:pos x="0" y="192"/>
              </a:cxn>
            </a:cxnLst>
            <a:rect l="0" t="0" r="r" b="b"/>
            <a:pathLst>
              <a:path w="480" h="192">
                <a:moveTo>
                  <a:pt x="0" y="0"/>
                </a:moveTo>
                <a:lnTo>
                  <a:pt x="480" y="0"/>
                </a:lnTo>
                <a:lnTo>
                  <a:pt x="480" y="192"/>
                </a:lnTo>
                <a:lnTo>
                  <a:pt x="0" y="19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Freeform 16"/>
          <p:cNvSpPr>
            <a:spLocks/>
          </p:cNvSpPr>
          <p:nvPr/>
        </p:nvSpPr>
        <p:spPr bwMode="auto">
          <a:xfrm>
            <a:off x="2184400" y="4419600"/>
            <a:ext cx="7620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  <a:cxn ang="0">
                <a:pos x="480" y="192"/>
              </a:cxn>
              <a:cxn ang="0">
                <a:pos x="0" y="192"/>
              </a:cxn>
            </a:cxnLst>
            <a:rect l="0" t="0" r="r" b="b"/>
            <a:pathLst>
              <a:path w="480" h="192">
                <a:moveTo>
                  <a:pt x="0" y="0"/>
                </a:moveTo>
                <a:lnTo>
                  <a:pt x="480" y="0"/>
                </a:lnTo>
                <a:lnTo>
                  <a:pt x="480" y="192"/>
                </a:lnTo>
                <a:lnTo>
                  <a:pt x="0" y="19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6229350" y="3276600"/>
            <a:ext cx="1120775" cy="363538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/>
              <a:t>Output 1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6270625" y="3827463"/>
            <a:ext cx="1120775" cy="363537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/>
              <a:t>Output 2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6270625" y="4360863"/>
            <a:ext cx="1120775" cy="363537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/>
              <a:t>Output 3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295400" y="3276600"/>
            <a:ext cx="930275" cy="363538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/>
              <a:t>Input 1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1304925" y="3827463"/>
            <a:ext cx="930275" cy="363537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/>
              <a:t>Input 2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1304925" y="4360863"/>
            <a:ext cx="930275" cy="363537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/>
              <a:t>Input 3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762000" y="1889125"/>
            <a:ext cx="80772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Problem:</a:t>
            </a:r>
            <a:r>
              <a:rPr lang="en-US" sz="2000" b="1"/>
              <a:t> The packet at the front of the queue experiences contention for the output queue, blocking all packets behind it.</a:t>
            </a:r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3200400" y="3505200"/>
            <a:ext cx="2133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1676400" y="5791200"/>
            <a:ext cx="5867400" cy="366713"/>
          </a:xfrm>
          <a:prstGeom prst="rect">
            <a:avLst/>
          </a:prstGeom>
          <a:solidFill>
            <a:srgbClr val="F6F6A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Maximum throughput in such a switch: 2 – sqrt(2)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581400" y="3505200"/>
            <a:ext cx="1219200" cy="1219200"/>
            <a:chOff x="2352" y="2208"/>
            <a:chExt cx="768" cy="768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2592" y="2208"/>
              <a:ext cx="288" cy="768"/>
              <a:chOff x="2736" y="1824"/>
              <a:chExt cx="288" cy="768"/>
            </a:xfrm>
          </p:grpSpPr>
          <p:sp>
            <p:nvSpPr>
              <p:cNvPr id="30748" name="Line 28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49" name="Line 29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0" name="Line 30"/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" name="Line 31"/>
              <p:cNvSpPr>
                <a:spLocks noChangeShapeType="1"/>
              </p:cNvSpPr>
              <p:nvPr/>
            </p:nvSpPr>
            <p:spPr bwMode="auto">
              <a:xfrm>
                <a:off x="3024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32"/>
            <p:cNvGrpSpPr>
              <a:grpSpLocks/>
            </p:cNvGrpSpPr>
            <p:nvPr/>
          </p:nvGrpSpPr>
          <p:grpSpPr bwMode="auto">
            <a:xfrm rot="-5400000">
              <a:off x="2592" y="2208"/>
              <a:ext cx="288" cy="768"/>
              <a:chOff x="2736" y="1824"/>
              <a:chExt cx="288" cy="768"/>
            </a:xfrm>
          </p:grpSpPr>
          <p:sp>
            <p:nvSpPr>
              <p:cNvPr id="30753" name="Line 33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4" name="Line 34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5" name="Line 35"/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6" name="Line 36"/>
              <p:cNvSpPr>
                <a:spLocks noChangeShapeType="1"/>
              </p:cNvSpPr>
              <p:nvPr/>
            </p:nvSpPr>
            <p:spPr bwMode="auto">
              <a:xfrm>
                <a:off x="3024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12FB-03CF-E545-89DC-3AEB7DD8F830}" type="slidenum">
              <a:rPr lang="en-US"/>
              <a:pPr/>
              <a:t>46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 Virtual Output Queues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marL="285750" indent="-285750"/>
            <a:r>
              <a:rPr lang="en-US"/>
              <a:t>Maintain N virtual queues at each input</a:t>
            </a:r>
          </a:p>
          <a:p>
            <a:pPr marL="685800" lvl="1" indent="-228600"/>
            <a:r>
              <a:rPr lang="en-US"/>
              <a:t> one per output </a:t>
            </a:r>
          </a:p>
          <a:p>
            <a:pPr marL="285750" indent="-285750"/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590800" y="2743200"/>
            <a:ext cx="152400" cy="152400"/>
          </a:xfrm>
          <a:prstGeom prst="rect">
            <a:avLst/>
          </a:prstGeom>
          <a:solidFill>
            <a:srgbClr val="00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181600" y="3657600"/>
            <a:ext cx="152400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953000" y="3657600"/>
            <a:ext cx="152400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724400" y="3657600"/>
            <a:ext cx="152400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Freeform 8"/>
          <p:cNvSpPr>
            <a:spLocks/>
          </p:cNvSpPr>
          <p:nvPr/>
        </p:nvSpPr>
        <p:spPr bwMode="auto">
          <a:xfrm>
            <a:off x="4648200" y="3581400"/>
            <a:ext cx="7620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  <a:cxn ang="0">
                <a:pos x="480" y="192"/>
              </a:cxn>
              <a:cxn ang="0">
                <a:pos x="0" y="192"/>
              </a:cxn>
            </a:cxnLst>
            <a:rect l="0" t="0" r="r" b="b"/>
            <a:pathLst>
              <a:path w="480" h="192">
                <a:moveTo>
                  <a:pt x="0" y="0"/>
                </a:moveTo>
                <a:lnTo>
                  <a:pt x="480" y="0"/>
                </a:lnTo>
                <a:lnTo>
                  <a:pt x="480" y="192"/>
                </a:lnTo>
                <a:lnTo>
                  <a:pt x="0" y="192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181600" y="3124200"/>
            <a:ext cx="152400" cy="152400"/>
          </a:xfrm>
          <a:prstGeom prst="rect">
            <a:avLst/>
          </a:prstGeom>
          <a:solidFill>
            <a:srgbClr val="00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Freeform 10"/>
          <p:cNvSpPr>
            <a:spLocks/>
          </p:cNvSpPr>
          <p:nvPr/>
        </p:nvSpPr>
        <p:spPr bwMode="auto">
          <a:xfrm>
            <a:off x="4648200" y="3048000"/>
            <a:ext cx="7620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  <a:cxn ang="0">
                <a:pos x="480" y="192"/>
              </a:cxn>
              <a:cxn ang="0">
                <a:pos x="0" y="192"/>
              </a:cxn>
            </a:cxnLst>
            <a:rect l="0" t="0" r="r" b="b"/>
            <a:pathLst>
              <a:path w="480" h="192">
                <a:moveTo>
                  <a:pt x="0" y="0"/>
                </a:moveTo>
                <a:lnTo>
                  <a:pt x="480" y="0"/>
                </a:lnTo>
                <a:lnTo>
                  <a:pt x="480" y="192"/>
                </a:lnTo>
                <a:lnTo>
                  <a:pt x="0" y="192"/>
                </a:lnTo>
              </a:path>
            </a:pathLst>
          </a:custGeom>
          <a:noFill/>
          <a:ln w="19050" cap="flat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rect">
            <a:avLst/>
          </a:prstGeom>
          <a:solidFill>
            <a:srgbClr val="99FF66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8" name="Freeform 12"/>
          <p:cNvSpPr>
            <a:spLocks/>
          </p:cNvSpPr>
          <p:nvPr/>
        </p:nvSpPr>
        <p:spPr bwMode="auto">
          <a:xfrm>
            <a:off x="4648200" y="4114800"/>
            <a:ext cx="7620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  <a:cxn ang="0">
                <a:pos x="480" y="192"/>
              </a:cxn>
              <a:cxn ang="0">
                <a:pos x="0" y="192"/>
              </a:cxn>
            </a:cxnLst>
            <a:rect l="0" t="0" r="r" b="b"/>
            <a:pathLst>
              <a:path w="480" h="192">
                <a:moveTo>
                  <a:pt x="0" y="0"/>
                </a:moveTo>
                <a:lnTo>
                  <a:pt x="480" y="0"/>
                </a:lnTo>
                <a:lnTo>
                  <a:pt x="480" y="192"/>
                </a:lnTo>
                <a:lnTo>
                  <a:pt x="0" y="192"/>
                </a:lnTo>
              </a:path>
            </a:pathLst>
          </a:custGeom>
          <a:noFill/>
          <a:ln w="19050" cap="flat" cmpd="sng">
            <a:solidFill>
              <a:srgbClr val="99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9" name="Freeform 13"/>
          <p:cNvSpPr>
            <a:spLocks/>
          </p:cNvSpPr>
          <p:nvPr/>
        </p:nvSpPr>
        <p:spPr bwMode="auto">
          <a:xfrm>
            <a:off x="2286000" y="2667000"/>
            <a:ext cx="5334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  <a:cxn ang="0">
                <a:pos x="480" y="192"/>
              </a:cxn>
              <a:cxn ang="0">
                <a:pos x="0" y="192"/>
              </a:cxn>
            </a:cxnLst>
            <a:rect l="0" t="0" r="r" b="b"/>
            <a:pathLst>
              <a:path w="480" h="192">
                <a:moveTo>
                  <a:pt x="0" y="0"/>
                </a:moveTo>
                <a:lnTo>
                  <a:pt x="480" y="0"/>
                </a:lnTo>
                <a:lnTo>
                  <a:pt x="480" y="192"/>
                </a:lnTo>
                <a:lnTo>
                  <a:pt x="0" y="19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0" name="Freeform 14"/>
          <p:cNvSpPr>
            <a:spLocks/>
          </p:cNvSpPr>
          <p:nvPr/>
        </p:nvSpPr>
        <p:spPr bwMode="auto">
          <a:xfrm>
            <a:off x="2362200" y="2743200"/>
            <a:ext cx="3810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0"/>
              </a:cxn>
              <a:cxn ang="0">
                <a:pos x="384" y="96"/>
              </a:cxn>
              <a:cxn ang="0">
                <a:pos x="0" y="96"/>
              </a:cxn>
            </a:cxnLst>
            <a:rect l="0" t="0" r="r" b="b"/>
            <a:pathLst>
              <a:path w="384" h="96">
                <a:moveTo>
                  <a:pt x="0" y="0"/>
                </a:moveTo>
                <a:lnTo>
                  <a:pt x="384" y="0"/>
                </a:lnTo>
                <a:lnTo>
                  <a:pt x="384" y="96"/>
                </a:lnTo>
                <a:lnTo>
                  <a:pt x="0" y="96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2590800" y="2971800"/>
            <a:ext cx="152400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2" name="Freeform 16"/>
          <p:cNvSpPr>
            <a:spLocks/>
          </p:cNvSpPr>
          <p:nvPr/>
        </p:nvSpPr>
        <p:spPr bwMode="auto">
          <a:xfrm>
            <a:off x="2362200" y="2971800"/>
            <a:ext cx="3810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0"/>
              </a:cxn>
              <a:cxn ang="0">
                <a:pos x="384" y="96"/>
              </a:cxn>
              <a:cxn ang="0">
                <a:pos x="0" y="96"/>
              </a:cxn>
            </a:cxnLst>
            <a:rect l="0" t="0" r="r" b="b"/>
            <a:pathLst>
              <a:path w="384" h="96">
                <a:moveTo>
                  <a:pt x="0" y="0"/>
                </a:moveTo>
                <a:lnTo>
                  <a:pt x="384" y="0"/>
                </a:lnTo>
                <a:lnTo>
                  <a:pt x="384" y="96"/>
                </a:lnTo>
                <a:lnTo>
                  <a:pt x="0" y="96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2590800" y="3200400"/>
            <a:ext cx="152400" cy="152400"/>
          </a:xfrm>
          <a:prstGeom prst="rect">
            <a:avLst/>
          </a:prstGeom>
          <a:solidFill>
            <a:srgbClr val="99FF66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4" name="Freeform 18"/>
          <p:cNvSpPr>
            <a:spLocks/>
          </p:cNvSpPr>
          <p:nvPr/>
        </p:nvSpPr>
        <p:spPr bwMode="auto">
          <a:xfrm>
            <a:off x="2362200" y="3200400"/>
            <a:ext cx="3810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0"/>
              </a:cxn>
              <a:cxn ang="0">
                <a:pos x="384" y="96"/>
              </a:cxn>
              <a:cxn ang="0">
                <a:pos x="0" y="96"/>
              </a:cxn>
            </a:cxnLst>
            <a:rect l="0" t="0" r="r" b="b"/>
            <a:pathLst>
              <a:path w="384" h="96">
                <a:moveTo>
                  <a:pt x="0" y="0"/>
                </a:moveTo>
                <a:lnTo>
                  <a:pt x="384" y="0"/>
                </a:lnTo>
                <a:lnTo>
                  <a:pt x="384" y="96"/>
                </a:lnTo>
                <a:lnTo>
                  <a:pt x="0" y="96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5" name="Freeform 19"/>
          <p:cNvSpPr>
            <a:spLocks/>
          </p:cNvSpPr>
          <p:nvPr/>
        </p:nvSpPr>
        <p:spPr bwMode="auto">
          <a:xfrm>
            <a:off x="2286000" y="3581400"/>
            <a:ext cx="5334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  <a:cxn ang="0">
                <a:pos x="480" y="192"/>
              </a:cxn>
              <a:cxn ang="0">
                <a:pos x="0" y="192"/>
              </a:cxn>
            </a:cxnLst>
            <a:rect l="0" t="0" r="r" b="b"/>
            <a:pathLst>
              <a:path w="480" h="192">
                <a:moveTo>
                  <a:pt x="0" y="0"/>
                </a:moveTo>
                <a:lnTo>
                  <a:pt x="480" y="0"/>
                </a:lnTo>
                <a:lnTo>
                  <a:pt x="480" y="192"/>
                </a:lnTo>
                <a:lnTo>
                  <a:pt x="0" y="19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Freeform 20"/>
          <p:cNvSpPr>
            <a:spLocks/>
          </p:cNvSpPr>
          <p:nvPr/>
        </p:nvSpPr>
        <p:spPr bwMode="auto">
          <a:xfrm>
            <a:off x="2362200" y="3657600"/>
            <a:ext cx="3810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0"/>
              </a:cxn>
              <a:cxn ang="0">
                <a:pos x="384" y="96"/>
              </a:cxn>
              <a:cxn ang="0">
                <a:pos x="0" y="96"/>
              </a:cxn>
            </a:cxnLst>
            <a:rect l="0" t="0" r="r" b="b"/>
            <a:pathLst>
              <a:path w="384" h="96">
                <a:moveTo>
                  <a:pt x="0" y="0"/>
                </a:moveTo>
                <a:lnTo>
                  <a:pt x="384" y="0"/>
                </a:lnTo>
                <a:lnTo>
                  <a:pt x="384" y="96"/>
                </a:lnTo>
                <a:lnTo>
                  <a:pt x="0" y="96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7" name="Freeform 21"/>
          <p:cNvSpPr>
            <a:spLocks/>
          </p:cNvSpPr>
          <p:nvPr/>
        </p:nvSpPr>
        <p:spPr bwMode="auto">
          <a:xfrm>
            <a:off x="2362200" y="3886200"/>
            <a:ext cx="3810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0"/>
              </a:cxn>
              <a:cxn ang="0">
                <a:pos x="384" y="96"/>
              </a:cxn>
              <a:cxn ang="0">
                <a:pos x="0" y="96"/>
              </a:cxn>
            </a:cxnLst>
            <a:rect l="0" t="0" r="r" b="b"/>
            <a:pathLst>
              <a:path w="384" h="96">
                <a:moveTo>
                  <a:pt x="0" y="0"/>
                </a:moveTo>
                <a:lnTo>
                  <a:pt x="384" y="0"/>
                </a:lnTo>
                <a:lnTo>
                  <a:pt x="384" y="96"/>
                </a:lnTo>
                <a:lnTo>
                  <a:pt x="0" y="96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Freeform 22"/>
          <p:cNvSpPr>
            <a:spLocks/>
          </p:cNvSpPr>
          <p:nvPr/>
        </p:nvSpPr>
        <p:spPr bwMode="auto">
          <a:xfrm>
            <a:off x="2362200" y="4114800"/>
            <a:ext cx="3810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0"/>
              </a:cxn>
              <a:cxn ang="0">
                <a:pos x="384" y="96"/>
              </a:cxn>
              <a:cxn ang="0">
                <a:pos x="0" y="96"/>
              </a:cxn>
            </a:cxnLst>
            <a:rect l="0" t="0" r="r" b="b"/>
            <a:pathLst>
              <a:path w="384" h="96">
                <a:moveTo>
                  <a:pt x="0" y="0"/>
                </a:moveTo>
                <a:lnTo>
                  <a:pt x="384" y="0"/>
                </a:lnTo>
                <a:lnTo>
                  <a:pt x="384" y="96"/>
                </a:lnTo>
                <a:lnTo>
                  <a:pt x="0" y="96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9" name="Freeform 23"/>
          <p:cNvSpPr>
            <a:spLocks/>
          </p:cNvSpPr>
          <p:nvPr/>
        </p:nvSpPr>
        <p:spPr bwMode="auto">
          <a:xfrm>
            <a:off x="2286000" y="4419600"/>
            <a:ext cx="5334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  <a:cxn ang="0">
                <a:pos x="480" y="192"/>
              </a:cxn>
              <a:cxn ang="0">
                <a:pos x="0" y="192"/>
              </a:cxn>
            </a:cxnLst>
            <a:rect l="0" t="0" r="r" b="b"/>
            <a:pathLst>
              <a:path w="480" h="192">
                <a:moveTo>
                  <a:pt x="0" y="0"/>
                </a:moveTo>
                <a:lnTo>
                  <a:pt x="480" y="0"/>
                </a:lnTo>
                <a:lnTo>
                  <a:pt x="480" y="192"/>
                </a:lnTo>
                <a:lnTo>
                  <a:pt x="0" y="19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0" name="Freeform 24"/>
          <p:cNvSpPr>
            <a:spLocks/>
          </p:cNvSpPr>
          <p:nvPr/>
        </p:nvSpPr>
        <p:spPr bwMode="auto">
          <a:xfrm>
            <a:off x="2362200" y="4495800"/>
            <a:ext cx="3810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0"/>
              </a:cxn>
              <a:cxn ang="0">
                <a:pos x="384" y="96"/>
              </a:cxn>
              <a:cxn ang="0">
                <a:pos x="0" y="96"/>
              </a:cxn>
            </a:cxnLst>
            <a:rect l="0" t="0" r="r" b="b"/>
            <a:pathLst>
              <a:path w="384" h="96">
                <a:moveTo>
                  <a:pt x="0" y="0"/>
                </a:moveTo>
                <a:lnTo>
                  <a:pt x="384" y="0"/>
                </a:lnTo>
                <a:lnTo>
                  <a:pt x="384" y="96"/>
                </a:lnTo>
                <a:lnTo>
                  <a:pt x="0" y="96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1" name="Freeform 25"/>
          <p:cNvSpPr>
            <a:spLocks/>
          </p:cNvSpPr>
          <p:nvPr/>
        </p:nvSpPr>
        <p:spPr bwMode="auto">
          <a:xfrm>
            <a:off x="2362200" y="4724400"/>
            <a:ext cx="3810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0"/>
              </a:cxn>
              <a:cxn ang="0">
                <a:pos x="384" y="96"/>
              </a:cxn>
              <a:cxn ang="0">
                <a:pos x="0" y="96"/>
              </a:cxn>
            </a:cxnLst>
            <a:rect l="0" t="0" r="r" b="b"/>
            <a:pathLst>
              <a:path w="384" h="96">
                <a:moveTo>
                  <a:pt x="0" y="0"/>
                </a:moveTo>
                <a:lnTo>
                  <a:pt x="384" y="0"/>
                </a:lnTo>
                <a:lnTo>
                  <a:pt x="384" y="96"/>
                </a:lnTo>
                <a:lnTo>
                  <a:pt x="0" y="96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2" name="Freeform 26"/>
          <p:cNvSpPr>
            <a:spLocks/>
          </p:cNvSpPr>
          <p:nvPr/>
        </p:nvSpPr>
        <p:spPr bwMode="auto">
          <a:xfrm>
            <a:off x="2362200" y="4953000"/>
            <a:ext cx="3810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0"/>
              </a:cxn>
              <a:cxn ang="0">
                <a:pos x="384" y="96"/>
              </a:cxn>
              <a:cxn ang="0">
                <a:pos x="0" y="96"/>
              </a:cxn>
            </a:cxnLst>
            <a:rect l="0" t="0" r="r" b="b"/>
            <a:pathLst>
              <a:path w="384" h="96">
                <a:moveTo>
                  <a:pt x="0" y="0"/>
                </a:moveTo>
                <a:lnTo>
                  <a:pt x="384" y="0"/>
                </a:lnTo>
                <a:lnTo>
                  <a:pt x="384" y="96"/>
                </a:lnTo>
                <a:lnTo>
                  <a:pt x="0" y="96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2743200" y="2819400"/>
            <a:ext cx="1981200" cy="381000"/>
          </a:xfrm>
          <a:prstGeom prst="line">
            <a:avLst/>
          </a:prstGeom>
          <a:noFill/>
          <a:ln w="635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2743200" y="3276600"/>
            <a:ext cx="1981200" cy="99060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5410200" y="3048000"/>
            <a:ext cx="1057275" cy="363538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/>
              <a:t>Output 1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5419725" y="3598863"/>
            <a:ext cx="1057275" cy="363537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Output 2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5419725" y="4132263"/>
            <a:ext cx="1057275" cy="363537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Output 3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1397000" y="2819400"/>
            <a:ext cx="879475" cy="363538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Input 1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1406525" y="3810000"/>
            <a:ext cx="879475" cy="363538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Input 2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1406525" y="4665663"/>
            <a:ext cx="879475" cy="363537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Input 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A6B1-A70D-F448-B2A5-AD477C13E967}" type="slidenum">
              <a:rPr lang="en-US"/>
              <a:pPr/>
              <a:t>47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and Fairness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an appropriate definition of fairness?</a:t>
            </a:r>
          </a:p>
          <a:p>
            <a:pPr lvl="1"/>
            <a:r>
              <a:rPr lang="en-US"/>
              <a:t>One notion: Max-min fairness</a:t>
            </a:r>
          </a:p>
          <a:p>
            <a:pPr lvl="1"/>
            <a:r>
              <a:rPr lang="en-US"/>
              <a:t>Disadvantage: Compromises throughput</a:t>
            </a:r>
          </a:p>
          <a:p>
            <a:pPr lvl="1"/>
            <a:endParaRPr lang="en-US"/>
          </a:p>
          <a:p>
            <a:r>
              <a:rPr lang="en-US"/>
              <a:t>Max-min fairness gives priority to low data rates/small values</a:t>
            </a:r>
          </a:p>
          <a:p>
            <a:endParaRPr lang="en-US"/>
          </a:p>
          <a:p>
            <a:r>
              <a:rPr lang="en-US"/>
              <a:t>Is it guaranteed to exist?</a:t>
            </a:r>
          </a:p>
          <a:p>
            <a:r>
              <a:rPr lang="en-US"/>
              <a:t>Is it unique?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687F-274C-C248-8434-D7BA238F816E}" type="slidenum">
              <a:rPr lang="en-US"/>
              <a:pPr/>
              <a:t>48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Max-Min Fairness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 flow rate x is </a:t>
            </a:r>
            <a:r>
              <a:rPr lang="en-US" sz="2400" b="1"/>
              <a:t>max-min fair</a:t>
            </a:r>
            <a:r>
              <a:rPr lang="en-US" sz="2400"/>
              <a:t> if any rate x cannot be increased without decreasing some y which is smaller than or equal to x.</a:t>
            </a:r>
          </a:p>
          <a:p>
            <a:endParaRPr lang="en-US" sz="2400"/>
          </a:p>
          <a:p>
            <a:r>
              <a:rPr lang="en-US" sz="2400"/>
              <a:t>How to share equally with different resource demands</a:t>
            </a:r>
          </a:p>
          <a:p>
            <a:pPr lvl="1"/>
            <a:r>
              <a:rPr lang="en-US" sz="2000"/>
              <a:t>small users will get all they want</a:t>
            </a:r>
          </a:p>
          <a:p>
            <a:pPr lvl="1"/>
            <a:r>
              <a:rPr lang="en-US" sz="2000"/>
              <a:t>large users will evenly split the rest</a:t>
            </a:r>
          </a:p>
          <a:p>
            <a:r>
              <a:rPr lang="en-US" sz="2400"/>
              <a:t>More formally, perform this procedure:</a:t>
            </a:r>
          </a:p>
          <a:p>
            <a:pPr lvl="1"/>
            <a:r>
              <a:rPr lang="en-US" sz="2000"/>
              <a:t>resource allocated to customers in order of increasing demand</a:t>
            </a:r>
          </a:p>
          <a:p>
            <a:pPr lvl="1"/>
            <a:r>
              <a:rPr lang="en-US" sz="2000"/>
              <a:t>no customer receives more than requested</a:t>
            </a:r>
          </a:p>
          <a:p>
            <a:pPr lvl="1"/>
            <a:r>
              <a:rPr lang="en-US" sz="2000"/>
              <a:t>customers with unsatisfied demands split the remaining resource</a:t>
            </a:r>
          </a:p>
          <a:p>
            <a:pPr>
              <a:buFontTx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F7B8-BA8B-8A44-AB6D-A6A29FFE6302}" type="slidenum">
              <a:rPr lang="en-US"/>
              <a:pPr/>
              <a:t>49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Demands: 2, 2.6, 4, 5; capacity: 10</a:t>
            </a:r>
          </a:p>
          <a:p>
            <a:pPr lvl="1"/>
            <a:r>
              <a:rPr lang="en-US" sz="2000"/>
              <a:t>10/4 = 2.5 </a:t>
            </a:r>
          </a:p>
          <a:p>
            <a:pPr lvl="1"/>
            <a:r>
              <a:rPr lang="en-US" sz="2000" b="1"/>
              <a:t>Problem:</a:t>
            </a:r>
            <a:r>
              <a:rPr lang="en-US" sz="2000"/>
              <a:t> 1st user needs only 2; excess of 0.5, </a:t>
            </a:r>
          </a:p>
          <a:p>
            <a:pPr lvl="1"/>
            <a:endParaRPr lang="en-US" sz="2000"/>
          </a:p>
          <a:p>
            <a:r>
              <a:rPr lang="en-US" sz="2400"/>
              <a:t>Distribute among 3, so 0.5/3=0.167</a:t>
            </a:r>
          </a:p>
          <a:p>
            <a:pPr lvl="1"/>
            <a:r>
              <a:rPr lang="en-US" sz="2000"/>
              <a:t>now we have allocs of [2, 2.67, 2.67, 2.67],</a:t>
            </a:r>
          </a:p>
          <a:p>
            <a:pPr lvl="1"/>
            <a:r>
              <a:rPr lang="en-US" sz="2000"/>
              <a:t>leaving an excess of 0.07 for cust #2</a:t>
            </a:r>
          </a:p>
          <a:p>
            <a:pPr lvl="1"/>
            <a:r>
              <a:rPr lang="en-US" sz="2000"/>
              <a:t>divide that in two, gets [2, 2.6, 2.7, 2.7]</a:t>
            </a:r>
          </a:p>
          <a:p>
            <a:pPr lvl="1"/>
            <a:endParaRPr lang="en-US" sz="2000"/>
          </a:p>
          <a:p>
            <a:r>
              <a:rPr lang="en-US" sz="2400"/>
              <a:t>Maximizes the minimum share to each customer whose demand is not fully serviced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A18-3891-5C4F-BD6A-68B59C2A6FA5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600200" y="1918957"/>
            <a:ext cx="5791200" cy="236220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Router Architecture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057400" y="2452357"/>
            <a:ext cx="1752600" cy="1295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/>
              <a:t>Lookup</a:t>
            </a:r>
          </a:p>
          <a:p>
            <a:pPr algn="ctr" eaLnBrk="0" hangingPunct="0"/>
            <a:r>
              <a:rPr lang="en-US" sz="2400" b="1"/>
              <a:t>IP Address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810000" y="2452357"/>
            <a:ext cx="1447800" cy="1295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/>
              <a:t>Update</a:t>
            </a:r>
          </a:p>
          <a:p>
            <a:pPr algn="ctr" eaLnBrk="0" hangingPunct="0"/>
            <a:r>
              <a:rPr lang="en-US" sz="2400" b="1"/>
              <a:t>Header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752600" y="1933245"/>
            <a:ext cx="340995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</a:rPr>
              <a:t>Header Processing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2452357"/>
            <a:ext cx="1752600" cy="609600"/>
            <a:chOff x="192" y="2064"/>
            <a:chExt cx="1104" cy="384"/>
          </a:xfrm>
        </p:grpSpPr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192" y="2448"/>
              <a:ext cx="1104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192" y="206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000" b="1"/>
                <a:t>Data</a:t>
              </a: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768" y="2064"/>
              <a:ext cx="336" cy="24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>
                  <a:solidFill>
                    <a:schemeClr val="bg1"/>
                  </a:solidFill>
                </a:rPr>
                <a:t>Hdr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03838" y="2452357"/>
            <a:ext cx="3429000" cy="609600"/>
            <a:chOff x="3504" y="1536"/>
            <a:chExt cx="2160" cy="384"/>
          </a:xfrm>
        </p:grpSpPr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3504" y="1920"/>
              <a:ext cx="2160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4656" y="153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000" b="1"/>
                <a:t>Data</a:t>
              </a:r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5232" y="1536"/>
              <a:ext cx="336" cy="24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>
                  <a:solidFill>
                    <a:schemeClr val="bg1"/>
                  </a:solidFill>
                </a:rPr>
                <a:t>Hdr</a:t>
              </a:r>
            </a:p>
          </p:txBody>
        </p:sp>
      </p:grp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77825" y="4762170"/>
            <a:ext cx="18097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b="1"/>
              <a:t>1M prefixes</a:t>
            </a:r>
          </a:p>
          <a:p>
            <a:pPr algn="r" eaLnBrk="0" hangingPunct="0"/>
            <a:r>
              <a:rPr lang="en-US" b="1"/>
              <a:t>Off-chip DRAM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2209800" y="4509757"/>
            <a:ext cx="1447800" cy="1219200"/>
          </a:xfrm>
          <a:prstGeom prst="rect">
            <a:avLst/>
          </a:prstGeom>
          <a:solidFill>
            <a:srgbClr val="F6F6A8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/>
              <a:t>Address</a:t>
            </a:r>
          </a:p>
          <a:p>
            <a:pPr algn="ctr" eaLnBrk="0" hangingPunct="0"/>
            <a:r>
              <a:rPr lang="en-US" sz="2400" b="1"/>
              <a:t>Table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676400" y="3747757"/>
            <a:ext cx="1244600" cy="762000"/>
            <a:chOff x="1056" y="2352"/>
            <a:chExt cx="784" cy="480"/>
          </a:xfrm>
        </p:grpSpPr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1632" y="2352"/>
              <a:ext cx="0" cy="48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1056" y="2473"/>
              <a:ext cx="784" cy="212"/>
            </a:xfrm>
            <a:prstGeom prst="rect">
              <a:avLst/>
            </a:prstGeom>
            <a:solidFill>
              <a:schemeClr val="bg2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b="1"/>
                <a:t>IP Address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011488" y="3747757"/>
            <a:ext cx="1074737" cy="762000"/>
            <a:chOff x="1897" y="2352"/>
            <a:chExt cx="677" cy="480"/>
          </a:xfrm>
        </p:grpSpPr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 flipV="1">
              <a:off x="2064" y="2352"/>
              <a:ext cx="0" cy="48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1897" y="2473"/>
              <a:ext cx="677" cy="212"/>
            </a:xfrm>
            <a:prstGeom prst="rect">
              <a:avLst/>
            </a:prstGeom>
            <a:solidFill>
              <a:schemeClr val="bg2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b="1"/>
                <a:t>Next Hop</a:t>
              </a:r>
            </a:p>
          </p:txBody>
        </p:sp>
      </p:grp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5608638" y="2452357"/>
            <a:ext cx="1371600" cy="126523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/>
              <a:t>Queue</a:t>
            </a:r>
          </a:p>
          <a:p>
            <a:pPr algn="ctr" eaLnBrk="0" hangingPunct="0"/>
            <a:r>
              <a:rPr lang="en-US" sz="2400" b="1" dirty="0"/>
              <a:t>Packet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5532438" y="4509757"/>
            <a:ext cx="1447800" cy="1219200"/>
          </a:xfrm>
          <a:prstGeom prst="rect">
            <a:avLst/>
          </a:prstGeom>
          <a:solidFill>
            <a:srgbClr val="F6F6A8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/>
              <a:t>Buffer</a:t>
            </a:r>
          </a:p>
          <a:p>
            <a:pPr algn="ctr" eaLnBrk="0" hangingPunct="0"/>
            <a:r>
              <a:rPr lang="en-US" sz="2400" b="1"/>
              <a:t>Memory</a:t>
            </a: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5913438" y="3747757"/>
            <a:ext cx="0" cy="762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 flipV="1">
            <a:off x="6599238" y="3747757"/>
            <a:ext cx="0" cy="762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7042150" y="4778045"/>
            <a:ext cx="18097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/>
              <a:t>1M packets</a:t>
            </a:r>
          </a:p>
          <a:p>
            <a:pPr eaLnBrk="0" hangingPunct="0"/>
            <a:r>
              <a:rPr lang="en-US" b="1"/>
              <a:t>Off-chip DRAM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 autoUpdateAnimBg="0"/>
      <p:bldP spid="14362" grpId="0" animBg="1"/>
      <p:bldP spid="14363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CFBA-7F96-2A45-B45F-103268893E4F}" type="slidenum">
              <a:rPr lang="en-US"/>
              <a:pPr/>
              <a:t>50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Achieve Max-Min Fairness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Take 1:</a:t>
            </a:r>
            <a:r>
              <a:rPr lang="en-US"/>
              <a:t> Round-Robin</a:t>
            </a:r>
          </a:p>
          <a:p>
            <a:pPr lvl="1"/>
            <a:r>
              <a:rPr lang="en-US"/>
              <a:t>Problem: Packets may have different sizes</a:t>
            </a:r>
          </a:p>
          <a:p>
            <a:pPr lvl="1"/>
            <a:endParaRPr lang="en-US"/>
          </a:p>
          <a:p>
            <a:r>
              <a:rPr lang="en-US" b="1"/>
              <a:t>Take 2:</a:t>
            </a:r>
            <a:r>
              <a:rPr lang="en-US"/>
              <a:t> Bit-by-Bit Round Robin</a:t>
            </a:r>
          </a:p>
          <a:p>
            <a:pPr lvl="1"/>
            <a:r>
              <a:rPr lang="en-US"/>
              <a:t>Problem: Feasibility</a:t>
            </a:r>
          </a:p>
          <a:p>
            <a:pPr lvl="1"/>
            <a:endParaRPr lang="en-US"/>
          </a:p>
          <a:p>
            <a:r>
              <a:rPr lang="en-US" b="1"/>
              <a:t>Take 3:</a:t>
            </a:r>
            <a:r>
              <a:rPr lang="en-US"/>
              <a:t> Fair Queuing </a:t>
            </a:r>
          </a:p>
          <a:p>
            <a:pPr lvl="1"/>
            <a:r>
              <a:rPr lang="en-US"/>
              <a:t>Service packets according to soonest “finishing time”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752600" y="6172200"/>
            <a:ext cx="53340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Adding QoS: Add weights to the queues…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767-4A4B-124B-9AA2-3EC3E1EB507A}" type="slidenum">
              <a:rPr lang="en-US"/>
              <a:pPr/>
              <a:t>51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Router Components and Functions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Route processor</a:t>
            </a:r>
          </a:p>
          <a:p>
            <a:pPr lvl="1">
              <a:lnSpc>
                <a:spcPct val="90000"/>
              </a:lnSpc>
            </a:pPr>
            <a:r>
              <a:rPr lang="en-US"/>
              <a:t>Routing</a:t>
            </a:r>
          </a:p>
          <a:p>
            <a:pPr lvl="1">
              <a:lnSpc>
                <a:spcPct val="90000"/>
              </a:lnSpc>
            </a:pPr>
            <a:r>
              <a:rPr lang="en-US"/>
              <a:t>Installing forwarding tables</a:t>
            </a:r>
          </a:p>
          <a:p>
            <a:pPr lvl="1">
              <a:lnSpc>
                <a:spcPct val="90000"/>
              </a:lnSpc>
            </a:pPr>
            <a:r>
              <a:rPr lang="en-US"/>
              <a:t>Management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Line cards</a:t>
            </a:r>
          </a:p>
          <a:p>
            <a:pPr lvl="1"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Packet processing and classification</a:t>
            </a:r>
          </a:p>
          <a:p>
            <a:pPr lvl="1">
              <a:lnSpc>
                <a:spcPct val="90000"/>
              </a:lnSpc>
            </a:pPr>
            <a:r>
              <a:rPr lang="en-US"/>
              <a:t>Packet forwarding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Switched bus (“Crossbar”)</a:t>
            </a:r>
          </a:p>
          <a:p>
            <a:pPr lvl="1">
              <a:lnSpc>
                <a:spcPct val="90000"/>
              </a:lnSpc>
            </a:pPr>
            <a:r>
              <a:rPr lang="en-US"/>
              <a:t>Scheduling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F048-9109-2F41-BCC5-328B1CC299B0}" type="slidenum">
              <a:rPr lang="en-US"/>
              <a:pPr/>
              <a:t>52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Processing: Fast Path vs. Slow Path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Optimize for common case</a:t>
            </a:r>
          </a:p>
          <a:p>
            <a:pPr lvl="1">
              <a:lnSpc>
                <a:spcPct val="90000"/>
              </a:lnSpc>
            </a:pPr>
            <a:r>
              <a:rPr lang="en-US"/>
              <a:t>BBN router: 85 instructions for fast-path code</a:t>
            </a:r>
          </a:p>
          <a:p>
            <a:pPr lvl="1">
              <a:lnSpc>
                <a:spcPct val="90000"/>
              </a:lnSpc>
            </a:pPr>
            <a:r>
              <a:rPr lang="en-US"/>
              <a:t>Fits entirely in L1 cache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Non-common cases handled on slow path</a:t>
            </a:r>
          </a:p>
          <a:p>
            <a:pPr lvl="1">
              <a:lnSpc>
                <a:spcPct val="90000"/>
              </a:lnSpc>
            </a:pPr>
            <a:r>
              <a:rPr lang="en-US"/>
              <a:t>Route cache misses</a:t>
            </a:r>
          </a:p>
          <a:p>
            <a:pPr lvl="1">
              <a:lnSpc>
                <a:spcPct val="90000"/>
              </a:lnSpc>
            </a:pPr>
            <a:r>
              <a:rPr lang="en-US"/>
              <a:t>Errors (</a:t>
            </a:r>
            <a:r>
              <a:rPr lang="en-US" i="1"/>
              <a:t>e.g., </a:t>
            </a:r>
            <a:r>
              <a:rPr lang="en-US"/>
              <a:t>ICMP time exceeded)</a:t>
            </a:r>
          </a:p>
          <a:p>
            <a:pPr lvl="1">
              <a:lnSpc>
                <a:spcPct val="90000"/>
              </a:lnSpc>
            </a:pPr>
            <a:r>
              <a:rPr lang="en-US"/>
              <a:t>IP options</a:t>
            </a:r>
          </a:p>
          <a:p>
            <a:pPr lvl="1">
              <a:lnSpc>
                <a:spcPct val="90000"/>
              </a:lnSpc>
            </a:pPr>
            <a:r>
              <a:rPr lang="en-US"/>
              <a:t>Fragmented packets</a:t>
            </a:r>
          </a:p>
          <a:p>
            <a:pPr lvl="1">
              <a:lnSpc>
                <a:spcPct val="90000"/>
              </a:lnSpc>
            </a:pPr>
            <a:r>
              <a:rPr lang="en-US"/>
              <a:t>Mullticast packets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Generalizing the Data Plane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2B8DEED-F3AB-4D4E-A226-BDF8D14A1B06}" type="slidenum">
              <a:rPr lang="en-US" sz="1400" b="0">
                <a:latin typeface="Times New Roman" charset="0"/>
              </a:rPr>
              <a:pPr eaLnBrk="1" hangingPunct="1"/>
              <a:t>53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Many Boxes, But Similar Functions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54864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Router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Forward on destination IP address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Access control on the 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five tuple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”</a:t>
            </a:r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Link scheduling and marking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Monitoring traffic</a:t>
            </a:r>
          </a:p>
          <a:p>
            <a:pPr lvl="1"/>
            <a:r>
              <a:rPr lang="en-US">
                <a:solidFill>
                  <a:srgbClr val="777777"/>
                </a:solidFill>
                <a:latin typeface="Arial" charset="0"/>
                <a:ea typeface="Arial" charset="0"/>
                <a:cs typeface="Arial" charset="0"/>
              </a:rPr>
              <a:t>Deep packet inspection</a:t>
            </a:r>
          </a:p>
          <a:p>
            <a:r>
              <a:rPr lang="en-US">
                <a:latin typeface="Arial" charset="0"/>
                <a:cs typeface="Arial" charset="0"/>
              </a:rPr>
              <a:t>Switch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Forward on destination MAC address</a:t>
            </a:r>
          </a:p>
        </p:txBody>
      </p:sp>
      <p:sp>
        <p:nvSpPr>
          <p:cNvPr id="44036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Firewall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Access control on 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five tuple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(and more)</a:t>
            </a:r>
          </a:p>
          <a:p>
            <a:r>
              <a:rPr lang="en-US">
                <a:latin typeface="Arial" charset="0"/>
                <a:cs typeface="Arial" charset="0"/>
              </a:rPr>
              <a:t>NAT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Mapping addresses and port numbers</a:t>
            </a:r>
          </a:p>
          <a:p>
            <a:r>
              <a:rPr lang="en-US">
                <a:latin typeface="Arial" charset="0"/>
                <a:cs typeface="Arial" charset="0"/>
              </a:rPr>
              <a:t>Shaper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Classify packets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Shape or schedule</a:t>
            </a:r>
          </a:p>
          <a:p>
            <a:r>
              <a:rPr lang="en-US">
                <a:latin typeface="Arial" charset="0"/>
                <a:cs typeface="Arial" charset="0"/>
              </a:rPr>
              <a:t>Packet sniffer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Monitoring traffic</a:t>
            </a:r>
          </a:p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40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0E4BF00-A3B3-974E-8169-DD1CE235AAAC}" type="slidenum">
              <a:rPr lang="en-US" sz="1400" b="0">
                <a:latin typeface="Times New Roman" charset="0"/>
              </a:rPr>
              <a:pPr eaLnBrk="1" hangingPunct="1"/>
              <a:t>54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6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OpenFlow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348700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Match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Match on a subset of bits in the packet header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key header fields (addresses, port numbers, etc.)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Well-suited to capitalize on TCAM hardware</a:t>
            </a:r>
          </a:p>
          <a:p>
            <a:r>
              <a:rPr lang="en-US" dirty="0">
                <a:latin typeface="Arial" charset="0"/>
                <a:cs typeface="Arial" charset="0"/>
              </a:rPr>
              <a:t>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Perform a simple action on the matching packet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forward, flood, drop, rewrite, count, etc.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Controller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Software that installs rules and reads counts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... and handles packets the switch cannot handle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9FA076-924C-9E45-848B-47C2D324BB7B}" type="slidenum">
              <a:rPr lang="en-US" sz="1400" b="0">
                <a:latin typeface="Times New Roman" charset="0"/>
              </a:rPr>
              <a:pPr eaLnBrk="1" hangingPunct="1"/>
              <a:t>55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3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Programmable Data Plane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Programmable data plane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Arbitrary customized packet-handling functionality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Building a new data plane, or extending existing one</a:t>
            </a:r>
          </a:p>
          <a:p>
            <a:r>
              <a:rPr lang="en-US">
                <a:latin typeface="Arial" charset="0"/>
                <a:cs typeface="Arial" charset="0"/>
              </a:rPr>
              <a:t>Speed is important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Data plane in hardware or in the kernel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Streaming algorithms the handle packets as they arrive</a:t>
            </a:r>
          </a:p>
          <a:p>
            <a:r>
              <a:rPr lang="en-US">
                <a:latin typeface="Arial" charset="0"/>
                <a:cs typeface="Arial" charset="0"/>
              </a:rPr>
              <a:t>Two open platforms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Click: software data plane in user space or the kernel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NetFPGA: hardware data plane based on FPGAs</a:t>
            </a:r>
          </a:p>
          <a:p>
            <a:r>
              <a:rPr lang="en-US">
                <a:latin typeface="Arial" charset="0"/>
                <a:cs typeface="Arial" charset="0"/>
              </a:rPr>
              <a:t>Lots of ongoing research activity…</a:t>
            </a:r>
          </a:p>
          <a:p>
            <a:pPr lvl="1">
              <a:buFont typeface="Helvetica" charset="0"/>
              <a:buNone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F170FE-3DB3-3A46-AD92-2231409342BE}" type="slidenum">
              <a:rPr lang="en-US" sz="1400" b="0">
                <a:latin typeface="Times New Roman" charset="0"/>
              </a:rPr>
              <a:pPr eaLnBrk="1" hangingPunct="1"/>
              <a:t>56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0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Past experiences using Click?</a:t>
            </a:r>
          </a:p>
          <a:p>
            <a:r>
              <a:rPr lang="en-US">
                <a:latin typeface="Arial" charset="0"/>
                <a:cs typeface="Arial" charset="0"/>
              </a:rPr>
              <a:t>Trade-offs between customizability and performance?</a:t>
            </a:r>
          </a:p>
          <a:p>
            <a:r>
              <a:rPr lang="en-US">
                <a:latin typeface="Arial" charset="0"/>
                <a:cs typeface="Arial" charset="0"/>
              </a:rPr>
              <a:t>What data-plane model would be </a:t>
            </a:r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just enough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r>
              <a:rPr lang="en-US">
                <a:latin typeface="Arial" charset="0"/>
                <a:cs typeface="Arial" charset="0"/>
              </a:rPr>
              <a:t> for most needs, but still fast and inexpensive?</a:t>
            </a:r>
          </a:p>
          <a:p>
            <a:r>
              <a:rPr lang="en-US">
                <a:latin typeface="Arial" charset="0"/>
                <a:cs typeface="Arial" charset="0"/>
              </a:rPr>
              <a:t>Ways the Internet architecture makes data-plane functionality more challenging?</a:t>
            </a:r>
          </a:p>
          <a:p>
            <a:r>
              <a:rPr lang="en-US">
                <a:latin typeface="Arial" charset="0"/>
                <a:cs typeface="Arial" charset="0"/>
              </a:rPr>
              <a:t>Middleboxes: an abomination or a necessity?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5AE25BF-B400-734D-B873-CDBAFB3ADA77}" type="slidenum">
              <a:rPr lang="en-US" sz="1400" b="0">
                <a:latin typeface="Times New Roman" charset="0"/>
              </a:rPr>
              <a:pPr eaLnBrk="1" hangingPunct="1"/>
              <a:t>57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5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0B16-63DE-7C49-B867-AFBB26755943}" type="slidenum">
              <a:rPr lang="en-US"/>
              <a:pPr/>
              <a:t>58</a:t>
            </a:fld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752600"/>
            <a:ext cx="8763000" cy="1143000"/>
          </a:xfrm>
        </p:spPr>
        <p:txBody>
          <a:bodyPr/>
          <a:lstStyle/>
          <a:p>
            <a:pPr algn="ctr"/>
            <a:r>
              <a:rPr lang="en-US"/>
              <a:t>The Click Modular Router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64E3-B9D8-A74C-81B1-AAEEEB07F97F}" type="slidenum">
              <a:rPr lang="en-US"/>
              <a:pPr/>
              <a:t>59</a:t>
            </a:fld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Routers</a:t>
            </a:r>
          </a:p>
          <a:p>
            <a:pPr lvl="1"/>
            <a:r>
              <a:rPr lang="en-US"/>
              <a:t>Must do much more than route packets</a:t>
            </a:r>
          </a:p>
          <a:p>
            <a:pPr lvl="1"/>
            <a:r>
              <a:rPr lang="en-US"/>
              <a:t>Designs are too monolithic</a:t>
            </a:r>
          </a:p>
          <a:p>
            <a:pPr lvl="1"/>
            <a:r>
              <a:rPr lang="en-US"/>
              <a:t>Adding functions difficult</a:t>
            </a:r>
          </a:p>
          <a:p>
            <a:pPr lvl="1"/>
            <a:endParaRPr lang="en-US"/>
          </a:p>
          <a:p>
            <a:r>
              <a:rPr lang="en-US"/>
              <a:t>Approach</a:t>
            </a:r>
          </a:p>
          <a:p>
            <a:pPr lvl="1"/>
            <a:r>
              <a:rPr lang="en-US"/>
              <a:t>Flexible</a:t>
            </a:r>
          </a:p>
          <a:p>
            <a:pPr lvl="1"/>
            <a:r>
              <a:rPr lang="en-US"/>
              <a:t>Extensible</a:t>
            </a:r>
          </a:p>
          <a:p>
            <a:pPr lvl="1"/>
            <a:r>
              <a:rPr lang="en-US" i="1"/>
              <a:t>Clearly defined interfaces</a:t>
            </a:r>
            <a:r>
              <a:rPr lang="en-US"/>
              <a:t> between router functions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D7FB-73FE-1D48-B344-648A5908FB01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a Packet at a Router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335" y="1404802"/>
            <a:ext cx="8229600" cy="2895600"/>
          </a:xfrm>
        </p:spPr>
        <p:txBody>
          <a:bodyPr/>
          <a:lstStyle/>
          <a:p>
            <a:r>
              <a:rPr lang="en-US" dirty="0"/>
              <a:t>Router gets packet</a:t>
            </a:r>
          </a:p>
          <a:p>
            <a:r>
              <a:rPr lang="en-US" dirty="0"/>
              <a:t>Looks at packet header for destination</a:t>
            </a:r>
          </a:p>
          <a:p>
            <a:r>
              <a:rPr lang="en-US" dirty="0"/>
              <a:t>Looks up forwarding table for output interface</a:t>
            </a:r>
          </a:p>
          <a:p>
            <a:r>
              <a:rPr lang="en-US" dirty="0"/>
              <a:t>Modifies header </a:t>
            </a:r>
            <a:r>
              <a:rPr lang="en-US" dirty="0" smtClean="0"/>
              <a:t>(TTL, </a:t>
            </a:r>
            <a:r>
              <a:rPr lang="en-US" dirty="0"/>
              <a:t>IP header checksum)</a:t>
            </a:r>
          </a:p>
          <a:p>
            <a:r>
              <a:rPr lang="en-US" dirty="0"/>
              <a:t>Passes packet to</a:t>
            </a:r>
            <a:r>
              <a:rPr lang="en-US" dirty="0" smtClean="0"/>
              <a:t> appropriate output </a:t>
            </a:r>
            <a:r>
              <a:rPr lang="en-US" dirty="0"/>
              <a:t>interface</a:t>
            </a:r>
          </a:p>
          <a:p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83945" y="4016045"/>
            <a:ext cx="7742238" cy="2667000"/>
            <a:chOff x="304800" y="1918957"/>
            <a:chExt cx="8547100" cy="3810000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600200" y="1918957"/>
              <a:ext cx="5791200" cy="2362200"/>
            </a:xfrm>
            <a:prstGeom prst="rect">
              <a:avLst/>
            </a:prstGeom>
            <a:solidFill>
              <a:schemeClr val="accent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057400" y="2452357"/>
              <a:ext cx="1752600" cy="129540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/>
                <a:t>Lookup</a:t>
              </a:r>
            </a:p>
            <a:p>
              <a:pPr algn="ctr" eaLnBrk="0" hangingPunct="0"/>
              <a:r>
                <a:rPr lang="en-US" sz="1600" b="1"/>
                <a:t>IP Address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810000" y="2452357"/>
              <a:ext cx="1447800" cy="129540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/>
                <a:t>Update</a:t>
              </a:r>
            </a:p>
            <a:p>
              <a:pPr algn="ctr" eaLnBrk="0" hangingPunct="0"/>
              <a:r>
                <a:rPr lang="en-US" sz="1600" b="1"/>
                <a:t>Header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752600" y="1933246"/>
              <a:ext cx="3409950" cy="52761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Header Processing</a:t>
              </a:r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304800" y="2452357"/>
              <a:ext cx="1752600" cy="609600"/>
              <a:chOff x="192" y="2064"/>
              <a:chExt cx="1104" cy="384"/>
            </a:xfrm>
          </p:grpSpPr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192" y="2448"/>
                <a:ext cx="1104" cy="0"/>
              </a:xfrm>
              <a:prstGeom prst="line">
                <a:avLst/>
              </a:prstGeom>
              <a:noFill/>
              <a:ln w="76200" cap="sq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192" y="2064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400" b="1"/>
                  <a:t>Data</a:t>
                </a: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768" y="2064"/>
                <a:ext cx="336" cy="240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1">
                    <a:solidFill>
                      <a:schemeClr val="bg1"/>
                    </a:solidFill>
                  </a:rPr>
                  <a:t>Hdr</a:t>
                </a:r>
              </a:p>
            </p:txBody>
          </p:sp>
        </p:grp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5303838" y="2452357"/>
              <a:ext cx="3429000" cy="609600"/>
              <a:chOff x="3504" y="1536"/>
              <a:chExt cx="2160" cy="384"/>
            </a:xfrm>
          </p:grpSpPr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3504" y="1920"/>
                <a:ext cx="2160" cy="0"/>
              </a:xfrm>
              <a:prstGeom prst="line">
                <a:avLst/>
              </a:prstGeom>
              <a:noFill/>
              <a:ln w="76200" cap="sq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4656" y="1536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400" b="1"/>
                  <a:t>Data</a:t>
                </a: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5232" y="1536"/>
                <a:ext cx="336" cy="240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1">
                    <a:solidFill>
                      <a:schemeClr val="bg1"/>
                    </a:solidFill>
                  </a:rPr>
                  <a:t>Hdr</a:t>
                </a:r>
              </a:p>
            </p:txBody>
          </p:sp>
        </p:grp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77825" y="4762170"/>
              <a:ext cx="1809750" cy="65952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200" b="1"/>
                <a:t>1M prefixes</a:t>
              </a:r>
            </a:p>
            <a:p>
              <a:pPr algn="r" eaLnBrk="0" hangingPunct="0"/>
              <a:r>
                <a:rPr lang="en-US" sz="1200" b="1"/>
                <a:t>Off-chip DRAM</a:t>
              </a: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209800" y="4509757"/>
              <a:ext cx="1447800" cy="1219200"/>
            </a:xfrm>
            <a:prstGeom prst="rect">
              <a:avLst/>
            </a:prstGeom>
            <a:solidFill>
              <a:srgbClr val="F6F6A8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/>
                <a:t>Address</a:t>
              </a:r>
            </a:p>
            <a:p>
              <a:pPr algn="ctr" eaLnBrk="0" hangingPunct="0"/>
              <a:r>
                <a:rPr lang="en-US" sz="1600" b="1"/>
                <a:t>Table</a:t>
              </a:r>
            </a:p>
          </p:txBody>
        </p:sp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1676400" y="3747757"/>
              <a:ext cx="1244600" cy="762000"/>
              <a:chOff x="1056" y="2352"/>
              <a:chExt cx="784" cy="480"/>
            </a:xfrm>
          </p:grpSpPr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1632" y="2352"/>
                <a:ext cx="0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sm" len="sm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2" name="Text Box 19"/>
              <p:cNvSpPr txBox="1">
                <a:spLocks noChangeArrowheads="1"/>
              </p:cNvSpPr>
              <p:nvPr/>
            </p:nvSpPr>
            <p:spPr bwMode="auto">
              <a:xfrm>
                <a:off x="1056" y="2473"/>
                <a:ext cx="784" cy="23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100" b="1"/>
                  <a:t>IP Address</a:t>
                </a:r>
              </a:p>
            </p:txBody>
          </p:sp>
        </p:grp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3011488" y="3747757"/>
              <a:ext cx="1074737" cy="762000"/>
              <a:chOff x="1897" y="2352"/>
              <a:chExt cx="677" cy="480"/>
            </a:xfrm>
          </p:grpSpPr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 flipV="1">
                <a:off x="2064" y="2352"/>
                <a:ext cx="0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sm" len="sm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1897" y="2473"/>
                <a:ext cx="677" cy="23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100" b="1"/>
                  <a:t>Next Hop</a:t>
                </a:r>
              </a:p>
            </p:txBody>
          </p:sp>
        </p:grp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5608638" y="2452357"/>
              <a:ext cx="1371600" cy="1265238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/>
                <a:t>Queue</a:t>
              </a:r>
            </a:p>
            <a:p>
              <a:pPr algn="ctr" eaLnBrk="0" hangingPunct="0"/>
              <a:r>
                <a:rPr lang="en-US" sz="1600" b="1"/>
                <a:t>Packet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5532438" y="4509757"/>
              <a:ext cx="1447800" cy="1219200"/>
            </a:xfrm>
            <a:prstGeom prst="rect">
              <a:avLst/>
            </a:prstGeom>
            <a:solidFill>
              <a:srgbClr val="F6F6A8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/>
                <a:t>Buffer</a:t>
              </a:r>
            </a:p>
            <a:p>
              <a:pPr algn="ctr" eaLnBrk="0" hangingPunct="0"/>
              <a:r>
                <a:rPr lang="en-US" sz="1600" b="1"/>
                <a:t>Memory</a:t>
              </a: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5913438" y="3747757"/>
              <a:ext cx="0" cy="7620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6599238" y="3747757"/>
              <a:ext cx="0" cy="7620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7042150" y="4778046"/>
              <a:ext cx="1809750" cy="65952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b="1"/>
                <a:t>1M packets</a:t>
              </a:r>
            </a:p>
            <a:p>
              <a:pPr eaLnBrk="0" hangingPunct="0"/>
              <a:r>
                <a:rPr lang="en-US" sz="1200" b="1"/>
                <a:t>Off-chip DRAM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62E7-D2D1-8841-B1AC-85B453854B1F}" type="slidenum">
              <a:rPr lang="en-US"/>
              <a:pPr/>
              <a:t>60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Idea: Divide and Conquer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Elements</a:t>
            </a:r>
            <a:r>
              <a:rPr lang="en-US"/>
              <a:t> (building blocks)</a:t>
            </a:r>
          </a:p>
          <a:p>
            <a:pPr lvl="1"/>
            <a:r>
              <a:rPr lang="en-US"/>
              <a:t>Each individual element provides unique function</a:t>
            </a:r>
          </a:p>
          <a:p>
            <a:pPr lvl="1"/>
            <a:r>
              <a:rPr lang="en-US"/>
              <a:t>Examples</a:t>
            </a:r>
          </a:p>
          <a:p>
            <a:pPr lvl="2"/>
            <a:r>
              <a:rPr lang="en-US"/>
              <a:t>Packet switching</a:t>
            </a:r>
          </a:p>
          <a:p>
            <a:pPr lvl="2"/>
            <a:r>
              <a:rPr lang="en-US"/>
              <a:t>Lookup and Classification</a:t>
            </a:r>
          </a:p>
          <a:p>
            <a:pPr lvl="2"/>
            <a:r>
              <a:rPr lang="en-US"/>
              <a:t>Dropping</a:t>
            </a:r>
          </a:p>
          <a:p>
            <a:pPr lvl="2"/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Implement functions:</a:t>
            </a:r>
            <a:r>
              <a:rPr lang="en-US"/>
              <a:t> assemble building blocks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562600"/>
            <a:ext cx="5943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07D5-D5E7-D740-8299-BB5B4D841B31}" type="slidenum">
              <a:rPr lang="en-US"/>
              <a:pPr/>
              <a:t>61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Aspects of an Element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Class:</a:t>
            </a:r>
            <a:r>
              <a:rPr lang="en-US"/>
              <a:t> The code that should be executed when an element processes a packet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/>
              <a:t>Ports:</a:t>
            </a:r>
            <a:r>
              <a:rPr lang="en-US"/>
              <a:t> Connections go from output port of one element to input port on another element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/>
              <a:t>Configuration:</a:t>
            </a:r>
            <a:r>
              <a:rPr lang="en-US"/>
              <a:t> Additional arguments that are passed to the element at configuration time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/>
              <a:t>Method:</a:t>
            </a:r>
            <a:r>
              <a:rPr lang="en-US"/>
              <a:t> Additional functions (e.g., reporting queue length)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4A-7B8B-7846-B8DB-F67E6A45C97C}" type="slidenum">
              <a:rPr lang="en-US"/>
              <a:pPr/>
              <a:t>62</a:t>
            </a:fld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Connecting Elements: Push and Pull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Edges between two elements that could be possible data paths for packets 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Push:</a:t>
            </a:r>
            <a:r>
              <a:rPr lang="en-US"/>
              <a:t>  Upstream element hands over a packet to a downstream element </a:t>
            </a:r>
          </a:p>
          <a:p>
            <a:pPr lvl="2"/>
            <a:r>
              <a:rPr lang="en-US"/>
              <a:t>packet-arrival element where the data is handed over to the next unit of processing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Pull:</a:t>
            </a:r>
            <a:r>
              <a:rPr lang="en-US" b="1"/>
              <a:t> </a:t>
            </a:r>
            <a:r>
              <a:rPr lang="en-US"/>
              <a:t>Downstream element requests data from the upstream element </a:t>
            </a:r>
          </a:p>
          <a:p>
            <a:pPr lvl="2"/>
            <a:r>
              <a:rPr lang="en-US"/>
              <a:t>transmit-side elements where the transmit ports will request for a packet from the previous element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7016-D367-E345-845D-7DFA76EFE0A3}" type="slidenum">
              <a:rPr lang="en-US"/>
              <a:pPr/>
              <a:t>63</a:t>
            </a:fld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38200" y="1600200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Packet Storage: Queues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/>
              <a:t>Push:</a:t>
            </a:r>
            <a:r>
              <a:rPr lang="en-US" sz="2400"/>
              <a:t> elements need to either store packets, discard them, or forward them to the next element.</a:t>
            </a:r>
          </a:p>
          <a:p>
            <a:pPr lvl="1"/>
            <a:r>
              <a:rPr lang="en-US" sz="2000"/>
              <a:t>Packet storage at element is not implicit.</a:t>
            </a:r>
          </a:p>
          <a:p>
            <a:endParaRPr lang="en-US" sz="2400"/>
          </a:p>
          <a:p>
            <a:r>
              <a:rPr lang="en-US" sz="2400"/>
              <a:t>Queues also implemented as elements so that their insertion/deletion becomes more configurable.</a:t>
            </a:r>
            <a:br>
              <a:rPr lang="en-US" sz="2400"/>
            </a:br>
            <a:endParaRPr lang="en-US" sz="2400"/>
          </a:p>
          <a:p>
            <a:r>
              <a:rPr lang="en-US" sz="2400"/>
              <a:t>Need to be explicitly put at elements.</a:t>
            </a:r>
            <a:br>
              <a:rPr lang="en-US" sz="2400"/>
            </a:br>
            <a:endParaRPr lang="en-US" sz="2400"/>
          </a:p>
          <a:p>
            <a:r>
              <a:rPr lang="en-US" sz="2400"/>
              <a:t>Data storage necessary: a push input and a pull output necessitates storage of pushed data until it is requested.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B853-5D20-1747-B6E9-AA01E68A4D5C}" type="slidenum">
              <a:rPr lang="en-US"/>
              <a:pPr/>
              <a:t>64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Scheduling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schedules the router’s CPU with a task queue</a:t>
            </a:r>
          </a:p>
          <a:p>
            <a:pPr lvl="1"/>
            <a:r>
              <a:rPr lang="en-US"/>
              <a:t>Router has a loop that processes the task queue one element at a time</a:t>
            </a:r>
          </a:p>
          <a:p>
            <a:r>
              <a:rPr lang="en-US"/>
              <a:t>Click is single-threaded</a:t>
            </a:r>
          </a:p>
          <a:p>
            <a:pPr lvl="1"/>
            <a:r>
              <a:rPr lang="en-US"/>
              <a:t>Router continues to process packet through the flow until it is explicitly stored or dropped</a:t>
            </a:r>
          </a:p>
          <a:p>
            <a:pPr lvl="1"/>
            <a:r>
              <a:rPr lang="en-US"/>
              <a:t>What is the implication of pushing Queues late in the graph?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456E-94D9-7B47-B158-A75BB5891E9C}" type="slidenum">
              <a:rPr lang="en-US"/>
              <a:pPr/>
              <a:t>65</a:t>
            </a:fld>
            <a:endParaRPr lang="en-US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28800"/>
            <a:ext cx="678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33400" y="4572000"/>
            <a:ext cx="8153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Push outputs connected to push inputs.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Pull outputs connected to pull inputs.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Agnostic ports (push or pull) can be used as push or pull exclusively.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Routers have same colored inputs and outputs as above.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Push and Pull: Conventions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ED1B4-FC8E-E445-B0DF-C31561E927BC}" type="slidenum">
              <a:rPr lang="en-US"/>
              <a:pPr/>
              <a:t>66</a:t>
            </a:fld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14400" y="15240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62000" y="1905000"/>
            <a:ext cx="7696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</a:t>
            </a:r>
            <a:r>
              <a:rPr lang="en-US" sz="2400" b="1"/>
              <a:t>Push-connection:</a:t>
            </a:r>
            <a:r>
              <a:rPr lang="en-US" sz="2400"/>
              <a:t> Always initiates data transfer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</a:t>
            </a:r>
            <a:r>
              <a:rPr lang="en-US" sz="2400" b="1"/>
              <a:t>Pull-connection:</a:t>
            </a:r>
            <a:r>
              <a:rPr lang="en-US" sz="2400"/>
              <a:t> Even if pull-input is ready to receive data, a pull-request can return a null-value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 Methods of invoking pull-transfer 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400"/>
              <a:t> Based on a timer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400"/>
              <a:t> Packet upstream notifications: Upstream elements can notify particular downstream elements that they are ready to transmit so that downstream elements can issue requests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Transfer in Push/Pull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77E3-94E1-7246-BF7C-968727409456}" type="slidenum">
              <a:rPr lang="en-US"/>
              <a:pPr/>
              <a:t>67</a:t>
            </a:fld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Flow-Based Router Context</a:t>
            </a:r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Packet flow information for an element with respect to the entire router: “</a:t>
            </a:r>
            <a:r>
              <a:rPr lang="en-US" b="1"/>
              <a:t>Flow-based router context”</a:t>
            </a:r>
          </a:p>
          <a:p>
            <a:pPr lvl="1">
              <a:lnSpc>
                <a:spcPct val="90000"/>
              </a:lnSpc>
            </a:pPr>
            <a:r>
              <a:rPr lang="en-US"/>
              <a:t>Where a packet is going, or where it came from</a:t>
            </a:r>
          </a:p>
          <a:p>
            <a:pPr>
              <a:lnSpc>
                <a:spcPct val="90000"/>
              </a:lnSpc>
            </a:pPr>
            <a:r>
              <a:rPr lang="en-US"/>
              <a:t>Examples</a:t>
            </a:r>
          </a:p>
          <a:p>
            <a:pPr lvl="1">
              <a:lnSpc>
                <a:spcPct val="90000"/>
              </a:lnSpc>
            </a:pPr>
            <a:r>
              <a:rPr lang="en-US"/>
              <a:t>Upstream elements must find downstream elements interested in packet notification</a:t>
            </a:r>
          </a:p>
          <a:p>
            <a:pPr lvl="1">
              <a:lnSpc>
                <a:spcPct val="90000"/>
              </a:lnSpc>
            </a:pPr>
            <a:r>
              <a:rPr lang="en-US"/>
              <a:t>Upsteam elements may want to query downstream elements (e.g., RED depends on Queue)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257800"/>
            <a:ext cx="47132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8BB4-166F-AC4E-8D3D-5C74380D9362}" type="slidenum">
              <a:rPr lang="en-US"/>
              <a:pPr/>
              <a:t>68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 Language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Two constructs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Declarations create elements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Connections say how they are connected</a:t>
            </a:r>
          </a:p>
          <a:p>
            <a:pPr>
              <a:lnSpc>
                <a:spcPct val="80000"/>
              </a:lnSpc>
            </a:pPr>
            <a:r>
              <a:rPr lang="en-US" sz="2000"/>
              <a:t>Configuration string passed as is, as a list separated by commas to the element</a:t>
            </a:r>
          </a:p>
          <a:p>
            <a:pPr>
              <a:lnSpc>
                <a:spcPct val="80000"/>
              </a:lnSpc>
            </a:pPr>
            <a:r>
              <a:rPr lang="en-US" sz="2000"/>
              <a:t>Other elements used as primitives to define </a:t>
            </a:r>
            <a:r>
              <a:rPr lang="en-US" sz="2000" b="1"/>
              <a:t>compound elements</a:t>
            </a:r>
            <a:endParaRPr lang="en-US" sz="2400" b="1"/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763963"/>
            <a:ext cx="5562600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7B3-BA63-A545-B39E-726CAC69CE27}" type="slidenum">
              <a:rPr lang="en-US"/>
              <a:pPr/>
              <a:t>69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Reconfiguration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Handlers</a:t>
            </a:r>
          </a:p>
          <a:p>
            <a:pPr lvl="1"/>
            <a:r>
              <a:rPr lang="en-US" dirty="0"/>
              <a:t>Means of interacting with the elements</a:t>
            </a:r>
          </a:p>
          <a:p>
            <a:pPr lvl="1"/>
            <a:r>
              <a:rPr lang="en-US" dirty="0"/>
              <a:t>Appear in the user’s /proc file system</a:t>
            </a:r>
          </a:p>
          <a:p>
            <a:pPr lvl="1"/>
            <a:r>
              <a:rPr lang="en-US" dirty="0"/>
              <a:t>For example, a routing element might have </a:t>
            </a:r>
            <a:r>
              <a:rPr lang="en-US" dirty="0" err="1"/>
              <a:t>route_add</a:t>
            </a:r>
            <a:r>
              <a:rPr lang="en-US" dirty="0"/>
              <a:t> and </a:t>
            </a:r>
            <a:r>
              <a:rPr lang="en-US" dirty="0" err="1"/>
              <a:t>route_del</a:t>
            </a:r>
            <a:r>
              <a:rPr lang="en-US" dirty="0"/>
              <a:t> handlers</a:t>
            </a:r>
          </a:p>
          <a:p>
            <a:endParaRPr lang="en-US" b="1" dirty="0"/>
          </a:p>
          <a:p>
            <a:r>
              <a:rPr lang="en-US" b="1" dirty="0"/>
              <a:t>Hot Swapping</a:t>
            </a:r>
          </a:p>
          <a:p>
            <a:pPr lvl="1"/>
            <a:r>
              <a:rPr lang="en-US" dirty="0"/>
              <a:t>Option to “hot swap” in a configuration for certain aspects that are too complex to define as </a:t>
            </a:r>
            <a:r>
              <a:rPr lang="en-US" dirty="0" smtClean="0"/>
              <a:t>handlers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Data Plane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Streaming algorithms that act on packets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Matching on some bits, taking a simple 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at behest of control and management plane</a:t>
            </a:r>
          </a:p>
          <a:p>
            <a:r>
              <a:rPr lang="en-US" dirty="0">
                <a:latin typeface="Arial" charset="0"/>
                <a:cs typeface="Arial" charset="0"/>
              </a:rPr>
              <a:t>Wide range of functionality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Forwarding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Access control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Mapping header fields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Traffic monitoring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Buffering and marking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Shaping and scheduling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Deep packet inspection</a:t>
            </a: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buFontTx/>
              <a:buNone/>
            </a:pP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AA5F4BE-B661-0249-92B6-3E66C26CFA88}" type="slidenum">
              <a:rPr lang="en-US" sz="1400" b="0">
                <a:latin typeface="Times New Roman" charset="0"/>
              </a:rPr>
              <a:pPr eaLnBrk="1" hangingPunct="1"/>
              <a:t>7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0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CD2B-078B-DA4C-AAE7-ED3E2E56D6C2}" type="slidenum">
              <a:rPr lang="en-US"/>
              <a:pPr/>
              <a:t>70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Example: </a:t>
            </a:r>
            <a:br>
              <a:rPr lang="en-US" sz="3600"/>
            </a:br>
            <a:r>
              <a:rPr lang="en-US" sz="3600"/>
              <a:t>IP Router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/>
              <a:t>Classifier determines packet type</a:t>
            </a:r>
          </a:p>
          <a:p>
            <a:r>
              <a:rPr lang="en-US"/>
              <a:t>Strip Ethernet header</a:t>
            </a:r>
          </a:p>
          <a:p>
            <a:r>
              <a:rPr lang="en-US"/>
              <a:t>IP checksum, etc.</a:t>
            </a:r>
          </a:p>
          <a:p>
            <a:r>
              <a:rPr lang="en-US"/>
              <a:t>IP lookup</a:t>
            </a:r>
          </a:p>
          <a:p>
            <a:r>
              <a:rPr lang="en-US"/>
              <a:t>Decrement TTL</a:t>
            </a:r>
          </a:p>
          <a:p>
            <a:r>
              <a:rPr lang="en-US"/>
              <a:t>Fragment, etc.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73038"/>
            <a:ext cx="4387850" cy="668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6097-CF3D-9342-ABA5-B67181931D4C}" type="slidenum">
              <a:rPr lang="en-US"/>
              <a:pPr/>
              <a:t>71</a:t>
            </a:fld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286000"/>
            <a:ext cx="48768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62000" y="1447800"/>
            <a:ext cx="28194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‘Element’ is the parent class supporting all functionalities as virtual functions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Other classes defined as sub-classes of ‘Element’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7315200" y="2057400"/>
            <a:ext cx="76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248400" y="1676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638800" y="1828800"/>
            <a:ext cx="266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NullElement derived from Element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3810000" y="3124200"/>
            <a:ext cx="68580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981200" y="4267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NullElement constructor for initializations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3352800" y="54102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066800" y="5181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Push and Pull in NullElement override parent functions</a:t>
            </a:r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 Implementation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A00-64CB-564A-AFAF-3F0F71D42964}" type="slidenum">
              <a:rPr lang="en-US"/>
              <a:pPr/>
              <a:t>72</a:t>
            </a:fld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203325" y="1744663"/>
            <a:ext cx="230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/>
              <a:t>Scheduling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2590800" y="2667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5908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2590800" y="3429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828800" y="243840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19812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1336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24384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297180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19812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21336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22860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24384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828800" y="350520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19812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21336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22860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4384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3200400" y="2895600"/>
            <a:ext cx="1447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352800" y="2971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Scheduler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609600" y="28194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Multiple queues</a:t>
            </a:r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46482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257800" y="304800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54102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55626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>
            <a:off x="57150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58674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5867400" y="22860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single output queue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1295400" y="4114800"/>
            <a:ext cx="6553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Scheduler as a Multiplexer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Round-Robin scheduling, Priority based scheduling elements have been implemented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Concept of Virtual Queues: Output element does not see the difference between a Queue element and a scheduler.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Complex functionality embedded in queues can be abstracted </a:t>
            </a:r>
          </a:p>
        </p:txBody>
      </p:sp>
      <p:sp>
        <p:nvSpPr>
          <p:cNvPr id="29732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Extension: Scheduler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48A5-CA47-B745-962A-B36C60B5FB85}" type="slidenum">
              <a:rPr lang="en-US"/>
              <a:pPr/>
              <a:t>73</a:t>
            </a:fld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/>
              <a:t> Decomposition of complex functions into small elements may not always be possible or desirable.</a:t>
            </a:r>
          </a:p>
          <a:p>
            <a:pPr lvl="1"/>
            <a:r>
              <a:rPr lang="en-US"/>
              <a:t>For example: BGP</a:t>
            </a:r>
          </a:p>
          <a:p>
            <a:endParaRPr lang="en-US"/>
          </a:p>
          <a:p>
            <a:r>
              <a:rPr lang="en-US"/>
              <a:t>Connections reflect packet flow</a:t>
            </a:r>
          </a:p>
          <a:p>
            <a:pPr lvl="1"/>
            <a:r>
              <a:rPr lang="en-US"/>
              <a:t>Shared elements like routing tables that are not a part of the packet flow is difficult.</a:t>
            </a:r>
            <a:br>
              <a:rPr lang="en-US"/>
            </a:br>
            <a:endParaRPr lang="en-US"/>
          </a:p>
          <a:p>
            <a:r>
              <a:rPr lang="en-US"/>
              <a:t>(Perhaps) not straightforward to map to underlying hardware.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D0DC-3B0F-064B-B1D3-8816D8E68B22}" type="slidenum">
              <a:rPr lang="en-US"/>
              <a:pPr/>
              <a:t>74</a:t>
            </a:fld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Click: Summary</a:t>
            </a:r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Open, extensible, configurable router framework.</a:t>
            </a:r>
          </a:p>
          <a:p>
            <a:r>
              <a:rPr lang="en-US" dirty="0"/>
              <a:t>The example router configuration proves that a complex router can be designed using simple building blocks.</a:t>
            </a:r>
          </a:p>
          <a:p>
            <a:r>
              <a:rPr lang="en-US" dirty="0"/>
              <a:t>Performance </a:t>
            </a:r>
            <a:r>
              <a:rPr lang="en-US"/>
              <a:t>is </a:t>
            </a:r>
            <a:r>
              <a:rPr lang="en-US" smtClean="0"/>
              <a:t>acceptable for </a:t>
            </a:r>
            <a:r>
              <a:rPr lang="en-US" dirty="0"/>
              <a:t>prototyping.</a:t>
            </a:r>
          </a:p>
          <a:p>
            <a:pPr lvl="1"/>
            <a:r>
              <a:rPr lang="en-US" dirty="0"/>
              <a:t>Click is still 90% as fast as the base Linux system</a:t>
            </a:r>
          </a:p>
          <a:p>
            <a:r>
              <a:rPr lang="en-US" dirty="0"/>
              <a:t>Rapid prototyping: Services like scheduling, traffic shaping, rate-limiting encapsulated within elements to give rise to a component-based architecture.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Packet Forwarding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486400"/>
          </a:xfrm>
        </p:spPr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Control plane computes a forwarding table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Maps destination address(es) to an output link</a:t>
            </a:r>
          </a:p>
          <a:p>
            <a:r>
              <a:rPr lang="en-US" sz="3200">
                <a:latin typeface="Arial" charset="0"/>
                <a:cs typeface="Arial" charset="0"/>
              </a:rPr>
              <a:t>Handling an incoming packet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Match: destination address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Action: direct the packet to </a:t>
            </a:r>
            <a:br>
              <a:rPr lang="en-US" sz="2800">
                <a:latin typeface="Arial" charset="0"/>
                <a:ea typeface="Arial" charset="0"/>
                <a:cs typeface="Arial" charset="0"/>
              </a:rPr>
            </a:br>
            <a:r>
              <a:rPr lang="en-US" sz="2800">
                <a:latin typeface="Arial" charset="0"/>
                <a:ea typeface="Arial" charset="0"/>
                <a:cs typeface="Arial" charset="0"/>
              </a:rPr>
              <a:t>the chosen output link</a:t>
            </a:r>
          </a:p>
          <a:p>
            <a:r>
              <a:rPr lang="en-US" sz="3200">
                <a:latin typeface="Arial" charset="0"/>
                <a:cs typeface="Arial" charset="0"/>
              </a:rPr>
              <a:t>Switching fabric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Directs packet from </a:t>
            </a:r>
            <a:br>
              <a:rPr lang="en-US" sz="2800">
                <a:latin typeface="Arial" charset="0"/>
                <a:ea typeface="Arial" charset="0"/>
                <a:cs typeface="Arial" charset="0"/>
              </a:rPr>
            </a:br>
            <a:r>
              <a:rPr lang="en-US" sz="2800">
                <a:latin typeface="Arial" charset="0"/>
                <a:ea typeface="Arial" charset="0"/>
                <a:cs typeface="Arial" charset="0"/>
              </a:rPr>
              <a:t>input link to output link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93AB164-5548-3147-A355-8E0AAE72A637}" type="slidenum">
              <a:rPr lang="en-US" sz="1400" b="0">
                <a:latin typeface="Times New Roman" charset="0"/>
              </a:rPr>
              <a:pPr eaLnBrk="1" hangingPunct="1"/>
              <a:t>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6175375" y="4351338"/>
            <a:ext cx="1196975" cy="2049462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Times New Roman" charset="0"/>
              </a:rPr>
              <a:t>Switching</a:t>
            </a:r>
          </a:p>
          <a:p>
            <a:pPr eaLnBrk="0" hangingPunct="0"/>
            <a:r>
              <a:rPr lang="en-US" sz="1800">
                <a:solidFill>
                  <a:schemeClr val="bg1"/>
                </a:solidFill>
                <a:latin typeface="Times New Roman" charset="0"/>
              </a:rPr>
              <a:t>Fabric</a:t>
            </a:r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6191250" y="3195638"/>
            <a:ext cx="1196975" cy="914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chemeClr val="bg1"/>
                </a:solidFill>
                <a:latin typeface="Times New Roman" charset="0"/>
              </a:rPr>
              <a:t>Processor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6659563" y="4110038"/>
            <a:ext cx="188912" cy="2413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5092700" y="4502150"/>
            <a:ext cx="877888" cy="3810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5970588" y="4602163"/>
            <a:ext cx="204787" cy="160337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5089525" y="5191125"/>
            <a:ext cx="877888" cy="382588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5967413" y="5302250"/>
            <a:ext cx="204787" cy="16033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5095875" y="5891213"/>
            <a:ext cx="877888" cy="382587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5973763" y="6002338"/>
            <a:ext cx="204787" cy="160337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8"/>
          <p:cNvSpPr>
            <a:spLocks noChangeArrowheads="1"/>
          </p:cNvSpPr>
          <p:nvPr/>
        </p:nvSpPr>
        <p:spPr bwMode="auto">
          <a:xfrm flipH="1">
            <a:off x="7569200" y="4508500"/>
            <a:ext cx="877888" cy="3810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Rectangle 19"/>
          <p:cNvSpPr>
            <a:spLocks noChangeArrowheads="1"/>
          </p:cNvSpPr>
          <p:nvPr/>
        </p:nvSpPr>
        <p:spPr bwMode="auto">
          <a:xfrm flipH="1">
            <a:off x="7364413" y="4619625"/>
            <a:ext cx="204787" cy="16033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22"/>
          <p:cNvSpPr>
            <a:spLocks noChangeArrowheads="1"/>
          </p:cNvSpPr>
          <p:nvPr/>
        </p:nvSpPr>
        <p:spPr bwMode="auto">
          <a:xfrm flipH="1">
            <a:off x="7580313" y="5199063"/>
            <a:ext cx="877887" cy="3810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23"/>
          <p:cNvSpPr>
            <a:spLocks noChangeArrowheads="1"/>
          </p:cNvSpPr>
          <p:nvPr/>
        </p:nvSpPr>
        <p:spPr bwMode="auto">
          <a:xfrm flipH="1">
            <a:off x="7375525" y="5308600"/>
            <a:ext cx="204788" cy="16033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Rectangle 26"/>
          <p:cNvSpPr>
            <a:spLocks noChangeArrowheads="1"/>
          </p:cNvSpPr>
          <p:nvPr/>
        </p:nvSpPr>
        <p:spPr bwMode="auto">
          <a:xfrm flipH="1">
            <a:off x="7575550" y="5899150"/>
            <a:ext cx="877888" cy="3810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Rectangle 27"/>
          <p:cNvSpPr>
            <a:spLocks noChangeArrowheads="1"/>
          </p:cNvSpPr>
          <p:nvPr/>
        </p:nvSpPr>
        <p:spPr bwMode="auto">
          <a:xfrm flipH="1">
            <a:off x="7370763" y="6008688"/>
            <a:ext cx="204787" cy="160337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2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Switch: Match on Destination MAC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MAC addresses are location independent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Assigned by the vendor of the interface card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Cannot be aggregated across hosts in the LAN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A3B9B3-E60A-394B-840A-729B22D45CCE}" type="slidenum">
              <a:rPr lang="en-US" sz="1400" b="0">
                <a:latin typeface="Times New Roman" charset="0"/>
              </a:rPr>
              <a:pPr eaLnBrk="1" hangingPunct="1"/>
              <a:t>9</a:t>
            </a:fld>
            <a:endParaRPr lang="en-US" sz="1400" b="0">
              <a:latin typeface="Times New Roman" charset="0"/>
            </a:endParaRPr>
          </a:p>
        </p:txBody>
      </p:sp>
      <p:graphicFrame>
        <p:nvGraphicFramePr>
          <p:cNvPr id="5" name="Content Placeholder 35"/>
          <p:cNvGraphicFramePr>
            <a:graphicFrameLocks noGrp="1"/>
          </p:cNvGraphicFramePr>
          <p:nvPr/>
        </p:nvGraphicFramePr>
        <p:xfrm>
          <a:off x="3657600" y="3778250"/>
          <a:ext cx="1905000" cy="1851660"/>
        </p:xfrm>
        <a:graphic>
          <a:graphicData uri="http://schemas.openxmlformats.org/drawingml/2006/table">
            <a:tbl>
              <a:tblPr/>
              <a:tblGrid>
                <a:gridCol w="990600"/>
                <a:gridCol w="914400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mac1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mac2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mac3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mac4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mac5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3" name="Line 4"/>
          <p:cNvSpPr>
            <a:spLocks noChangeShapeType="1"/>
          </p:cNvSpPr>
          <p:nvPr/>
        </p:nvSpPr>
        <p:spPr bwMode="auto">
          <a:xfrm>
            <a:off x="844550" y="4348163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Line 5"/>
          <p:cNvSpPr>
            <a:spLocks noChangeShapeType="1"/>
          </p:cNvSpPr>
          <p:nvPr/>
        </p:nvSpPr>
        <p:spPr bwMode="auto">
          <a:xfrm>
            <a:off x="1149350" y="40433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Line 6"/>
          <p:cNvSpPr>
            <a:spLocks noChangeShapeType="1"/>
          </p:cNvSpPr>
          <p:nvPr/>
        </p:nvSpPr>
        <p:spPr bwMode="auto">
          <a:xfrm>
            <a:off x="2063750" y="40433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Line 7"/>
          <p:cNvSpPr>
            <a:spLocks noChangeShapeType="1"/>
          </p:cNvSpPr>
          <p:nvPr/>
        </p:nvSpPr>
        <p:spPr bwMode="auto">
          <a:xfrm>
            <a:off x="3130550" y="40433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Rectangle 9"/>
          <p:cNvSpPr>
            <a:spLocks noChangeArrowheads="1"/>
          </p:cNvSpPr>
          <p:nvPr/>
        </p:nvSpPr>
        <p:spPr bwMode="auto">
          <a:xfrm>
            <a:off x="841375" y="3757613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22558" name="Rectangle 10"/>
          <p:cNvSpPr>
            <a:spLocks noChangeArrowheads="1"/>
          </p:cNvSpPr>
          <p:nvPr/>
        </p:nvSpPr>
        <p:spPr bwMode="auto">
          <a:xfrm>
            <a:off x="1736725" y="3738563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dirty="0"/>
              <a:t>host</a:t>
            </a:r>
          </a:p>
        </p:txBody>
      </p:sp>
      <p:sp>
        <p:nvSpPr>
          <p:cNvPr id="22559" name="Rectangle 11"/>
          <p:cNvSpPr>
            <a:spLocks noChangeArrowheads="1"/>
          </p:cNvSpPr>
          <p:nvPr/>
        </p:nvSpPr>
        <p:spPr bwMode="auto">
          <a:xfrm>
            <a:off x="2803525" y="3738563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22560" name="Text Box 12"/>
          <p:cNvSpPr txBox="1">
            <a:spLocks noChangeArrowheads="1"/>
          </p:cNvSpPr>
          <p:nvPr/>
        </p:nvSpPr>
        <p:spPr bwMode="auto">
          <a:xfrm>
            <a:off x="2368550" y="3662363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...</a:t>
            </a:r>
          </a:p>
        </p:txBody>
      </p:sp>
      <p:sp>
        <p:nvSpPr>
          <p:cNvPr id="22561" name="Line 24"/>
          <p:cNvSpPr>
            <a:spLocks noChangeShapeType="1"/>
          </p:cNvSpPr>
          <p:nvPr/>
        </p:nvSpPr>
        <p:spPr bwMode="auto">
          <a:xfrm>
            <a:off x="2673350" y="43481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Text Box 31"/>
          <p:cNvSpPr txBox="1">
            <a:spLocks noChangeArrowheads="1"/>
          </p:cNvSpPr>
          <p:nvPr/>
        </p:nvSpPr>
        <p:spPr bwMode="auto">
          <a:xfrm>
            <a:off x="762000" y="3292475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mac1</a:t>
            </a:r>
          </a:p>
        </p:txBody>
      </p:sp>
      <p:sp>
        <p:nvSpPr>
          <p:cNvPr id="22563" name="Text Box 32"/>
          <p:cNvSpPr txBox="1">
            <a:spLocks noChangeArrowheads="1"/>
          </p:cNvSpPr>
          <p:nvPr/>
        </p:nvSpPr>
        <p:spPr bwMode="auto">
          <a:xfrm>
            <a:off x="1676400" y="32766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mac2</a:t>
            </a:r>
          </a:p>
        </p:txBody>
      </p:sp>
      <p:sp>
        <p:nvSpPr>
          <p:cNvPr id="22564" name="Text Box 33"/>
          <p:cNvSpPr txBox="1">
            <a:spLocks noChangeArrowheads="1"/>
          </p:cNvSpPr>
          <p:nvPr/>
        </p:nvSpPr>
        <p:spPr bwMode="auto">
          <a:xfrm>
            <a:off x="2743200" y="32766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mac3</a:t>
            </a:r>
          </a:p>
        </p:txBody>
      </p:sp>
      <p:sp>
        <p:nvSpPr>
          <p:cNvPr id="22565" name="AutoShape 23"/>
          <p:cNvSpPr>
            <a:spLocks noChangeArrowheads="1"/>
          </p:cNvSpPr>
          <p:nvPr/>
        </p:nvSpPr>
        <p:spPr bwMode="auto">
          <a:xfrm>
            <a:off x="2286000" y="4637088"/>
            <a:ext cx="67945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switch</a:t>
            </a:r>
          </a:p>
        </p:txBody>
      </p:sp>
      <p:sp>
        <p:nvSpPr>
          <p:cNvPr id="22566" name="Line 5"/>
          <p:cNvSpPr>
            <a:spLocks noChangeShapeType="1"/>
          </p:cNvSpPr>
          <p:nvPr/>
        </p:nvSpPr>
        <p:spPr bwMode="auto">
          <a:xfrm>
            <a:off x="2654300" y="50180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Line 5"/>
          <p:cNvSpPr>
            <a:spLocks noChangeShapeType="1"/>
          </p:cNvSpPr>
          <p:nvPr/>
        </p:nvSpPr>
        <p:spPr bwMode="auto">
          <a:xfrm>
            <a:off x="1828800" y="4865688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Rectangle 20"/>
          <p:cNvSpPr>
            <a:spLocks noChangeArrowheads="1"/>
          </p:cNvSpPr>
          <p:nvPr/>
        </p:nvSpPr>
        <p:spPr bwMode="auto">
          <a:xfrm>
            <a:off x="2273300" y="532288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22569" name="Rectangle 21"/>
          <p:cNvSpPr>
            <a:spLocks noChangeArrowheads="1"/>
          </p:cNvSpPr>
          <p:nvPr/>
        </p:nvSpPr>
        <p:spPr bwMode="auto">
          <a:xfrm>
            <a:off x="1219200" y="471328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22570" name="Text Box 33"/>
          <p:cNvSpPr txBox="1">
            <a:spLocks noChangeArrowheads="1"/>
          </p:cNvSpPr>
          <p:nvPr/>
        </p:nvSpPr>
        <p:spPr bwMode="auto">
          <a:xfrm>
            <a:off x="2197100" y="5703888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mac4</a:t>
            </a:r>
          </a:p>
        </p:txBody>
      </p:sp>
      <p:sp>
        <p:nvSpPr>
          <p:cNvPr id="22571" name="Text Box 33"/>
          <p:cNvSpPr txBox="1">
            <a:spLocks noChangeArrowheads="1"/>
          </p:cNvSpPr>
          <p:nvPr/>
        </p:nvSpPr>
        <p:spPr bwMode="auto">
          <a:xfrm>
            <a:off x="1143000" y="5018088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mac5</a:t>
            </a:r>
          </a:p>
        </p:txBody>
      </p:sp>
      <p:sp>
        <p:nvSpPr>
          <p:cNvPr id="22572" name="AutoShape 40"/>
          <p:cNvSpPr>
            <a:spLocks noChangeArrowheads="1"/>
          </p:cNvSpPr>
          <p:nvPr/>
        </p:nvSpPr>
        <p:spPr bwMode="auto">
          <a:xfrm flipH="1">
            <a:off x="4876800" y="4997450"/>
            <a:ext cx="457200" cy="228600"/>
          </a:xfrm>
          <a:prstGeom prst="rightArrow">
            <a:avLst>
              <a:gd name="adj1" fmla="val 50000"/>
              <a:gd name="adj2" fmla="val 79139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AutoShape 40"/>
          <p:cNvSpPr>
            <a:spLocks noChangeArrowheads="1"/>
          </p:cNvSpPr>
          <p:nvPr/>
        </p:nvSpPr>
        <p:spPr bwMode="auto">
          <a:xfrm rot="16200000" flipH="1">
            <a:off x="4991100" y="5340350"/>
            <a:ext cx="304800" cy="228600"/>
          </a:xfrm>
          <a:prstGeom prst="rightArrow">
            <a:avLst>
              <a:gd name="adj1" fmla="val 50000"/>
              <a:gd name="adj2" fmla="val 79136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AutoShape 40"/>
          <p:cNvSpPr>
            <a:spLocks noChangeArrowheads="1"/>
          </p:cNvSpPr>
          <p:nvPr/>
        </p:nvSpPr>
        <p:spPr bwMode="auto">
          <a:xfrm rot="5400000" flipH="1" flipV="1">
            <a:off x="4991100" y="4578350"/>
            <a:ext cx="304800" cy="228600"/>
          </a:xfrm>
          <a:prstGeom prst="rightArrow">
            <a:avLst>
              <a:gd name="adj1" fmla="val 50000"/>
              <a:gd name="adj2" fmla="val 79136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AutoShape 40"/>
          <p:cNvSpPr>
            <a:spLocks noChangeArrowheads="1"/>
          </p:cNvSpPr>
          <p:nvPr/>
        </p:nvSpPr>
        <p:spPr bwMode="auto">
          <a:xfrm rot="5400000" flipH="1" flipV="1">
            <a:off x="4991100" y="4197350"/>
            <a:ext cx="304800" cy="228600"/>
          </a:xfrm>
          <a:prstGeom prst="rightArrow">
            <a:avLst>
              <a:gd name="adj1" fmla="val 50000"/>
              <a:gd name="adj2" fmla="val 79136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AutoShape 40"/>
          <p:cNvSpPr>
            <a:spLocks noChangeArrowheads="1"/>
          </p:cNvSpPr>
          <p:nvPr/>
        </p:nvSpPr>
        <p:spPr bwMode="auto">
          <a:xfrm rot="5400000" flipH="1" flipV="1">
            <a:off x="4991100" y="3816350"/>
            <a:ext cx="304800" cy="228600"/>
          </a:xfrm>
          <a:prstGeom prst="rightArrow">
            <a:avLst>
              <a:gd name="adj1" fmla="val 50000"/>
              <a:gd name="adj2" fmla="val 79136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TextBox 29"/>
          <p:cNvSpPr txBox="1">
            <a:spLocks noChangeArrowheads="1"/>
          </p:cNvSpPr>
          <p:nvPr/>
        </p:nvSpPr>
        <p:spPr bwMode="auto">
          <a:xfrm>
            <a:off x="5867400" y="5181600"/>
            <a:ext cx="304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/>
              <a:t>Implemented using a hash table or a content addressable memory.</a:t>
            </a:r>
          </a:p>
        </p:txBody>
      </p:sp>
    </p:spTree>
    <p:extLst>
      <p:ext uri="{BB962C8B-B14F-4D97-AF65-F5344CB8AC3E}">
        <p14:creationId xmlns:p14="http://schemas.microsoft.com/office/powerpoint/2010/main" val="122705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3699</Words>
  <Application>Microsoft Macintosh PowerPoint</Application>
  <PresentationFormat>On-screen Show (4:3)</PresentationFormat>
  <Paragraphs>1098</Paragraphs>
  <Slides>74</Slides>
  <Notes>63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1_Default Design</vt:lpstr>
      <vt:lpstr>Equation</vt:lpstr>
      <vt:lpstr>The Data Plane</vt:lpstr>
      <vt:lpstr>What a Router Chassis Looks Like</vt:lpstr>
      <vt:lpstr>What a Router Line Card Looks Like</vt:lpstr>
      <vt:lpstr>Big, Fast Routers: Motivation</vt:lpstr>
      <vt:lpstr>Generic Router Architecture</vt:lpstr>
      <vt:lpstr>Life of a Packet at a Router</vt:lpstr>
      <vt:lpstr>Data Plane</vt:lpstr>
      <vt:lpstr>Packet Forwarding</vt:lpstr>
      <vt:lpstr>Switch: Match on Destination MAC</vt:lpstr>
      <vt:lpstr>IP Routers: Match on IP Prefix</vt:lpstr>
      <vt:lpstr>Switch Fabric</vt:lpstr>
      <vt:lpstr>Biggest Challenges</vt:lpstr>
      <vt:lpstr>IP Address Lookup: Challenges</vt:lpstr>
      <vt:lpstr>Tables are Large and Growing</vt:lpstr>
      <vt:lpstr>Lookups Must be Fast</vt:lpstr>
      <vt:lpstr>Lookup</vt:lpstr>
      <vt:lpstr>Lookup is Protocol Dependent</vt:lpstr>
      <vt:lpstr>Exact Matches, Ethernet Switches</vt:lpstr>
      <vt:lpstr>Exact Matches, Ethernet Switches</vt:lpstr>
      <vt:lpstr>IP Lookups find Longest Prefixes</vt:lpstr>
      <vt:lpstr>IP Address Lookup</vt:lpstr>
      <vt:lpstr>Longest Prefix Match Harder than Exact Match</vt:lpstr>
      <vt:lpstr>LPM in IPv4: exact match</vt:lpstr>
      <vt:lpstr>Address Lookup Using Tries</vt:lpstr>
      <vt:lpstr>Single-Bit Tries: Properties</vt:lpstr>
      <vt:lpstr>Direct Trie</vt:lpstr>
      <vt:lpstr>Multi-bit Tries</vt:lpstr>
      <vt:lpstr>4-ary Trie (k=2)</vt:lpstr>
      <vt:lpstr>Prefix Expansion with Multi-bit Tries</vt:lpstr>
      <vt:lpstr>Leaf-Pushed Trie</vt:lpstr>
      <vt:lpstr>Further Optmizations: Lulea</vt:lpstr>
      <vt:lpstr>PATRICIA</vt:lpstr>
      <vt:lpstr>Fast IP Lookup Algorithms </vt:lpstr>
      <vt:lpstr>Faster LPM: Alternatives</vt:lpstr>
      <vt:lpstr>Switching and Scheduling</vt:lpstr>
      <vt:lpstr>Generic Router Architecture</vt:lpstr>
      <vt:lpstr>1st Generation: Switching via Memory</vt:lpstr>
      <vt:lpstr>Innovation #1: Each Line Card Has the Routing Tables</vt:lpstr>
      <vt:lpstr>2nd Generation: Switching via Bus</vt:lpstr>
      <vt:lpstr>Innovation #2: Switched Backplane</vt:lpstr>
      <vt:lpstr>Crossbar Switching</vt:lpstr>
      <vt:lpstr>PowerPoint Presentation</vt:lpstr>
      <vt:lpstr>Goal: Utilization</vt:lpstr>
      <vt:lpstr>Combined Input-Output Queueing</vt:lpstr>
      <vt:lpstr>Head-of-Line Blocking</vt:lpstr>
      <vt:lpstr>Solution: Virtual Output Queues</vt:lpstr>
      <vt:lpstr>Scheduling and Fairness</vt:lpstr>
      <vt:lpstr>Max-Min Fairness</vt:lpstr>
      <vt:lpstr>Example</vt:lpstr>
      <vt:lpstr>How to Achieve Max-Min Fairness</vt:lpstr>
      <vt:lpstr>Router Components and Functions</vt:lpstr>
      <vt:lpstr>Processing: Fast Path vs. Slow Path</vt:lpstr>
      <vt:lpstr>Generalizing the Data Plane</vt:lpstr>
      <vt:lpstr>Many Boxes, But Similar Functions</vt:lpstr>
      <vt:lpstr>OpenFlow</vt:lpstr>
      <vt:lpstr>Programmable Data Plane</vt:lpstr>
      <vt:lpstr>Discussion</vt:lpstr>
      <vt:lpstr>The Click Modular Router</vt:lpstr>
      <vt:lpstr>Introduction</vt:lpstr>
      <vt:lpstr>Idea: Divide and Conquer</vt:lpstr>
      <vt:lpstr>Aspects of an Element</vt:lpstr>
      <vt:lpstr>Connecting Elements: Push and Pull</vt:lpstr>
      <vt:lpstr>Packet Storage: Queues</vt:lpstr>
      <vt:lpstr>CPU Scheduling</vt:lpstr>
      <vt:lpstr>Push and Pull: Conventions</vt:lpstr>
      <vt:lpstr>Data Transfer in Push/Pull</vt:lpstr>
      <vt:lpstr>Flow-Based Router Context</vt:lpstr>
      <vt:lpstr>Configuration Language</vt:lpstr>
      <vt:lpstr>Dynamic Reconfiguration</vt:lpstr>
      <vt:lpstr>Example:  IP Router</vt:lpstr>
      <vt:lpstr>Element Implementation</vt:lpstr>
      <vt:lpstr>Example Extension: Scheduler</vt:lpstr>
      <vt:lpstr>Limitations</vt:lpstr>
      <vt:lpstr>Click: Summary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Data Plane</dc:title>
  <dc:creator>Nick Feamster</dc:creator>
  <cp:lastModifiedBy>Nick Feamster</cp:lastModifiedBy>
  <cp:revision>15</cp:revision>
  <dcterms:created xsi:type="dcterms:W3CDTF">2010-09-01T18:24:13Z</dcterms:created>
  <dcterms:modified xsi:type="dcterms:W3CDTF">2011-08-28T20:29:50Z</dcterms:modified>
</cp:coreProperties>
</file>