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9" r:id="rId1"/>
  </p:sldMasterIdLst>
  <p:notesMasterIdLst>
    <p:notesMasterId r:id="rId71"/>
  </p:notesMasterIdLst>
  <p:sldIdLst>
    <p:sldId id="257" r:id="rId2"/>
    <p:sldId id="366" r:id="rId3"/>
    <p:sldId id="404" r:id="rId4"/>
    <p:sldId id="433" r:id="rId5"/>
    <p:sldId id="434" r:id="rId6"/>
    <p:sldId id="435" r:id="rId7"/>
    <p:sldId id="368" r:id="rId8"/>
    <p:sldId id="437" r:id="rId9"/>
    <p:sldId id="369" r:id="rId10"/>
    <p:sldId id="436" r:id="rId11"/>
    <p:sldId id="387" r:id="rId12"/>
    <p:sldId id="378" r:id="rId13"/>
    <p:sldId id="379" r:id="rId14"/>
    <p:sldId id="380" r:id="rId15"/>
    <p:sldId id="381" r:id="rId16"/>
    <p:sldId id="383" r:id="rId17"/>
    <p:sldId id="382" r:id="rId18"/>
    <p:sldId id="370" r:id="rId19"/>
    <p:sldId id="371" r:id="rId20"/>
    <p:sldId id="372" r:id="rId21"/>
    <p:sldId id="386" r:id="rId22"/>
    <p:sldId id="373" r:id="rId23"/>
    <p:sldId id="374" r:id="rId24"/>
    <p:sldId id="375" r:id="rId25"/>
    <p:sldId id="376" r:id="rId26"/>
    <p:sldId id="377" r:id="rId27"/>
    <p:sldId id="388" r:id="rId28"/>
    <p:sldId id="389" r:id="rId29"/>
    <p:sldId id="390" r:id="rId30"/>
    <p:sldId id="391" r:id="rId31"/>
    <p:sldId id="392" r:id="rId32"/>
    <p:sldId id="393" r:id="rId33"/>
    <p:sldId id="394" r:id="rId34"/>
    <p:sldId id="395" r:id="rId35"/>
    <p:sldId id="396" r:id="rId36"/>
    <p:sldId id="397" r:id="rId37"/>
    <p:sldId id="398" r:id="rId38"/>
    <p:sldId id="399" r:id="rId39"/>
    <p:sldId id="400" r:id="rId40"/>
    <p:sldId id="402" r:id="rId41"/>
    <p:sldId id="403" r:id="rId42"/>
    <p:sldId id="405" r:id="rId43"/>
    <p:sldId id="406" r:id="rId44"/>
    <p:sldId id="407" r:id="rId45"/>
    <p:sldId id="408" r:id="rId46"/>
    <p:sldId id="409" r:id="rId47"/>
    <p:sldId id="410" r:id="rId48"/>
    <p:sldId id="411" r:id="rId49"/>
    <p:sldId id="431" r:id="rId50"/>
    <p:sldId id="412" r:id="rId51"/>
    <p:sldId id="413" r:id="rId52"/>
    <p:sldId id="414" r:id="rId53"/>
    <p:sldId id="415" r:id="rId54"/>
    <p:sldId id="416" r:id="rId55"/>
    <p:sldId id="417" r:id="rId56"/>
    <p:sldId id="418" r:id="rId57"/>
    <p:sldId id="432" r:id="rId58"/>
    <p:sldId id="430" r:id="rId59"/>
    <p:sldId id="423" r:id="rId60"/>
    <p:sldId id="424" r:id="rId61"/>
    <p:sldId id="425" r:id="rId62"/>
    <p:sldId id="426" r:id="rId63"/>
    <p:sldId id="427" r:id="rId64"/>
    <p:sldId id="428" r:id="rId65"/>
    <p:sldId id="429" r:id="rId66"/>
    <p:sldId id="419" r:id="rId67"/>
    <p:sldId id="420" r:id="rId68"/>
    <p:sldId id="421" r:id="rId69"/>
    <p:sldId id="422" r:id="rId7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EA0"/>
    <a:srgbClr val="F5FBA3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140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8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slide" Target="slides/slide69.xml"/><Relationship Id="rId71" Type="http://schemas.openxmlformats.org/officeDocument/2006/relationships/notesMaster" Target="notesMasters/notesMaster1.xml"/><Relationship Id="rId72" Type="http://schemas.openxmlformats.org/officeDocument/2006/relationships/printerSettings" Target="printerSettings/printerSettings1.bin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presProps" Target="presProps.xml"/><Relationship Id="rId74" Type="http://schemas.openxmlformats.org/officeDocument/2006/relationships/viewProps" Target="viewProps.xml"/><Relationship Id="rId75" Type="http://schemas.openxmlformats.org/officeDocument/2006/relationships/theme" Target="theme/theme1.xml"/><Relationship Id="rId76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4" Type="http://schemas.openxmlformats.org/officeDocument/2006/relationships/image" Target="../media/image14.wmf"/><Relationship Id="rId5" Type="http://schemas.openxmlformats.org/officeDocument/2006/relationships/image" Target="../media/image15.wmf"/><Relationship Id="rId1" Type="http://schemas.openxmlformats.org/officeDocument/2006/relationships/image" Target="../media/image11.wmf"/><Relationship Id="rId2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Relationship Id="rId2" Type="http://schemas.openxmlformats.org/officeDocument/2006/relationships/image" Target="../media/image2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Relationship Id="rId2" Type="http://schemas.openxmlformats.org/officeDocument/2006/relationships/image" Target="../media/image2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8E5367A-D529-1E46-A244-DAB8C53D78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3153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11CF27-8E88-EC43-ADAA-CA3CE935D2C8}" type="slidenum">
              <a:rPr lang="en-US"/>
              <a:pPr/>
              <a:t>1</a:t>
            </a:fld>
            <a:endParaRPr lang="en-US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993975-8F9A-B64A-B5C4-B8EE924FB24E}" type="slidenum">
              <a:rPr lang="en-US"/>
              <a:pPr/>
              <a:t>14</a:t>
            </a:fld>
            <a:endParaRPr lang="en-US"/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D981BA-3A66-BE47-8D79-0B68F790B939}" type="slidenum">
              <a:rPr lang="en-US"/>
              <a:pPr/>
              <a:t>15</a:t>
            </a:fld>
            <a:endParaRPr lang="en-US"/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038FAC-EAE1-CC4C-AEC1-B582698F174F}" type="slidenum">
              <a:rPr lang="en-US"/>
              <a:pPr/>
              <a:t>17</a:t>
            </a:fld>
            <a:endParaRPr lang="en-US"/>
          </a:p>
        </p:txBody>
      </p:sp>
      <p:sp>
        <p:nvSpPr>
          <p:cNvPr id="16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10E51A-D52B-9841-B3F6-864C05866E86}" type="slidenum">
              <a:rPr lang="en-US"/>
              <a:pPr/>
              <a:t>18</a:t>
            </a:fld>
            <a:endParaRPr lang="en-US"/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6650" y="674688"/>
            <a:ext cx="4586288" cy="3440112"/>
          </a:xfrm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4238" y="4346575"/>
            <a:ext cx="5089525" cy="4127500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BB67F5-2F69-8D4F-AFC5-80967A5DAA7C}" type="slidenum">
              <a:rPr lang="en-US"/>
              <a:pPr/>
              <a:t>19</a:t>
            </a:fld>
            <a:endParaRPr lang="en-US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3213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2DB937-4379-3B41-B389-EE2C97D59BE8}" type="slidenum">
              <a:rPr lang="en-US"/>
              <a:pPr/>
              <a:t>20</a:t>
            </a:fld>
            <a:endParaRPr lang="en-US"/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DB691F-6096-0F49-A1B6-500FF986C920}" type="slidenum">
              <a:rPr lang="en-US"/>
              <a:pPr/>
              <a:t>22</a:t>
            </a:fld>
            <a:endParaRPr lang="en-US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692150"/>
            <a:ext cx="4554537" cy="3416300"/>
          </a:xfrm>
          <a:ln w="12700" cap="flat">
            <a:solidFill>
              <a:schemeClr val="tx1"/>
            </a:solidFill>
          </a:ln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889C57-346B-4F49-9C86-EC8E7666E474}" type="slidenum">
              <a:rPr lang="en-US"/>
              <a:pPr/>
              <a:t>23</a:t>
            </a:fld>
            <a:endParaRPr lang="en-US"/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8D4E88-497F-9A49-8173-E04741C44C98}" type="slidenum">
              <a:rPr lang="en-US"/>
              <a:pPr/>
              <a:t>24</a:t>
            </a:fld>
            <a:endParaRPr lang="en-US"/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CEFADF-B5D3-6C48-AF75-AE8DF8566D9D}" type="slidenum">
              <a:rPr lang="en-US"/>
              <a:pPr/>
              <a:t>25</a:t>
            </a:fld>
            <a:endParaRPr lang="en-US"/>
          </a:p>
        </p:txBody>
      </p:sp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ea typeface="ＭＳ Ｐゴシック" charset="0"/>
                <a:cs typeface="ＭＳ Ｐゴシック" charset="0"/>
              </a:rPr>
              <a:t>whois –h whois.arin.net 128.112.155.165</a:t>
            </a:r>
          </a:p>
          <a:p>
            <a:r>
              <a:rPr lang="en-US">
                <a:ea typeface="ＭＳ Ｐゴシック" charset="0"/>
                <a:cs typeface="ＭＳ Ｐゴシック" charset="0"/>
              </a:rPr>
              <a:t>http://standards.ieee.org/regauth/oui/oui.txt</a:t>
            </a:r>
          </a:p>
          <a:p>
            <a:endParaRPr lang="en-US">
              <a:ea typeface="ＭＳ Ｐゴシック" charset="0"/>
              <a:cs typeface="ＭＳ Ｐゴシック" charset="0"/>
            </a:endParaRPr>
          </a:p>
          <a:p>
            <a:r>
              <a:rPr lang="en-US">
                <a:ea typeface="ＭＳ Ｐゴシック" charset="0"/>
                <a:cs typeface="ＭＳ Ｐゴシック" charset="0"/>
              </a:rPr>
              <a:t>Why both MAC and IP: </a:t>
            </a:r>
          </a:p>
          <a:p>
            <a:pPr>
              <a:buFontTx/>
              <a:buChar char="-"/>
            </a:pPr>
            <a:r>
              <a:rPr lang="en-US">
                <a:ea typeface="ＭＳ Ｐゴシック" charset="0"/>
                <a:cs typeface="ＭＳ Ｐゴシック" charset="0"/>
              </a:rPr>
              <a:t>Need identifier to use in bootstrap process</a:t>
            </a:r>
          </a:p>
          <a:p>
            <a:pPr>
              <a:buFontTx/>
              <a:buChar char="-"/>
            </a:pPr>
            <a:r>
              <a:rPr lang="en-US">
                <a:ea typeface="ＭＳ Ｐゴシック" charset="0"/>
                <a:cs typeface="ＭＳ Ｐゴシック" charset="0"/>
              </a:rPr>
              <a:t>IP address is topology-dependent, so cannot keep when host moves</a:t>
            </a:r>
          </a:p>
          <a:p>
            <a:r>
              <a:rPr lang="en-US">
                <a:ea typeface="ＭＳ Ｐゴシック" charset="0"/>
                <a:cs typeface="ＭＳ Ｐゴシック" charset="0"/>
              </a:rPr>
              <a:t>- LAN was meant to handle many different network protocols (not just IP)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5879619" indent="-35447153" defTabSz="905475" eaLnBrk="0" hangingPunct="0">
              <a:defRPr sz="19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19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19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19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C7D0909E-7E1B-A742-9025-751D0111E2C3}" type="slidenum">
              <a:rPr lang="en-US" sz="1200" b="0">
                <a:latin typeface="Times New Roman" charset="0"/>
              </a:rPr>
              <a:pPr eaLnBrk="1" hangingPunct="1"/>
              <a:t>4</a:t>
            </a:fld>
            <a:endParaRPr lang="en-US" sz="1200" b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7B9668-FC47-DD4F-87BA-74AF8E2A7995}" type="slidenum">
              <a:rPr lang="en-US"/>
              <a:pPr/>
              <a:t>26</a:t>
            </a:fld>
            <a:endParaRPr lang="en-US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F40348-6587-9849-8DBE-84C8D67DBE2D}" type="slidenum">
              <a:rPr lang="en-US"/>
              <a:pPr/>
              <a:t>28</a:t>
            </a:fld>
            <a:endParaRPr lang="en-US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ED535B-1F14-054B-A6F7-F5F291171B28}" type="slidenum">
              <a:rPr lang="en-US"/>
              <a:pPr/>
              <a:t>29</a:t>
            </a:fld>
            <a:endParaRPr lang="en-US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745E65-EA9D-6643-8751-5BBE136001A2}" type="slidenum">
              <a:rPr lang="en-US"/>
              <a:pPr/>
              <a:t>30</a:t>
            </a:fld>
            <a:endParaRPr lang="en-US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83A900-CC8D-784F-A07B-D4484FD401AD}" type="slidenum">
              <a:rPr lang="en-US"/>
              <a:pPr/>
              <a:t>31</a:t>
            </a:fld>
            <a:endParaRPr lang="en-US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49D15C-350E-9B4D-806E-3654319385ED}" type="slidenum">
              <a:rPr lang="en-US"/>
              <a:pPr/>
              <a:t>32</a:t>
            </a:fld>
            <a:endParaRPr lang="en-US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4B4567-3A81-0341-AE5C-B5ADA06AC87C}" type="slidenum">
              <a:rPr lang="en-US"/>
              <a:pPr/>
              <a:t>33</a:t>
            </a:fld>
            <a:endParaRPr lang="en-US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7AB2C8-A606-884F-B8F0-34365F4089B9}" type="slidenum">
              <a:rPr lang="en-US"/>
              <a:pPr/>
              <a:t>34</a:t>
            </a:fld>
            <a:endParaRPr lang="en-US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en-US"/>
              <a:t>Application may get duplicates in the case of early timeouts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B65EAA-B234-4D43-98C4-B8B7451CE535}" type="slidenum">
              <a:rPr lang="en-US"/>
              <a:pPr/>
              <a:t>35</a:t>
            </a:fld>
            <a:endParaRPr lang="en-US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31BD17-022D-9441-BF61-7D1D00CC323F}" type="slidenum">
              <a:rPr lang="en-US"/>
              <a:pPr/>
              <a:t>36</a:t>
            </a:fld>
            <a:endParaRPr lang="en-US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5879619" indent="-35447153" defTabSz="905475" eaLnBrk="0" hangingPunct="0">
              <a:defRPr sz="19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19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19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19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14722AC9-53C0-1544-A7C1-D6EC9F710AE0}" type="slidenum">
              <a:rPr lang="en-US" sz="1200" b="0">
                <a:latin typeface="Times New Roman" charset="0"/>
              </a:rPr>
              <a:pPr eaLnBrk="1" hangingPunct="1"/>
              <a:t>6</a:t>
            </a:fld>
            <a:endParaRPr lang="en-US" sz="1200" b="0">
              <a:latin typeface="Times New Roman" charset="0"/>
            </a:endParaRPr>
          </a:p>
        </p:txBody>
      </p:sp>
      <p:sp>
        <p:nvSpPr>
          <p:cNvPr id="266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703E01-8363-FA43-ABC4-2650368E4636}" type="slidenum">
              <a:rPr lang="en-US"/>
              <a:pPr/>
              <a:t>37</a:t>
            </a:fld>
            <a:endParaRPr lang="en-US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83F378-E08F-5248-BC87-C69DB8891838}" type="slidenum">
              <a:rPr lang="en-US"/>
              <a:pPr/>
              <a:t>38</a:t>
            </a:fld>
            <a:endParaRPr lang="en-US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D68D0B-48E5-9147-8A35-EC5C735D1055}" type="slidenum">
              <a:rPr lang="en-US"/>
              <a:pPr/>
              <a:t>39</a:t>
            </a:fld>
            <a:endParaRPr lang="en-US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16AEEC-0537-E640-8FF0-D2DBFD144F3D}" type="slidenum">
              <a:rPr lang="en-US"/>
              <a:pPr/>
              <a:t>40</a:t>
            </a:fld>
            <a:endParaRPr lang="en-US"/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27951A-2747-3F4A-BB85-1048E690A6B2}" type="slidenum">
              <a:rPr lang="en-US"/>
              <a:pPr/>
              <a:t>41</a:t>
            </a:fld>
            <a:endParaRPr lang="en-US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B868D5-11C9-6C4B-99EC-FB76D9AF89D0}" type="slidenum">
              <a:rPr lang="en-US"/>
              <a:pPr/>
              <a:t>43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41B136-5ACC-3E41-8030-48D777F8B965}" type="slidenum">
              <a:rPr lang="en-US"/>
              <a:pPr/>
              <a:t>44</a:t>
            </a:fld>
            <a:endParaRPr lang="en-US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E87D44-70F0-B34D-A277-F85686ECC56D}" type="slidenum">
              <a:rPr lang="en-US"/>
              <a:pPr/>
              <a:t>45</a:t>
            </a:fld>
            <a:endParaRPr lang="en-US"/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7C9FFD-6607-FE4B-A366-DC5CFEA2823D}" type="slidenum">
              <a:rPr lang="en-US"/>
              <a:pPr/>
              <a:t>46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187EE0-CA9B-3E41-9978-58E27354C475}" type="slidenum">
              <a:rPr lang="en-US"/>
              <a:pPr/>
              <a:t>47</a:t>
            </a:fld>
            <a:endParaRPr lang="en-US"/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034445-3BA1-D942-A6E8-F4B11E61ACEB}" type="slidenum">
              <a:rPr lang="en-US"/>
              <a:pPr/>
              <a:t>7</a:t>
            </a:fld>
            <a:endParaRPr lang="en-US"/>
          </a:p>
        </p:txBody>
      </p:sp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AB86FC-5D17-BB46-AAEC-9A308C0819C8}" type="slidenum">
              <a:rPr lang="en-US"/>
              <a:pPr/>
              <a:t>48</a:t>
            </a:fld>
            <a:endParaRPr lang="en-US"/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B33BD5-D987-2149-B30E-87EF7F3F31F1}" type="slidenum">
              <a:rPr lang="en-US"/>
              <a:pPr/>
              <a:t>50</a:t>
            </a:fld>
            <a:endParaRPr lang="en-US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4C5C5F-6F83-7545-8945-5410A78152E2}" type="slidenum">
              <a:rPr lang="en-US"/>
              <a:pPr/>
              <a:t>51</a:t>
            </a:fld>
            <a:endParaRPr lang="en-US"/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FB78F0-2945-9346-BD1C-2EC248BC947E}" type="slidenum">
              <a:rPr lang="en-US"/>
              <a:pPr/>
              <a:t>52</a:t>
            </a:fld>
            <a:endParaRPr lang="en-US"/>
          </a:p>
        </p:txBody>
      </p:sp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BB7BEB-79E8-2044-A996-EF11102D7EE7}" type="slidenum">
              <a:rPr lang="en-US"/>
              <a:pPr/>
              <a:t>53</a:t>
            </a:fld>
            <a:endParaRPr lang="en-US"/>
          </a:p>
        </p:txBody>
      </p:sp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9A10A0-4149-7842-B699-E1BA32D285A4}" type="slidenum">
              <a:rPr lang="en-US"/>
              <a:pPr/>
              <a:t>54</a:t>
            </a:fld>
            <a:endParaRPr lang="en-US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2E8C23-A1A1-E844-9998-DC7D61FE142C}" type="slidenum">
              <a:rPr lang="en-US"/>
              <a:pPr/>
              <a:t>55</a:t>
            </a:fld>
            <a:endParaRPr lang="en-US"/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41F2A4-1423-AE40-84CC-AA390776A846}" type="slidenum">
              <a:rPr lang="en-US"/>
              <a:pPr/>
              <a:t>56</a:t>
            </a:fld>
            <a:endParaRPr lang="en-US"/>
          </a:p>
        </p:txBody>
      </p:sp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5879619" indent="-35447153" defTabSz="905475" eaLnBrk="0" hangingPunct="0">
              <a:defRPr sz="19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19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19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19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63909524-8D7E-DC4A-9AD1-FBC5CAEAA3EE}" type="slidenum">
              <a:rPr lang="en-US" sz="1200" b="0">
                <a:latin typeface="Times New Roman" charset="0"/>
              </a:rPr>
              <a:pPr eaLnBrk="1" hangingPunct="1"/>
              <a:t>59</a:t>
            </a:fld>
            <a:endParaRPr lang="en-US" sz="1200" b="0">
              <a:latin typeface="Times New Roman" charset="0"/>
            </a:endParaRPr>
          </a:p>
        </p:txBody>
      </p:sp>
      <p:sp>
        <p:nvSpPr>
          <p:cNvPr id="4813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5879619" indent="-35447153" defTabSz="905475" eaLnBrk="0" hangingPunct="0">
              <a:defRPr sz="19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19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19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19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14739AFD-78DD-E04B-BDDB-0B20D5D32FD5}" type="slidenum">
              <a:rPr lang="en-US" sz="1200" b="0">
                <a:latin typeface="Times New Roman" charset="0"/>
              </a:rPr>
              <a:pPr eaLnBrk="1" hangingPunct="1"/>
              <a:t>66</a:t>
            </a:fld>
            <a:endParaRPr lang="en-US" sz="1200" b="0">
              <a:latin typeface="Times New Roman" charset="0"/>
            </a:endParaRPr>
          </a:p>
        </p:txBody>
      </p:sp>
      <p:sp>
        <p:nvSpPr>
          <p:cNvPr id="5632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5879619" indent="-35447153" defTabSz="905475" eaLnBrk="0" hangingPunct="0">
              <a:defRPr sz="19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19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19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19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8985EF4C-7963-2C47-A8EC-2AB55AEF808C}" type="slidenum">
              <a:rPr lang="en-US" sz="1200" b="0">
                <a:latin typeface="Times New Roman" charset="0"/>
              </a:rPr>
              <a:pPr eaLnBrk="1" hangingPunct="1"/>
              <a:t>8</a:t>
            </a:fld>
            <a:endParaRPr lang="en-US" sz="1200" b="0">
              <a:latin typeface="Times New Roman" charset="0"/>
            </a:endParaRPr>
          </a:p>
        </p:txBody>
      </p:sp>
      <p:sp>
        <p:nvSpPr>
          <p:cNvPr id="307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3CDEE9-2C34-DF4D-8C21-3D6F8D93A0C1}" type="slidenum">
              <a:rPr lang="en-US"/>
              <a:pPr/>
              <a:t>9</a:t>
            </a:fld>
            <a:endParaRPr lang="en-US"/>
          </a:p>
        </p:txBody>
      </p:sp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5879619" indent="-35447153" defTabSz="905475" eaLnBrk="0" hangingPunct="0">
              <a:defRPr sz="19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19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19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19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52690E72-6801-E943-9246-83F17DE28A91}" type="slidenum">
              <a:rPr lang="en-US" sz="1200" b="0">
                <a:latin typeface="Times New Roman" charset="0"/>
              </a:rPr>
              <a:pPr eaLnBrk="1" hangingPunct="1"/>
              <a:t>10</a:t>
            </a:fld>
            <a:endParaRPr lang="en-US" sz="1200" b="0">
              <a:latin typeface="Times New Roman" charset="0"/>
            </a:endParaRPr>
          </a:p>
        </p:txBody>
      </p:sp>
      <p:sp>
        <p:nvSpPr>
          <p:cNvPr id="286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0CCD77-2C71-B642-B755-04DF34B0DA53}" type="slidenum">
              <a:rPr lang="en-US"/>
              <a:pPr/>
              <a:t>12</a:t>
            </a:fld>
            <a:endParaRPr lang="en-US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0C7DD1-F35E-7C49-AE3C-D6975199ACB4}" type="slidenum">
              <a:rPr lang="en-US"/>
              <a:pPr/>
              <a:t>13</a:t>
            </a:fld>
            <a:endParaRPr lang="en-US"/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0AF2F8-20E7-C940-8C81-6511AE6EE8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E29258-CA35-0040-85CC-D4EA7EA29C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290513"/>
            <a:ext cx="2190750" cy="58356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290513"/>
            <a:ext cx="6419850" cy="58356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19E737-8849-0247-BB31-72ED7B23D1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90513"/>
            <a:ext cx="8763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6477000"/>
            <a:ext cx="2133600" cy="228600"/>
          </a:xfrm>
        </p:spPr>
        <p:txBody>
          <a:bodyPr/>
          <a:lstStyle>
            <a:lvl1pPr>
              <a:defRPr smtClean="0"/>
            </a:lvl1pPr>
          </a:lstStyle>
          <a:p>
            <a:fld id="{8361A4A7-C320-9F49-A1CE-F5E00E0E69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5B2E5C-653B-DB45-AF08-A2138D770F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1D0952-A9E3-0F41-AF67-2A374D1824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EB6A38-37D8-FE43-907D-872F507F96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B585BB-793B-5B4A-A74E-4FEBB26FE2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5EFB2A-0B47-E346-B0B0-1846F37BB9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82CA42-1E7C-B243-9359-DA63FC85D2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DDDE6D-442E-9A4A-9D23-333D4CC352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2E40C8-5270-9045-A2C1-46FAD282C5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290513"/>
            <a:ext cx="876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477000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7E6662C-50C9-3A43-A920-94AAB402B3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0000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0000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0000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0000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0000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FF00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FF00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FF00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FF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4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://www.cc.gatech.edu/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5.bin"/><Relationship Id="rId20" Type="http://schemas.openxmlformats.org/officeDocument/2006/relationships/image" Target="../media/image15.wmf"/><Relationship Id="rId21" Type="http://schemas.openxmlformats.org/officeDocument/2006/relationships/oleObject" Target="../embeddings/oleObject14.bin"/><Relationship Id="rId22" Type="http://schemas.openxmlformats.org/officeDocument/2006/relationships/oleObject" Target="../embeddings/oleObject15.bin"/><Relationship Id="rId23" Type="http://schemas.openxmlformats.org/officeDocument/2006/relationships/oleObject" Target="../embeddings/oleObject16.bin"/><Relationship Id="rId10" Type="http://schemas.openxmlformats.org/officeDocument/2006/relationships/oleObject" Target="../embeddings/oleObject6.bin"/><Relationship Id="rId11" Type="http://schemas.openxmlformats.org/officeDocument/2006/relationships/oleObject" Target="../embeddings/oleObject7.bin"/><Relationship Id="rId12" Type="http://schemas.openxmlformats.org/officeDocument/2006/relationships/oleObject" Target="../embeddings/oleObject8.bin"/><Relationship Id="rId13" Type="http://schemas.openxmlformats.org/officeDocument/2006/relationships/oleObject" Target="../embeddings/oleObject9.bin"/><Relationship Id="rId14" Type="http://schemas.openxmlformats.org/officeDocument/2006/relationships/oleObject" Target="../embeddings/oleObject10.bin"/><Relationship Id="rId15" Type="http://schemas.openxmlformats.org/officeDocument/2006/relationships/image" Target="../media/image13.wmf"/><Relationship Id="rId16" Type="http://schemas.openxmlformats.org/officeDocument/2006/relationships/oleObject" Target="../embeddings/oleObject11.bin"/><Relationship Id="rId17" Type="http://schemas.openxmlformats.org/officeDocument/2006/relationships/oleObject" Target="../embeddings/oleObject12.bin"/><Relationship Id="rId18" Type="http://schemas.openxmlformats.org/officeDocument/2006/relationships/image" Target="../media/image14.wmf"/><Relationship Id="rId19" Type="http://schemas.openxmlformats.org/officeDocument/2006/relationships/oleObject" Target="../embeddings/oleObject13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2.xml"/><Relationship Id="rId3" Type="http://schemas.openxmlformats.org/officeDocument/2006/relationships/notesSlide" Target="../notesSlides/notesSlide21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11.wmf"/><Relationship Id="rId6" Type="http://schemas.openxmlformats.org/officeDocument/2006/relationships/oleObject" Target="../embeddings/oleObject3.bin"/><Relationship Id="rId7" Type="http://schemas.openxmlformats.org/officeDocument/2006/relationships/oleObject" Target="../embeddings/oleObject4.bin"/><Relationship Id="rId8" Type="http://schemas.openxmlformats.org/officeDocument/2006/relationships/image" Target="../media/image12.w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4" Type="http://schemas.openxmlformats.org/officeDocument/2006/relationships/image" Target="../media/image7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7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8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4" Type="http://schemas.openxmlformats.org/officeDocument/2006/relationships/image" Target="../media/image7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4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oleObject" Target="../embeddings/oleObject1.bin"/><Relationship Id="rId6" Type="http://schemas.openxmlformats.org/officeDocument/2006/relationships/image" Target="../media/image4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0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3.bin"/><Relationship Id="rId12" Type="http://schemas.openxmlformats.org/officeDocument/2006/relationships/oleObject" Target="../embeddings/oleObject24.bin"/><Relationship Id="rId13" Type="http://schemas.openxmlformats.org/officeDocument/2006/relationships/oleObject" Target="../embeddings/oleObject25.bin"/><Relationship Id="rId14" Type="http://schemas.openxmlformats.org/officeDocument/2006/relationships/oleObject" Target="../embeddings/oleObject26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7.bin"/><Relationship Id="rId4" Type="http://schemas.openxmlformats.org/officeDocument/2006/relationships/image" Target="../media/image22.emf"/><Relationship Id="rId5" Type="http://schemas.openxmlformats.org/officeDocument/2006/relationships/oleObject" Target="../embeddings/oleObject18.bin"/><Relationship Id="rId6" Type="http://schemas.openxmlformats.org/officeDocument/2006/relationships/oleObject" Target="../embeddings/oleObject19.bin"/><Relationship Id="rId7" Type="http://schemas.openxmlformats.org/officeDocument/2006/relationships/oleObject" Target="../embeddings/oleObject20.bin"/><Relationship Id="rId8" Type="http://schemas.openxmlformats.org/officeDocument/2006/relationships/image" Target="../media/image23.wmf"/><Relationship Id="rId9" Type="http://schemas.openxmlformats.org/officeDocument/2006/relationships/oleObject" Target="../embeddings/oleObject21.bin"/><Relationship Id="rId10" Type="http://schemas.openxmlformats.org/officeDocument/2006/relationships/oleObject" Target="../embeddings/oleObject22.bin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33.bin"/><Relationship Id="rId12" Type="http://schemas.openxmlformats.org/officeDocument/2006/relationships/oleObject" Target="../embeddings/oleObject34.bin"/><Relationship Id="rId13" Type="http://schemas.openxmlformats.org/officeDocument/2006/relationships/oleObject" Target="../embeddings/oleObject35.bin"/><Relationship Id="rId14" Type="http://schemas.openxmlformats.org/officeDocument/2006/relationships/oleObject" Target="../embeddings/oleObject36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5.xml"/><Relationship Id="rId3" Type="http://schemas.openxmlformats.org/officeDocument/2006/relationships/oleObject" Target="../embeddings/oleObject27.bin"/><Relationship Id="rId4" Type="http://schemas.openxmlformats.org/officeDocument/2006/relationships/image" Target="../media/image22.emf"/><Relationship Id="rId5" Type="http://schemas.openxmlformats.org/officeDocument/2006/relationships/oleObject" Target="../embeddings/oleObject28.bin"/><Relationship Id="rId6" Type="http://schemas.openxmlformats.org/officeDocument/2006/relationships/oleObject" Target="../embeddings/oleObject29.bin"/><Relationship Id="rId7" Type="http://schemas.openxmlformats.org/officeDocument/2006/relationships/image" Target="../media/image23.wmf"/><Relationship Id="rId8" Type="http://schemas.openxmlformats.org/officeDocument/2006/relationships/oleObject" Target="../embeddings/oleObject30.bin"/><Relationship Id="rId9" Type="http://schemas.openxmlformats.org/officeDocument/2006/relationships/oleObject" Target="../embeddings/oleObject31.bin"/><Relationship Id="rId10" Type="http://schemas.openxmlformats.org/officeDocument/2006/relationships/oleObject" Target="../embeddings/oleObject32.bin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9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wmf"/><Relationship Id="rId3" Type="http://schemas.openxmlformats.org/officeDocument/2006/relationships/image" Target="../media/image24.wmf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 eaLnBrk="1" hangingPunct="1"/>
            <a:r>
              <a:rPr lang="en-US" smtClean="0"/>
              <a:t>The Host</a:t>
            </a:r>
          </a:p>
        </p:txBody>
      </p:sp>
      <p:sp>
        <p:nvSpPr>
          <p:cNvPr id="14339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Nick Feamster</a:t>
            </a:r>
            <a:br>
              <a:rPr lang="en-US" dirty="0"/>
            </a:br>
            <a:r>
              <a:rPr lang="en-US" dirty="0"/>
              <a:t>CS 6250: Computer Networking</a:t>
            </a:r>
            <a:br>
              <a:rPr lang="en-US" dirty="0"/>
            </a:br>
            <a:r>
              <a:rPr lang="en-US" dirty="0"/>
              <a:t>Fall </a:t>
            </a:r>
            <a:r>
              <a:rPr lang="en-US" dirty="0" smtClean="0"/>
              <a:t>2011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9E15C894-D4B6-5A49-A3F0-F4F96CA1C482}" type="slidenum">
              <a:rPr lang="en-US" sz="1400" b="0">
                <a:latin typeface="Times New Roman" charset="0"/>
              </a:rPr>
              <a:pPr eaLnBrk="1" hangingPunct="1"/>
              <a:t>10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latin typeface="Helvetica" charset="0"/>
                <a:ea typeface="ＭＳ Ｐゴシック" charset="0"/>
                <a:cs typeface="ＭＳ Ｐゴシック" charset="0"/>
              </a:rPr>
              <a:t>Dynamic Host Configuration Protocol</a:t>
            </a:r>
          </a:p>
        </p:txBody>
      </p:sp>
      <p:pic>
        <p:nvPicPr>
          <p:cNvPr id="27652" name="Picture 6" descr="j02857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363" y="1470025"/>
            <a:ext cx="2459037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7" descr="j019538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73188" y="1219200"/>
            <a:ext cx="1327150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Text Box 8"/>
          <p:cNvSpPr txBox="1">
            <a:spLocks noChangeArrowheads="1"/>
          </p:cNvSpPr>
          <p:nvPr/>
        </p:nvSpPr>
        <p:spPr bwMode="auto">
          <a:xfrm>
            <a:off x="1525588" y="2667000"/>
            <a:ext cx="11096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arriving</a:t>
            </a:r>
            <a:br>
              <a:rPr lang="en-US"/>
            </a:br>
            <a:r>
              <a:rPr lang="en-US"/>
              <a:t>client</a:t>
            </a:r>
          </a:p>
        </p:txBody>
      </p:sp>
      <p:sp>
        <p:nvSpPr>
          <p:cNvPr id="27655" name="Text Box 9"/>
          <p:cNvSpPr txBox="1">
            <a:spLocks noChangeArrowheads="1"/>
          </p:cNvSpPr>
          <p:nvPr/>
        </p:nvSpPr>
        <p:spPr bwMode="auto">
          <a:xfrm>
            <a:off x="7086600" y="3044825"/>
            <a:ext cx="1749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DHCP server</a:t>
            </a:r>
          </a:p>
        </p:txBody>
      </p:sp>
      <p:sp>
        <p:nvSpPr>
          <p:cNvPr id="27656" name="Line 10"/>
          <p:cNvSpPr>
            <a:spLocks noChangeShapeType="1"/>
          </p:cNvSpPr>
          <p:nvPr/>
        </p:nvSpPr>
        <p:spPr bwMode="auto">
          <a:xfrm>
            <a:off x="2727325" y="1816100"/>
            <a:ext cx="4032250" cy="998538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7" name="Text Box 11"/>
          <p:cNvSpPr txBox="1">
            <a:spLocks noChangeArrowheads="1"/>
          </p:cNvSpPr>
          <p:nvPr/>
        </p:nvSpPr>
        <p:spPr bwMode="auto">
          <a:xfrm rot="795519">
            <a:off x="3571875" y="1841500"/>
            <a:ext cx="20161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FF3300"/>
                </a:solidFill>
              </a:rPr>
              <a:t>DHCP discover</a:t>
            </a:r>
          </a:p>
        </p:txBody>
      </p:sp>
      <p:sp>
        <p:nvSpPr>
          <p:cNvPr id="27658" name="Text Box 12"/>
          <p:cNvSpPr txBox="1">
            <a:spLocks noChangeArrowheads="1"/>
          </p:cNvSpPr>
          <p:nvPr/>
        </p:nvSpPr>
        <p:spPr bwMode="auto">
          <a:xfrm rot="795519">
            <a:off x="3571875" y="2225675"/>
            <a:ext cx="15668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FF3300"/>
                </a:solidFill>
              </a:rPr>
              <a:t>(broadcast)</a:t>
            </a:r>
          </a:p>
        </p:txBody>
      </p:sp>
      <p:sp>
        <p:nvSpPr>
          <p:cNvPr id="27659" name="Line 13"/>
          <p:cNvSpPr>
            <a:spLocks noChangeShapeType="1"/>
          </p:cNvSpPr>
          <p:nvPr/>
        </p:nvSpPr>
        <p:spPr bwMode="auto">
          <a:xfrm flipH="1">
            <a:off x="2689225" y="2968625"/>
            <a:ext cx="4032250" cy="998538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60" name="Text Box 14"/>
          <p:cNvSpPr txBox="1">
            <a:spLocks noChangeArrowheads="1"/>
          </p:cNvSpPr>
          <p:nvPr/>
        </p:nvSpPr>
        <p:spPr bwMode="auto">
          <a:xfrm rot="-847892">
            <a:off x="3646488" y="3121025"/>
            <a:ext cx="1539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FF3300"/>
                </a:solidFill>
              </a:rPr>
              <a:t>DHCP offer</a:t>
            </a:r>
          </a:p>
        </p:txBody>
      </p:sp>
      <p:sp>
        <p:nvSpPr>
          <p:cNvPr id="27661" name="Line 15"/>
          <p:cNvSpPr>
            <a:spLocks noChangeShapeType="1"/>
          </p:cNvSpPr>
          <p:nvPr/>
        </p:nvSpPr>
        <p:spPr bwMode="auto">
          <a:xfrm>
            <a:off x="2727325" y="4119563"/>
            <a:ext cx="4032250" cy="998537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62" name="Text Box 16"/>
          <p:cNvSpPr txBox="1">
            <a:spLocks noChangeArrowheads="1"/>
          </p:cNvSpPr>
          <p:nvPr/>
        </p:nvSpPr>
        <p:spPr bwMode="auto">
          <a:xfrm rot="795519">
            <a:off x="3635375" y="4144963"/>
            <a:ext cx="18938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0000FF"/>
                </a:solidFill>
              </a:rPr>
              <a:t>DHCP request</a:t>
            </a:r>
          </a:p>
        </p:txBody>
      </p:sp>
      <p:sp>
        <p:nvSpPr>
          <p:cNvPr id="27663" name="Line 17"/>
          <p:cNvSpPr>
            <a:spLocks noChangeShapeType="1"/>
          </p:cNvSpPr>
          <p:nvPr/>
        </p:nvSpPr>
        <p:spPr bwMode="auto">
          <a:xfrm flipH="1">
            <a:off x="2689225" y="5310188"/>
            <a:ext cx="4032250" cy="998537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64" name="Text Box 18"/>
          <p:cNvSpPr txBox="1">
            <a:spLocks noChangeArrowheads="1"/>
          </p:cNvSpPr>
          <p:nvPr/>
        </p:nvSpPr>
        <p:spPr bwMode="auto">
          <a:xfrm rot="-847892">
            <a:off x="3651250" y="5462588"/>
            <a:ext cx="15287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0000FF"/>
                </a:solidFill>
              </a:rPr>
              <a:t>DHCP ACK</a:t>
            </a:r>
          </a:p>
        </p:txBody>
      </p:sp>
      <p:sp>
        <p:nvSpPr>
          <p:cNvPr id="27665" name="Text Box 21"/>
          <p:cNvSpPr txBox="1">
            <a:spLocks noChangeArrowheads="1"/>
          </p:cNvSpPr>
          <p:nvPr/>
        </p:nvSpPr>
        <p:spPr bwMode="auto">
          <a:xfrm rot="795519">
            <a:off x="3571875" y="4530725"/>
            <a:ext cx="15668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0000FF"/>
                </a:solidFill>
              </a:rPr>
              <a:t>(broadcast)</a:t>
            </a:r>
          </a:p>
        </p:txBody>
      </p:sp>
      <p:sp>
        <p:nvSpPr>
          <p:cNvPr id="27666" name="TextBox 17"/>
          <p:cNvSpPr txBox="1">
            <a:spLocks noChangeArrowheads="1"/>
          </p:cNvSpPr>
          <p:nvPr/>
        </p:nvSpPr>
        <p:spPr bwMode="auto">
          <a:xfrm>
            <a:off x="228600" y="3549650"/>
            <a:ext cx="2438400" cy="1939925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u="sng"/>
              <a:t>Host learns</a:t>
            </a:r>
            <a:r>
              <a:rPr lang="en-US"/>
              <a:t/>
            </a:r>
            <a:br>
              <a:rPr lang="en-US"/>
            </a:br>
            <a:r>
              <a:rPr lang="en-US"/>
              <a:t>IP address,</a:t>
            </a:r>
          </a:p>
          <a:p>
            <a:pPr algn="l" eaLnBrk="1" hangingPunct="1"/>
            <a:r>
              <a:rPr lang="en-US"/>
              <a:t>Subnet mask, Gateway address, DNS server(s), and a lease time.</a:t>
            </a:r>
          </a:p>
        </p:txBody>
      </p:sp>
    </p:spTree>
    <p:extLst>
      <p:ext uri="{BB962C8B-B14F-4D97-AF65-F5344CB8AC3E}">
        <p14:creationId xmlns:p14="http://schemas.microsoft.com/office/powerpoint/2010/main" val="3105687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Problem: </a:t>
            </a:r>
            <a:r>
              <a:rPr lang="en-US" dirty="0" smtClean="0"/>
              <a:t>How to name an endpoint?</a:t>
            </a:r>
          </a:p>
          <a:p>
            <a:pPr lvl="1"/>
            <a:r>
              <a:rPr lang="en-US" dirty="0" smtClean="0"/>
              <a:t>Host</a:t>
            </a:r>
          </a:p>
          <a:p>
            <a:pPr lvl="1"/>
            <a:r>
              <a:rPr lang="en-US" dirty="0" smtClean="0"/>
              <a:t>Service</a:t>
            </a:r>
          </a:p>
          <a:p>
            <a:pPr lvl="1"/>
            <a:r>
              <a:rPr lang="en-US" dirty="0" smtClean="0"/>
              <a:t>User (?)</a:t>
            </a:r>
          </a:p>
          <a:p>
            <a:endParaRPr lang="en-US" dirty="0" smtClean="0"/>
          </a:p>
          <a:p>
            <a:r>
              <a:rPr lang="en-US" b="1" dirty="0" smtClean="0"/>
              <a:t>Solution: </a:t>
            </a:r>
            <a:r>
              <a:rPr lang="en-US" dirty="0" smtClean="0"/>
              <a:t>Name machines with human-readable names and map them to IP addresses.</a:t>
            </a:r>
          </a:p>
          <a:p>
            <a:pPr lvl="1"/>
            <a:r>
              <a:rPr lang="en-US" dirty="0" smtClean="0"/>
              <a:t>The Internet infrastructure to resolve this mapping is called the Domain Name System (DNS)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5EFB2A-0B47-E346-B0B0-1846F37BB97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C7BA-01B9-7140-8B27-3387753ED98A}" type="slidenum">
              <a:rPr lang="en-US"/>
              <a:pPr/>
              <a:t>12</a:t>
            </a:fld>
            <a:endParaRPr lang="en-US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DNS: Mapping Names to Addresses</a:t>
            </a:r>
          </a:p>
        </p:txBody>
      </p:sp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228600" y="3505200"/>
            <a:ext cx="8890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2000" b="1">
                <a:solidFill>
                  <a:srgbClr val="000000"/>
                </a:solidFill>
              </a:rPr>
              <a:t>Client</a:t>
            </a:r>
          </a:p>
        </p:txBody>
      </p:sp>
      <p:sp>
        <p:nvSpPr>
          <p:cNvPr id="52231" name="Text Box 7"/>
          <p:cNvSpPr txBox="1">
            <a:spLocks noChangeArrowheads="1"/>
          </p:cNvSpPr>
          <p:nvPr/>
        </p:nvSpPr>
        <p:spPr bwMode="auto">
          <a:xfrm>
            <a:off x="1524000" y="3505200"/>
            <a:ext cx="2200275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2000" b="1">
                <a:solidFill>
                  <a:srgbClr val="000000"/>
                </a:solidFill>
              </a:rPr>
              <a:t>Local </a:t>
            </a:r>
          </a:p>
          <a:p>
            <a:pPr algn="ctr" eaLnBrk="0" hangingPunct="0"/>
            <a:r>
              <a:rPr lang="en-US" sz="2000" b="1">
                <a:solidFill>
                  <a:srgbClr val="000000"/>
                </a:solidFill>
              </a:rPr>
              <a:t>DNS resolver</a:t>
            </a:r>
          </a:p>
        </p:txBody>
      </p:sp>
      <p:sp>
        <p:nvSpPr>
          <p:cNvPr id="52233" name="Text Box 9"/>
          <p:cNvSpPr txBox="1">
            <a:spLocks noChangeArrowheads="1"/>
          </p:cNvSpPr>
          <p:nvPr/>
        </p:nvSpPr>
        <p:spPr bwMode="auto">
          <a:xfrm>
            <a:off x="6400800" y="1676400"/>
            <a:ext cx="14097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2000" b="1">
                <a:solidFill>
                  <a:srgbClr val="000000"/>
                </a:solidFill>
              </a:rPr>
              <a:t>root, .edu </a:t>
            </a:r>
          </a:p>
        </p:txBody>
      </p:sp>
      <p:sp>
        <p:nvSpPr>
          <p:cNvPr id="52235" name="Text Box 11"/>
          <p:cNvSpPr txBox="1">
            <a:spLocks noChangeArrowheads="1"/>
          </p:cNvSpPr>
          <p:nvPr/>
        </p:nvSpPr>
        <p:spPr bwMode="auto">
          <a:xfrm>
            <a:off x="6253163" y="3282950"/>
            <a:ext cx="25098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2000" b="1">
                <a:solidFill>
                  <a:srgbClr val="000000"/>
                </a:solidFill>
              </a:rPr>
              <a:t>troll-gw.gatech.edu</a:t>
            </a:r>
          </a:p>
        </p:txBody>
      </p:sp>
      <p:sp>
        <p:nvSpPr>
          <p:cNvPr id="52237" name="Line 13"/>
          <p:cNvSpPr>
            <a:spLocks noChangeShapeType="1"/>
          </p:cNvSpPr>
          <p:nvPr/>
        </p:nvSpPr>
        <p:spPr bwMode="auto">
          <a:xfrm>
            <a:off x="1379538" y="2895600"/>
            <a:ext cx="1058862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8" name="Text Box 14"/>
          <p:cNvSpPr txBox="1">
            <a:spLocks noChangeArrowheads="1"/>
          </p:cNvSpPr>
          <p:nvPr/>
        </p:nvSpPr>
        <p:spPr bwMode="auto">
          <a:xfrm>
            <a:off x="801688" y="2290763"/>
            <a:ext cx="1944687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600">
                <a:solidFill>
                  <a:srgbClr val="000000"/>
                </a:solidFill>
              </a:rPr>
              <a:t>www.cc.gatech.edu</a:t>
            </a: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3052763" y="1676400"/>
            <a:ext cx="2535237" cy="1000125"/>
            <a:chOff x="2189" y="1711"/>
            <a:chExt cx="1597" cy="630"/>
          </a:xfrm>
        </p:grpSpPr>
        <p:sp>
          <p:nvSpPr>
            <p:cNvPr id="52240" name="Line 16"/>
            <p:cNvSpPr>
              <a:spLocks noChangeShapeType="1"/>
            </p:cNvSpPr>
            <p:nvPr/>
          </p:nvSpPr>
          <p:spPr bwMode="auto">
            <a:xfrm flipV="1">
              <a:off x="2204" y="1711"/>
              <a:ext cx="1578" cy="5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41" name="Line 17"/>
            <p:cNvSpPr>
              <a:spLocks noChangeShapeType="1"/>
            </p:cNvSpPr>
            <p:nvPr/>
          </p:nvSpPr>
          <p:spPr bwMode="auto">
            <a:xfrm flipH="1">
              <a:off x="2189" y="1785"/>
              <a:ext cx="1578" cy="5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42" name="Text Box 18"/>
            <p:cNvSpPr txBox="1">
              <a:spLocks noChangeArrowheads="1"/>
            </p:cNvSpPr>
            <p:nvPr/>
          </p:nvSpPr>
          <p:spPr bwMode="auto">
            <a:xfrm rot="-1103643">
              <a:off x="2376" y="2053"/>
              <a:ext cx="1410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>
                  <a:solidFill>
                    <a:srgbClr val="000000"/>
                  </a:solidFill>
                </a:rPr>
                <a:t>NS troll-gw.gatech.edu</a:t>
              </a:r>
            </a:p>
          </p:txBody>
        </p:sp>
        <p:sp>
          <p:nvSpPr>
            <p:cNvPr id="52243" name="Text Box 19"/>
            <p:cNvSpPr txBox="1">
              <a:spLocks noChangeArrowheads="1"/>
            </p:cNvSpPr>
            <p:nvPr/>
          </p:nvSpPr>
          <p:spPr bwMode="auto">
            <a:xfrm rot="-1103643">
              <a:off x="2336" y="1789"/>
              <a:ext cx="1225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>
                  <a:solidFill>
                    <a:srgbClr val="000000"/>
                  </a:solidFill>
                </a:rPr>
                <a:t>www.cc.gatech.edu</a:t>
              </a:r>
            </a:p>
          </p:txBody>
        </p:sp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3049588" y="3016250"/>
            <a:ext cx="2817812" cy="488950"/>
            <a:chOff x="2208" y="2400"/>
            <a:chExt cx="1775" cy="308"/>
          </a:xfrm>
        </p:grpSpPr>
        <p:sp>
          <p:nvSpPr>
            <p:cNvPr id="52245" name="Line 21"/>
            <p:cNvSpPr>
              <a:spLocks noChangeShapeType="1"/>
            </p:cNvSpPr>
            <p:nvPr/>
          </p:nvSpPr>
          <p:spPr bwMode="auto">
            <a:xfrm>
              <a:off x="2230" y="2400"/>
              <a:ext cx="1578" cy="1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46" name="Line 22"/>
            <p:cNvSpPr>
              <a:spLocks noChangeShapeType="1"/>
            </p:cNvSpPr>
            <p:nvPr/>
          </p:nvSpPr>
          <p:spPr bwMode="auto">
            <a:xfrm flipH="1" flipV="1">
              <a:off x="2208" y="2474"/>
              <a:ext cx="160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47" name="Text Box 23"/>
            <p:cNvSpPr txBox="1">
              <a:spLocks noChangeArrowheads="1"/>
            </p:cNvSpPr>
            <p:nvPr/>
          </p:nvSpPr>
          <p:spPr bwMode="auto">
            <a:xfrm rot="297327">
              <a:off x="2438" y="2496"/>
              <a:ext cx="1545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>
                  <a:solidFill>
                    <a:srgbClr val="000000"/>
                  </a:solidFill>
                </a:rPr>
                <a:t>NS burdell.cc.gatech.edu</a:t>
              </a:r>
            </a:p>
          </p:txBody>
        </p:sp>
      </p:grp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3111500" y="3317875"/>
            <a:ext cx="2609850" cy="1376363"/>
            <a:chOff x="2197" y="2474"/>
            <a:chExt cx="1644" cy="867"/>
          </a:xfrm>
        </p:grpSpPr>
        <p:sp>
          <p:nvSpPr>
            <p:cNvPr id="52249" name="Line 25"/>
            <p:cNvSpPr>
              <a:spLocks noChangeShapeType="1"/>
            </p:cNvSpPr>
            <p:nvPr/>
          </p:nvSpPr>
          <p:spPr bwMode="auto">
            <a:xfrm>
              <a:off x="2241" y="2474"/>
              <a:ext cx="1600" cy="80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50" name="Line 26"/>
            <p:cNvSpPr>
              <a:spLocks noChangeShapeType="1"/>
            </p:cNvSpPr>
            <p:nvPr/>
          </p:nvSpPr>
          <p:spPr bwMode="auto">
            <a:xfrm flipH="1" flipV="1">
              <a:off x="2197" y="2526"/>
              <a:ext cx="1607" cy="81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51" name="Text Box 27"/>
            <p:cNvSpPr txBox="1">
              <a:spLocks noChangeArrowheads="1"/>
            </p:cNvSpPr>
            <p:nvPr/>
          </p:nvSpPr>
          <p:spPr bwMode="auto">
            <a:xfrm rot="1670163">
              <a:off x="2584" y="3033"/>
              <a:ext cx="10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>
                  <a:solidFill>
                    <a:srgbClr val="000000"/>
                  </a:solidFill>
                </a:rPr>
                <a:t>A </a:t>
              </a:r>
              <a:r>
                <a:rPr lang="en-US"/>
                <a:t>130.207.7.36</a:t>
              </a:r>
            </a:p>
          </p:txBody>
        </p:sp>
      </p:grpSp>
      <p:sp>
        <p:nvSpPr>
          <p:cNvPr id="52252" name="Text Box 28"/>
          <p:cNvSpPr txBox="1">
            <a:spLocks noChangeArrowheads="1"/>
          </p:cNvSpPr>
          <p:nvPr/>
        </p:nvSpPr>
        <p:spPr bwMode="auto">
          <a:xfrm>
            <a:off x="5943600" y="4479925"/>
            <a:ext cx="33528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2000" b="1">
                <a:solidFill>
                  <a:srgbClr val="000000"/>
                </a:solidFill>
              </a:rPr>
              <a:t>burdell.cc.gatech.edu</a:t>
            </a:r>
          </a:p>
        </p:txBody>
      </p:sp>
      <p:pic>
        <p:nvPicPr>
          <p:cNvPr id="52253" name="Picture 29" descr="j028575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3" y="2667000"/>
            <a:ext cx="1217612" cy="747713"/>
          </a:xfrm>
          <a:prstGeom prst="rect">
            <a:avLst/>
          </a:prstGeom>
          <a:noFill/>
        </p:spPr>
      </p:pic>
      <p:sp>
        <p:nvSpPr>
          <p:cNvPr id="52254" name="tower"/>
          <p:cNvSpPr>
            <a:spLocks noEditPoints="1" noChangeArrowheads="1"/>
          </p:cNvSpPr>
          <p:nvPr/>
        </p:nvSpPr>
        <p:spPr bwMode="auto">
          <a:xfrm>
            <a:off x="2519363" y="2590800"/>
            <a:ext cx="376237" cy="904875"/>
          </a:xfrm>
          <a:custGeom>
            <a:avLst/>
            <a:gdLst>
              <a:gd name="T0" fmla="*/ 0 w 21600"/>
              <a:gd name="T1" fmla="*/ 2184 h 21600"/>
              <a:gd name="T2" fmla="*/ 6664 w 21600"/>
              <a:gd name="T3" fmla="*/ 0 h 21600"/>
              <a:gd name="T4" fmla="*/ 10800 w 21600"/>
              <a:gd name="T5" fmla="*/ 0 h 21600"/>
              <a:gd name="T6" fmla="*/ 21600 w 21600"/>
              <a:gd name="T7" fmla="*/ 0 h 21600"/>
              <a:gd name="T8" fmla="*/ 21600 w 21600"/>
              <a:gd name="T9" fmla="*/ 11649 h 21600"/>
              <a:gd name="T10" fmla="*/ 21600 w 21600"/>
              <a:gd name="T11" fmla="*/ 19416 h 21600"/>
              <a:gd name="T12" fmla="*/ 15166 w 21600"/>
              <a:gd name="T13" fmla="*/ 21600 h 21600"/>
              <a:gd name="T14" fmla="*/ 10570 w 21600"/>
              <a:gd name="T15" fmla="*/ 21600 h 21600"/>
              <a:gd name="T16" fmla="*/ 0 w 21600"/>
              <a:gd name="T17" fmla="*/ 21600 h 21600"/>
              <a:gd name="T18" fmla="*/ 0 w 21600"/>
              <a:gd name="T19" fmla="*/ 11528 h 21600"/>
              <a:gd name="T20" fmla="*/ 459 w 21600"/>
              <a:gd name="T21" fmla="*/ 22540 h 21600"/>
              <a:gd name="T22" fmla="*/ 21485 w 21600"/>
              <a:gd name="T23" fmla="*/ 27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2184"/>
                </a:moveTo>
                <a:lnTo>
                  <a:pt x="6664" y="0"/>
                </a:lnTo>
                <a:lnTo>
                  <a:pt x="10800" y="0"/>
                </a:lnTo>
                <a:lnTo>
                  <a:pt x="21600" y="0"/>
                </a:lnTo>
                <a:lnTo>
                  <a:pt x="21600" y="11649"/>
                </a:lnTo>
                <a:lnTo>
                  <a:pt x="21600" y="19416"/>
                </a:lnTo>
                <a:lnTo>
                  <a:pt x="15166" y="21600"/>
                </a:lnTo>
                <a:lnTo>
                  <a:pt x="10570" y="21600"/>
                </a:lnTo>
                <a:lnTo>
                  <a:pt x="0" y="21600"/>
                </a:lnTo>
                <a:lnTo>
                  <a:pt x="0" y="11528"/>
                </a:lnTo>
                <a:lnTo>
                  <a:pt x="0" y="2184"/>
                </a:lnTo>
                <a:close/>
              </a:path>
              <a:path w="21600" h="21600" extrusionOk="0">
                <a:moveTo>
                  <a:pt x="0" y="2184"/>
                </a:moveTo>
                <a:lnTo>
                  <a:pt x="0" y="2184"/>
                </a:lnTo>
                <a:lnTo>
                  <a:pt x="14706" y="2184"/>
                </a:lnTo>
                <a:lnTo>
                  <a:pt x="21600" y="0"/>
                </a:lnTo>
                <a:moveTo>
                  <a:pt x="0" y="2184"/>
                </a:moveTo>
                <a:lnTo>
                  <a:pt x="14706" y="2184"/>
                </a:lnTo>
                <a:lnTo>
                  <a:pt x="14706" y="5339"/>
                </a:lnTo>
                <a:lnTo>
                  <a:pt x="14706" y="17474"/>
                </a:lnTo>
                <a:lnTo>
                  <a:pt x="14706" y="21600"/>
                </a:lnTo>
                <a:moveTo>
                  <a:pt x="1149" y="3034"/>
                </a:moveTo>
                <a:lnTo>
                  <a:pt x="13328" y="3034"/>
                </a:lnTo>
                <a:lnTo>
                  <a:pt x="13328" y="3519"/>
                </a:lnTo>
                <a:lnTo>
                  <a:pt x="1149" y="3519"/>
                </a:lnTo>
                <a:lnTo>
                  <a:pt x="1149" y="3034"/>
                </a:lnTo>
                <a:moveTo>
                  <a:pt x="1149" y="4490"/>
                </a:moveTo>
                <a:lnTo>
                  <a:pt x="13328" y="4490"/>
                </a:lnTo>
                <a:lnTo>
                  <a:pt x="13328" y="4854"/>
                </a:lnTo>
                <a:lnTo>
                  <a:pt x="1149" y="4854"/>
                </a:lnTo>
                <a:lnTo>
                  <a:pt x="1149" y="4490"/>
                </a:lnTo>
                <a:moveTo>
                  <a:pt x="1149" y="5946"/>
                </a:moveTo>
                <a:lnTo>
                  <a:pt x="13328" y="5946"/>
                </a:lnTo>
                <a:lnTo>
                  <a:pt x="13328" y="6310"/>
                </a:lnTo>
                <a:lnTo>
                  <a:pt x="1149" y="6310"/>
                </a:lnTo>
                <a:lnTo>
                  <a:pt x="1149" y="5946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55" name="tower"/>
          <p:cNvSpPr>
            <a:spLocks noEditPoints="1" noChangeArrowheads="1"/>
          </p:cNvSpPr>
          <p:nvPr/>
        </p:nvSpPr>
        <p:spPr bwMode="auto">
          <a:xfrm>
            <a:off x="5795963" y="1371600"/>
            <a:ext cx="376237" cy="904875"/>
          </a:xfrm>
          <a:custGeom>
            <a:avLst/>
            <a:gdLst>
              <a:gd name="T0" fmla="*/ 0 w 21600"/>
              <a:gd name="T1" fmla="*/ 2184 h 21600"/>
              <a:gd name="T2" fmla="*/ 6664 w 21600"/>
              <a:gd name="T3" fmla="*/ 0 h 21600"/>
              <a:gd name="T4" fmla="*/ 10800 w 21600"/>
              <a:gd name="T5" fmla="*/ 0 h 21600"/>
              <a:gd name="T6" fmla="*/ 21600 w 21600"/>
              <a:gd name="T7" fmla="*/ 0 h 21600"/>
              <a:gd name="T8" fmla="*/ 21600 w 21600"/>
              <a:gd name="T9" fmla="*/ 11649 h 21600"/>
              <a:gd name="T10" fmla="*/ 21600 w 21600"/>
              <a:gd name="T11" fmla="*/ 19416 h 21600"/>
              <a:gd name="T12" fmla="*/ 15166 w 21600"/>
              <a:gd name="T13" fmla="*/ 21600 h 21600"/>
              <a:gd name="T14" fmla="*/ 10570 w 21600"/>
              <a:gd name="T15" fmla="*/ 21600 h 21600"/>
              <a:gd name="T16" fmla="*/ 0 w 21600"/>
              <a:gd name="T17" fmla="*/ 21600 h 21600"/>
              <a:gd name="T18" fmla="*/ 0 w 21600"/>
              <a:gd name="T19" fmla="*/ 11528 h 21600"/>
              <a:gd name="T20" fmla="*/ 459 w 21600"/>
              <a:gd name="T21" fmla="*/ 22540 h 21600"/>
              <a:gd name="T22" fmla="*/ 21485 w 21600"/>
              <a:gd name="T23" fmla="*/ 27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2184"/>
                </a:moveTo>
                <a:lnTo>
                  <a:pt x="6664" y="0"/>
                </a:lnTo>
                <a:lnTo>
                  <a:pt x="10800" y="0"/>
                </a:lnTo>
                <a:lnTo>
                  <a:pt x="21600" y="0"/>
                </a:lnTo>
                <a:lnTo>
                  <a:pt x="21600" y="11649"/>
                </a:lnTo>
                <a:lnTo>
                  <a:pt x="21600" y="19416"/>
                </a:lnTo>
                <a:lnTo>
                  <a:pt x="15166" y="21600"/>
                </a:lnTo>
                <a:lnTo>
                  <a:pt x="10570" y="21600"/>
                </a:lnTo>
                <a:lnTo>
                  <a:pt x="0" y="21600"/>
                </a:lnTo>
                <a:lnTo>
                  <a:pt x="0" y="11528"/>
                </a:lnTo>
                <a:lnTo>
                  <a:pt x="0" y="2184"/>
                </a:lnTo>
                <a:close/>
              </a:path>
              <a:path w="21600" h="21600" extrusionOk="0">
                <a:moveTo>
                  <a:pt x="0" y="2184"/>
                </a:moveTo>
                <a:lnTo>
                  <a:pt x="0" y="2184"/>
                </a:lnTo>
                <a:lnTo>
                  <a:pt x="14706" y="2184"/>
                </a:lnTo>
                <a:lnTo>
                  <a:pt x="21600" y="0"/>
                </a:lnTo>
                <a:moveTo>
                  <a:pt x="0" y="2184"/>
                </a:moveTo>
                <a:lnTo>
                  <a:pt x="14706" y="2184"/>
                </a:lnTo>
                <a:lnTo>
                  <a:pt x="14706" y="5339"/>
                </a:lnTo>
                <a:lnTo>
                  <a:pt x="14706" y="17474"/>
                </a:lnTo>
                <a:lnTo>
                  <a:pt x="14706" y="21600"/>
                </a:lnTo>
                <a:moveTo>
                  <a:pt x="1149" y="3034"/>
                </a:moveTo>
                <a:lnTo>
                  <a:pt x="13328" y="3034"/>
                </a:lnTo>
                <a:lnTo>
                  <a:pt x="13328" y="3519"/>
                </a:lnTo>
                <a:lnTo>
                  <a:pt x="1149" y="3519"/>
                </a:lnTo>
                <a:lnTo>
                  <a:pt x="1149" y="3034"/>
                </a:lnTo>
                <a:moveTo>
                  <a:pt x="1149" y="4490"/>
                </a:moveTo>
                <a:lnTo>
                  <a:pt x="13328" y="4490"/>
                </a:lnTo>
                <a:lnTo>
                  <a:pt x="13328" y="4854"/>
                </a:lnTo>
                <a:lnTo>
                  <a:pt x="1149" y="4854"/>
                </a:lnTo>
                <a:lnTo>
                  <a:pt x="1149" y="4490"/>
                </a:lnTo>
                <a:moveTo>
                  <a:pt x="1149" y="5946"/>
                </a:moveTo>
                <a:lnTo>
                  <a:pt x="13328" y="5946"/>
                </a:lnTo>
                <a:lnTo>
                  <a:pt x="13328" y="6310"/>
                </a:lnTo>
                <a:lnTo>
                  <a:pt x="1149" y="6310"/>
                </a:lnTo>
                <a:lnTo>
                  <a:pt x="1149" y="5946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56" name="tower"/>
          <p:cNvSpPr>
            <a:spLocks noEditPoints="1" noChangeArrowheads="1"/>
          </p:cNvSpPr>
          <p:nvPr/>
        </p:nvSpPr>
        <p:spPr bwMode="auto">
          <a:xfrm>
            <a:off x="5867400" y="2981325"/>
            <a:ext cx="376238" cy="904875"/>
          </a:xfrm>
          <a:custGeom>
            <a:avLst/>
            <a:gdLst>
              <a:gd name="T0" fmla="*/ 0 w 21600"/>
              <a:gd name="T1" fmla="*/ 2184 h 21600"/>
              <a:gd name="T2" fmla="*/ 6664 w 21600"/>
              <a:gd name="T3" fmla="*/ 0 h 21600"/>
              <a:gd name="T4" fmla="*/ 10800 w 21600"/>
              <a:gd name="T5" fmla="*/ 0 h 21600"/>
              <a:gd name="T6" fmla="*/ 21600 w 21600"/>
              <a:gd name="T7" fmla="*/ 0 h 21600"/>
              <a:gd name="T8" fmla="*/ 21600 w 21600"/>
              <a:gd name="T9" fmla="*/ 11649 h 21600"/>
              <a:gd name="T10" fmla="*/ 21600 w 21600"/>
              <a:gd name="T11" fmla="*/ 19416 h 21600"/>
              <a:gd name="T12" fmla="*/ 15166 w 21600"/>
              <a:gd name="T13" fmla="*/ 21600 h 21600"/>
              <a:gd name="T14" fmla="*/ 10570 w 21600"/>
              <a:gd name="T15" fmla="*/ 21600 h 21600"/>
              <a:gd name="T16" fmla="*/ 0 w 21600"/>
              <a:gd name="T17" fmla="*/ 21600 h 21600"/>
              <a:gd name="T18" fmla="*/ 0 w 21600"/>
              <a:gd name="T19" fmla="*/ 11528 h 21600"/>
              <a:gd name="T20" fmla="*/ 459 w 21600"/>
              <a:gd name="T21" fmla="*/ 22540 h 21600"/>
              <a:gd name="T22" fmla="*/ 21485 w 21600"/>
              <a:gd name="T23" fmla="*/ 27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2184"/>
                </a:moveTo>
                <a:lnTo>
                  <a:pt x="6664" y="0"/>
                </a:lnTo>
                <a:lnTo>
                  <a:pt x="10800" y="0"/>
                </a:lnTo>
                <a:lnTo>
                  <a:pt x="21600" y="0"/>
                </a:lnTo>
                <a:lnTo>
                  <a:pt x="21600" y="11649"/>
                </a:lnTo>
                <a:lnTo>
                  <a:pt x="21600" y="19416"/>
                </a:lnTo>
                <a:lnTo>
                  <a:pt x="15166" y="21600"/>
                </a:lnTo>
                <a:lnTo>
                  <a:pt x="10570" y="21600"/>
                </a:lnTo>
                <a:lnTo>
                  <a:pt x="0" y="21600"/>
                </a:lnTo>
                <a:lnTo>
                  <a:pt x="0" y="11528"/>
                </a:lnTo>
                <a:lnTo>
                  <a:pt x="0" y="2184"/>
                </a:lnTo>
                <a:close/>
              </a:path>
              <a:path w="21600" h="21600" extrusionOk="0">
                <a:moveTo>
                  <a:pt x="0" y="2184"/>
                </a:moveTo>
                <a:lnTo>
                  <a:pt x="0" y="2184"/>
                </a:lnTo>
                <a:lnTo>
                  <a:pt x="14706" y="2184"/>
                </a:lnTo>
                <a:lnTo>
                  <a:pt x="21600" y="0"/>
                </a:lnTo>
                <a:moveTo>
                  <a:pt x="0" y="2184"/>
                </a:moveTo>
                <a:lnTo>
                  <a:pt x="14706" y="2184"/>
                </a:lnTo>
                <a:lnTo>
                  <a:pt x="14706" y="5339"/>
                </a:lnTo>
                <a:lnTo>
                  <a:pt x="14706" y="17474"/>
                </a:lnTo>
                <a:lnTo>
                  <a:pt x="14706" y="21600"/>
                </a:lnTo>
                <a:moveTo>
                  <a:pt x="1149" y="3034"/>
                </a:moveTo>
                <a:lnTo>
                  <a:pt x="13328" y="3034"/>
                </a:lnTo>
                <a:lnTo>
                  <a:pt x="13328" y="3519"/>
                </a:lnTo>
                <a:lnTo>
                  <a:pt x="1149" y="3519"/>
                </a:lnTo>
                <a:lnTo>
                  <a:pt x="1149" y="3034"/>
                </a:lnTo>
                <a:moveTo>
                  <a:pt x="1149" y="4490"/>
                </a:moveTo>
                <a:lnTo>
                  <a:pt x="13328" y="4490"/>
                </a:lnTo>
                <a:lnTo>
                  <a:pt x="13328" y="4854"/>
                </a:lnTo>
                <a:lnTo>
                  <a:pt x="1149" y="4854"/>
                </a:lnTo>
                <a:lnTo>
                  <a:pt x="1149" y="4490"/>
                </a:lnTo>
                <a:moveTo>
                  <a:pt x="1149" y="5946"/>
                </a:moveTo>
                <a:lnTo>
                  <a:pt x="13328" y="5946"/>
                </a:lnTo>
                <a:lnTo>
                  <a:pt x="13328" y="6310"/>
                </a:lnTo>
                <a:lnTo>
                  <a:pt x="1149" y="6310"/>
                </a:lnTo>
                <a:lnTo>
                  <a:pt x="1149" y="5946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57" name="tower"/>
          <p:cNvSpPr>
            <a:spLocks noEditPoints="1" noChangeArrowheads="1"/>
          </p:cNvSpPr>
          <p:nvPr/>
        </p:nvSpPr>
        <p:spPr bwMode="auto">
          <a:xfrm>
            <a:off x="5800725" y="4200525"/>
            <a:ext cx="376238" cy="904875"/>
          </a:xfrm>
          <a:custGeom>
            <a:avLst/>
            <a:gdLst>
              <a:gd name="T0" fmla="*/ 0 w 21600"/>
              <a:gd name="T1" fmla="*/ 2184 h 21600"/>
              <a:gd name="T2" fmla="*/ 6664 w 21600"/>
              <a:gd name="T3" fmla="*/ 0 h 21600"/>
              <a:gd name="T4" fmla="*/ 10800 w 21600"/>
              <a:gd name="T5" fmla="*/ 0 h 21600"/>
              <a:gd name="T6" fmla="*/ 21600 w 21600"/>
              <a:gd name="T7" fmla="*/ 0 h 21600"/>
              <a:gd name="T8" fmla="*/ 21600 w 21600"/>
              <a:gd name="T9" fmla="*/ 11649 h 21600"/>
              <a:gd name="T10" fmla="*/ 21600 w 21600"/>
              <a:gd name="T11" fmla="*/ 19416 h 21600"/>
              <a:gd name="T12" fmla="*/ 15166 w 21600"/>
              <a:gd name="T13" fmla="*/ 21600 h 21600"/>
              <a:gd name="T14" fmla="*/ 10570 w 21600"/>
              <a:gd name="T15" fmla="*/ 21600 h 21600"/>
              <a:gd name="T16" fmla="*/ 0 w 21600"/>
              <a:gd name="T17" fmla="*/ 21600 h 21600"/>
              <a:gd name="T18" fmla="*/ 0 w 21600"/>
              <a:gd name="T19" fmla="*/ 11528 h 21600"/>
              <a:gd name="T20" fmla="*/ 459 w 21600"/>
              <a:gd name="T21" fmla="*/ 22540 h 21600"/>
              <a:gd name="T22" fmla="*/ 21485 w 21600"/>
              <a:gd name="T23" fmla="*/ 27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2184"/>
                </a:moveTo>
                <a:lnTo>
                  <a:pt x="6664" y="0"/>
                </a:lnTo>
                <a:lnTo>
                  <a:pt x="10800" y="0"/>
                </a:lnTo>
                <a:lnTo>
                  <a:pt x="21600" y="0"/>
                </a:lnTo>
                <a:lnTo>
                  <a:pt x="21600" y="11649"/>
                </a:lnTo>
                <a:lnTo>
                  <a:pt x="21600" y="19416"/>
                </a:lnTo>
                <a:lnTo>
                  <a:pt x="15166" y="21600"/>
                </a:lnTo>
                <a:lnTo>
                  <a:pt x="10570" y="21600"/>
                </a:lnTo>
                <a:lnTo>
                  <a:pt x="0" y="21600"/>
                </a:lnTo>
                <a:lnTo>
                  <a:pt x="0" y="11528"/>
                </a:lnTo>
                <a:lnTo>
                  <a:pt x="0" y="2184"/>
                </a:lnTo>
                <a:close/>
              </a:path>
              <a:path w="21600" h="21600" extrusionOk="0">
                <a:moveTo>
                  <a:pt x="0" y="2184"/>
                </a:moveTo>
                <a:lnTo>
                  <a:pt x="0" y="2184"/>
                </a:lnTo>
                <a:lnTo>
                  <a:pt x="14706" y="2184"/>
                </a:lnTo>
                <a:lnTo>
                  <a:pt x="21600" y="0"/>
                </a:lnTo>
                <a:moveTo>
                  <a:pt x="0" y="2184"/>
                </a:moveTo>
                <a:lnTo>
                  <a:pt x="14706" y="2184"/>
                </a:lnTo>
                <a:lnTo>
                  <a:pt x="14706" y="5339"/>
                </a:lnTo>
                <a:lnTo>
                  <a:pt x="14706" y="17474"/>
                </a:lnTo>
                <a:lnTo>
                  <a:pt x="14706" y="21600"/>
                </a:lnTo>
                <a:moveTo>
                  <a:pt x="1149" y="3034"/>
                </a:moveTo>
                <a:lnTo>
                  <a:pt x="13328" y="3034"/>
                </a:lnTo>
                <a:lnTo>
                  <a:pt x="13328" y="3519"/>
                </a:lnTo>
                <a:lnTo>
                  <a:pt x="1149" y="3519"/>
                </a:lnTo>
                <a:lnTo>
                  <a:pt x="1149" y="3034"/>
                </a:lnTo>
                <a:moveTo>
                  <a:pt x="1149" y="4490"/>
                </a:moveTo>
                <a:lnTo>
                  <a:pt x="13328" y="4490"/>
                </a:lnTo>
                <a:lnTo>
                  <a:pt x="13328" y="4854"/>
                </a:lnTo>
                <a:lnTo>
                  <a:pt x="1149" y="4854"/>
                </a:lnTo>
                <a:lnTo>
                  <a:pt x="1149" y="4490"/>
                </a:lnTo>
                <a:moveTo>
                  <a:pt x="1149" y="5946"/>
                </a:moveTo>
                <a:lnTo>
                  <a:pt x="13328" y="5946"/>
                </a:lnTo>
                <a:lnTo>
                  <a:pt x="13328" y="6310"/>
                </a:lnTo>
                <a:lnTo>
                  <a:pt x="1149" y="6310"/>
                </a:lnTo>
                <a:lnTo>
                  <a:pt x="1149" y="5946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61" name="Line 37"/>
          <p:cNvSpPr>
            <a:spLocks noChangeShapeType="1"/>
          </p:cNvSpPr>
          <p:nvPr/>
        </p:nvSpPr>
        <p:spPr bwMode="auto">
          <a:xfrm>
            <a:off x="1379538" y="3200400"/>
            <a:ext cx="1058862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triangle" w="med" len="med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63" name="Line 39"/>
          <p:cNvSpPr>
            <a:spLocks noChangeShapeType="1"/>
          </p:cNvSpPr>
          <p:nvPr/>
        </p:nvSpPr>
        <p:spPr bwMode="auto">
          <a:xfrm flipV="1">
            <a:off x="1371600" y="3352800"/>
            <a:ext cx="381000" cy="106680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64" name="Text Box 40"/>
          <p:cNvSpPr txBox="1">
            <a:spLocks noChangeArrowheads="1"/>
          </p:cNvSpPr>
          <p:nvPr/>
        </p:nvSpPr>
        <p:spPr bwMode="auto">
          <a:xfrm>
            <a:off x="381000" y="4572000"/>
            <a:ext cx="2057400" cy="3667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Recursive query</a:t>
            </a:r>
          </a:p>
        </p:txBody>
      </p:sp>
      <p:sp>
        <p:nvSpPr>
          <p:cNvPr id="52265" name="Text Box 41"/>
          <p:cNvSpPr txBox="1">
            <a:spLocks noChangeArrowheads="1"/>
          </p:cNvSpPr>
          <p:nvPr/>
        </p:nvSpPr>
        <p:spPr bwMode="auto">
          <a:xfrm>
            <a:off x="2819400" y="4953000"/>
            <a:ext cx="1828800" cy="3667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Iterative queries</a:t>
            </a:r>
          </a:p>
        </p:txBody>
      </p:sp>
      <p:sp>
        <p:nvSpPr>
          <p:cNvPr id="52266" name="Line 42"/>
          <p:cNvSpPr>
            <a:spLocks noChangeShapeType="1"/>
          </p:cNvSpPr>
          <p:nvPr/>
        </p:nvSpPr>
        <p:spPr bwMode="auto">
          <a:xfrm flipV="1">
            <a:off x="3581400" y="3733800"/>
            <a:ext cx="152400" cy="129540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67" name="Line 43"/>
          <p:cNvSpPr>
            <a:spLocks noChangeShapeType="1"/>
          </p:cNvSpPr>
          <p:nvPr/>
        </p:nvSpPr>
        <p:spPr bwMode="auto">
          <a:xfrm flipV="1">
            <a:off x="3429000" y="3276600"/>
            <a:ext cx="152400" cy="175260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68" name="Text Box 44"/>
          <p:cNvSpPr txBox="1">
            <a:spLocks noChangeArrowheads="1"/>
          </p:cNvSpPr>
          <p:nvPr/>
        </p:nvSpPr>
        <p:spPr bwMode="auto">
          <a:xfrm>
            <a:off x="914400" y="6186488"/>
            <a:ext cx="7086600" cy="36671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Note the diversity of Georgia Tech’s authoritative nameservers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3" grpId="0"/>
      <p:bldP spid="52235" grpId="0"/>
      <p:bldP spid="52252" grpId="0"/>
      <p:bldP spid="52263" grpId="0" animBg="1"/>
      <p:bldP spid="52264" grpId="0" animBg="1"/>
      <p:bldP spid="52265" grpId="0" animBg="1"/>
      <p:bldP spid="52266" grpId="0" animBg="1"/>
      <p:bldP spid="5226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30F28-C77D-4546-BDB7-009C6CFA5AC3}" type="slidenum">
              <a:rPr lang="en-US"/>
              <a:pPr/>
              <a:t>13</a:t>
            </a:fld>
            <a:endParaRPr lang="en-US"/>
          </a:p>
        </p:txBody>
      </p:sp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Some Record Types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</a:t>
            </a:r>
          </a:p>
          <a:p>
            <a:r>
              <a:rPr lang="en-US"/>
              <a:t>NS</a:t>
            </a:r>
          </a:p>
          <a:p>
            <a:r>
              <a:rPr lang="en-US"/>
              <a:t>MX</a:t>
            </a:r>
          </a:p>
          <a:p>
            <a:r>
              <a:rPr lang="en-US"/>
              <a:t>CNAME</a:t>
            </a:r>
          </a:p>
          <a:p>
            <a:r>
              <a:rPr lang="en-US"/>
              <a:t>TXT</a:t>
            </a:r>
          </a:p>
          <a:p>
            <a:r>
              <a:rPr lang="en-US"/>
              <a:t>PTR</a:t>
            </a:r>
          </a:p>
          <a:p>
            <a:r>
              <a:rPr lang="en-US"/>
              <a:t>AAAA</a:t>
            </a:r>
          </a:p>
          <a:p>
            <a:r>
              <a:rPr lang="en-US"/>
              <a:t>SRV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94AFA-A79B-B945-8A1F-0B7C6AC317B9}" type="slidenum">
              <a:rPr lang="en-US"/>
              <a:pPr/>
              <a:t>14</a:t>
            </a:fld>
            <a:endParaRPr lang="en-US"/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Caching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Resolvers cache DNS responses</a:t>
            </a:r>
          </a:p>
          <a:p>
            <a:pPr lvl="1"/>
            <a:r>
              <a:rPr lang="en-US" sz="2000" dirty="0"/>
              <a:t>Quick response for repeated translations</a:t>
            </a:r>
          </a:p>
          <a:p>
            <a:pPr lvl="1"/>
            <a:r>
              <a:rPr lang="en-US" sz="2000" dirty="0"/>
              <a:t>Other queries may reuse some parts of lookup</a:t>
            </a:r>
          </a:p>
          <a:p>
            <a:pPr lvl="2"/>
            <a:r>
              <a:rPr lang="en-US" sz="2000" dirty="0"/>
              <a:t>NS records for domains typically cached for longer</a:t>
            </a:r>
          </a:p>
          <a:p>
            <a:pPr lvl="1"/>
            <a:r>
              <a:rPr lang="en-US" sz="2000" i="1" dirty="0"/>
              <a:t>Negative responses</a:t>
            </a:r>
            <a:r>
              <a:rPr lang="en-US" sz="2000" dirty="0"/>
              <a:t> also cached</a:t>
            </a:r>
          </a:p>
          <a:p>
            <a:pPr lvl="2"/>
            <a:r>
              <a:rPr lang="en-US" sz="2000" dirty="0"/>
              <a:t>Typos, “</a:t>
            </a:r>
            <a:r>
              <a:rPr lang="en-US" sz="2000" dirty="0" err="1"/>
              <a:t>localhost</a:t>
            </a:r>
            <a:r>
              <a:rPr lang="en-US" sz="2000" dirty="0"/>
              <a:t>”, etc.</a:t>
            </a:r>
          </a:p>
          <a:p>
            <a:endParaRPr lang="en-US" sz="2400" dirty="0"/>
          </a:p>
          <a:p>
            <a:r>
              <a:rPr lang="en-US" sz="2400" dirty="0"/>
              <a:t>Cached data periodically times out</a:t>
            </a:r>
          </a:p>
          <a:p>
            <a:pPr lvl="1"/>
            <a:r>
              <a:rPr lang="en-US" sz="2000" dirty="0"/>
              <a:t>Lifetime (TTL) of data controlled by owner of data</a:t>
            </a:r>
          </a:p>
          <a:p>
            <a:pPr lvl="1"/>
            <a:r>
              <a:rPr lang="en-US" sz="2000" dirty="0"/>
              <a:t>TTL passed with every record</a:t>
            </a:r>
          </a:p>
          <a:p>
            <a:pPr lvl="1"/>
            <a:endParaRPr lang="en-US" sz="2000" dirty="0" smtClean="0"/>
          </a:p>
          <a:p>
            <a:r>
              <a:rPr lang="en-US" sz="2400" dirty="0" smtClean="0"/>
              <a:t>Thought question: What </a:t>
            </a:r>
            <a:r>
              <a:rPr lang="en-US" sz="2400" dirty="0"/>
              <a:t>if DNS entries get corrupted?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2A218-C960-324F-ABF7-EFDB255E5000}" type="slidenum">
              <a:rPr lang="en-US"/>
              <a:pPr/>
              <a:t>15</a:t>
            </a:fld>
            <a:endParaRPr lang="en-US"/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Root Zone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038600"/>
          </a:xfrm>
        </p:spPr>
        <p:txBody>
          <a:bodyPr/>
          <a:lstStyle/>
          <a:p>
            <a:r>
              <a:rPr lang="en-US" sz="2400"/>
              <a:t>Generic Top Level Domains (gTLD) </a:t>
            </a:r>
          </a:p>
          <a:p>
            <a:pPr lvl="1"/>
            <a:r>
              <a:rPr lang="en-US" sz="2000"/>
              <a:t>.com, .net, .org, </a:t>
            </a:r>
          </a:p>
          <a:p>
            <a:r>
              <a:rPr lang="en-US" sz="2400"/>
              <a:t>Country Code Top Level Domain (ccTLD)</a:t>
            </a:r>
          </a:p>
          <a:p>
            <a:pPr lvl="1"/>
            <a:r>
              <a:rPr lang="en-US" sz="2000"/>
              <a:t>.us, .ca, .fi, .uk, etc…</a:t>
            </a:r>
          </a:p>
          <a:p>
            <a:endParaRPr lang="en-US" sz="2400"/>
          </a:p>
          <a:p>
            <a:r>
              <a:rPr lang="en-US" sz="2400"/>
              <a:t>Root server ({a-m}.root-servers.net) also used to cover gTLD domains</a:t>
            </a:r>
          </a:p>
          <a:p>
            <a:pPr lvl="1"/>
            <a:r>
              <a:rPr lang="en-US" sz="2000"/>
              <a:t>Increased load on root servers</a:t>
            </a:r>
          </a:p>
          <a:p>
            <a:pPr lvl="1"/>
            <a:r>
              <a:rPr lang="en-US" sz="2000"/>
              <a:t>August 2000: .com, .net, .org moved off root servers onto gTLDs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Anycast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1"/>
            <a:ext cx="8229600" cy="1905000"/>
          </a:xfrm>
        </p:spPr>
        <p:txBody>
          <a:bodyPr/>
          <a:lstStyle/>
          <a:p>
            <a:r>
              <a:rPr lang="en-US" dirty="0" smtClean="0"/>
              <a:t>Advertise a single IP prefix from multiple distinct locations.</a:t>
            </a:r>
          </a:p>
          <a:p>
            <a:r>
              <a:rPr lang="en-US" dirty="0" smtClean="0"/>
              <a:t>Hosts trying to reach that prefix will (hopefully) go to the closest path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5B2E5C-653B-DB45-AF08-A2138D770F32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295400" y="4013841"/>
            <a:ext cx="2219303" cy="9103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 dirty="0"/>
          </a:p>
        </p:txBody>
      </p:sp>
      <p:sp>
        <p:nvSpPr>
          <p:cNvPr id="7" name="Oval 6"/>
          <p:cNvSpPr/>
          <p:nvPr/>
        </p:nvSpPr>
        <p:spPr>
          <a:xfrm>
            <a:off x="5472912" y="3657600"/>
            <a:ext cx="2219303" cy="9895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 dirty="0"/>
          </a:p>
        </p:txBody>
      </p:sp>
      <p:sp>
        <p:nvSpPr>
          <p:cNvPr id="8" name="Oval 7"/>
          <p:cNvSpPr/>
          <p:nvPr/>
        </p:nvSpPr>
        <p:spPr>
          <a:xfrm>
            <a:off x="5277091" y="5082566"/>
            <a:ext cx="2219303" cy="6333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/>
          </a:p>
        </p:txBody>
      </p:sp>
      <p:sp>
        <p:nvSpPr>
          <p:cNvPr id="9" name="Oval 8"/>
          <p:cNvSpPr/>
          <p:nvPr/>
        </p:nvSpPr>
        <p:spPr>
          <a:xfrm>
            <a:off x="2927241" y="6224682"/>
            <a:ext cx="2219303" cy="6333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/>
          </a:p>
        </p:txBody>
      </p:sp>
      <p:sp>
        <p:nvSpPr>
          <p:cNvPr id="10" name="Rectangle 9"/>
          <p:cNvSpPr/>
          <p:nvPr/>
        </p:nvSpPr>
        <p:spPr>
          <a:xfrm>
            <a:off x="1752315" y="4330500"/>
            <a:ext cx="326368" cy="43540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/>
          </a:p>
        </p:txBody>
      </p:sp>
      <p:sp>
        <p:nvSpPr>
          <p:cNvPr id="11" name="Rectangle 10"/>
          <p:cNvSpPr/>
          <p:nvPr/>
        </p:nvSpPr>
        <p:spPr>
          <a:xfrm>
            <a:off x="5995101" y="4093006"/>
            <a:ext cx="326368" cy="43540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/>
          </a:p>
        </p:txBody>
      </p:sp>
      <p:cxnSp>
        <p:nvCxnSpPr>
          <p:cNvPr id="12" name="Straight Arrow Connector 11"/>
          <p:cNvCxnSpPr>
            <a:cxnSpLocks noChangeShapeType="1"/>
          </p:cNvCxnSpPr>
          <p:nvPr/>
        </p:nvCxnSpPr>
        <p:spPr bwMode="auto">
          <a:xfrm rot="5400000">
            <a:off x="6136403" y="4766952"/>
            <a:ext cx="435406" cy="195821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ffectLst>
            <a:outerShdw blurRad="63500" dist="30000" dir="5400000" rotWithShape="0">
              <a:srgbClr val="000000">
                <a:alpha val="45000"/>
              </a:srgbClr>
            </a:outerShdw>
          </a:effectLst>
        </p:spPr>
      </p:cxnSp>
      <p:cxnSp>
        <p:nvCxnSpPr>
          <p:cNvPr id="13" name="Straight Arrow Connector 12"/>
          <p:cNvCxnSpPr>
            <a:cxnSpLocks noChangeShapeType="1"/>
            <a:endCxn id="25" idx="7"/>
          </p:cNvCxnSpPr>
          <p:nvPr/>
        </p:nvCxnSpPr>
        <p:spPr bwMode="auto">
          <a:xfrm rot="10800000" flipV="1">
            <a:off x="4306146" y="5630946"/>
            <a:ext cx="1295954" cy="571471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ffectLst>
            <a:outerShdw blurRad="63500" dist="30000" dir="5400000" rotWithShape="0">
              <a:srgbClr val="000000">
                <a:alpha val="45000"/>
              </a:srgbClr>
            </a:outerShdw>
          </a:effectLst>
        </p:spPr>
      </p:cxnSp>
      <p:cxnSp>
        <p:nvCxnSpPr>
          <p:cNvPr id="14" name="Straight Arrow Connector 13"/>
          <p:cNvCxnSpPr>
            <a:cxnSpLocks noChangeShapeType="1"/>
            <a:stCxn id="6" idx="4"/>
            <a:endCxn id="25" idx="1"/>
          </p:cNvCxnSpPr>
          <p:nvPr/>
        </p:nvCxnSpPr>
        <p:spPr bwMode="auto">
          <a:xfrm rot="16200000" flipH="1">
            <a:off x="2577802" y="4751486"/>
            <a:ext cx="1278181" cy="1623681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ffectLst>
            <a:outerShdw blurRad="63500" dist="30000" dir="5400000" rotWithShape="0">
              <a:srgbClr val="000000">
                <a:alpha val="45000"/>
              </a:srgbClr>
            </a:outerShdw>
          </a:effectLst>
        </p:spPr>
      </p:cxnSp>
      <p:sp>
        <p:nvSpPr>
          <p:cNvPr id="15" name="TextBox 17"/>
          <p:cNvSpPr txBox="1">
            <a:spLocks noChangeArrowheads="1"/>
          </p:cNvSpPr>
          <p:nvPr/>
        </p:nvSpPr>
        <p:spPr bwMode="auto">
          <a:xfrm>
            <a:off x="1752315" y="4963819"/>
            <a:ext cx="58610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400" dirty="0"/>
              <a:t>AS 1</a:t>
            </a:r>
          </a:p>
        </p:txBody>
      </p:sp>
      <p:sp>
        <p:nvSpPr>
          <p:cNvPr id="16" name="Rectangle 19"/>
          <p:cNvSpPr>
            <a:spLocks noChangeArrowheads="1"/>
          </p:cNvSpPr>
          <p:nvPr/>
        </p:nvSpPr>
        <p:spPr bwMode="auto">
          <a:xfrm>
            <a:off x="6386742" y="5755466"/>
            <a:ext cx="58610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400"/>
              <a:t>AS 3</a:t>
            </a:r>
          </a:p>
        </p:txBody>
      </p:sp>
      <p:sp>
        <p:nvSpPr>
          <p:cNvPr id="17" name="Rectangle 21"/>
          <p:cNvSpPr>
            <a:spLocks noChangeArrowheads="1"/>
          </p:cNvSpPr>
          <p:nvPr/>
        </p:nvSpPr>
        <p:spPr bwMode="auto">
          <a:xfrm>
            <a:off x="2861967" y="6066352"/>
            <a:ext cx="58610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400"/>
              <a:t>AS 4</a:t>
            </a:r>
          </a:p>
        </p:txBody>
      </p:sp>
      <p:sp>
        <p:nvSpPr>
          <p:cNvPr id="18" name="Rectangle 22"/>
          <p:cNvSpPr>
            <a:spLocks noChangeArrowheads="1"/>
          </p:cNvSpPr>
          <p:nvPr/>
        </p:nvSpPr>
        <p:spPr bwMode="auto">
          <a:xfrm>
            <a:off x="2143957" y="4449248"/>
            <a:ext cx="1240199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100"/>
              <a:t>193.0.14.129</a:t>
            </a:r>
          </a:p>
          <a:p>
            <a:r>
              <a:rPr lang="en-US" sz="1400"/>
              <a:t> </a:t>
            </a:r>
          </a:p>
        </p:txBody>
      </p:sp>
      <p:sp>
        <p:nvSpPr>
          <p:cNvPr id="19" name="Rectangle 24"/>
          <p:cNvSpPr>
            <a:spLocks noChangeArrowheads="1"/>
          </p:cNvSpPr>
          <p:nvPr/>
        </p:nvSpPr>
        <p:spPr bwMode="auto">
          <a:xfrm>
            <a:off x="6386742" y="4211753"/>
            <a:ext cx="1052537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100"/>
              <a:t>193.0.14.129</a:t>
            </a:r>
          </a:p>
        </p:txBody>
      </p:sp>
      <p:sp>
        <p:nvSpPr>
          <p:cNvPr id="20" name="Rectangle 25"/>
          <p:cNvSpPr>
            <a:spLocks noChangeArrowheads="1"/>
          </p:cNvSpPr>
          <p:nvPr/>
        </p:nvSpPr>
        <p:spPr bwMode="auto">
          <a:xfrm>
            <a:off x="5015996" y="5947605"/>
            <a:ext cx="1872537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100"/>
              <a:t>193.0.14.129  AS 3  AS 2</a:t>
            </a:r>
          </a:p>
        </p:txBody>
      </p:sp>
      <p:sp>
        <p:nvSpPr>
          <p:cNvPr id="21" name="Rectangle 26"/>
          <p:cNvSpPr>
            <a:spLocks noChangeArrowheads="1"/>
          </p:cNvSpPr>
          <p:nvPr/>
        </p:nvSpPr>
        <p:spPr bwMode="auto">
          <a:xfrm>
            <a:off x="1371600" y="5257800"/>
            <a:ext cx="1547529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100" dirty="0"/>
              <a:t>193.0.14.129  AS 1  </a:t>
            </a:r>
          </a:p>
        </p:txBody>
      </p:sp>
      <p:sp>
        <p:nvSpPr>
          <p:cNvPr id="22" name="TextBox 29"/>
          <p:cNvSpPr txBox="1">
            <a:spLocks noChangeArrowheads="1"/>
          </p:cNvSpPr>
          <p:nvPr/>
        </p:nvSpPr>
        <p:spPr bwMode="auto">
          <a:xfrm>
            <a:off x="1828800" y="4114800"/>
            <a:ext cx="103893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100" dirty="0"/>
              <a:t>DNS Root: K</a:t>
            </a:r>
          </a:p>
        </p:txBody>
      </p:sp>
      <p:sp>
        <p:nvSpPr>
          <p:cNvPr id="23" name="Rectangle 30"/>
          <p:cNvSpPr>
            <a:spLocks noChangeArrowheads="1"/>
          </p:cNvSpPr>
          <p:nvPr/>
        </p:nvSpPr>
        <p:spPr bwMode="auto">
          <a:xfrm>
            <a:off x="6047662" y="3810000"/>
            <a:ext cx="103893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100" dirty="0"/>
              <a:t>DNS Root: K</a:t>
            </a:r>
          </a:p>
        </p:txBody>
      </p:sp>
      <p:sp>
        <p:nvSpPr>
          <p:cNvPr id="24" name="Rectangle 32"/>
          <p:cNvSpPr>
            <a:spLocks noChangeArrowheads="1"/>
          </p:cNvSpPr>
          <p:nvPr/>
        </p:nvSpPr>
        <p:spPr bwMode="auto">
          <a:xfrm>
            <a:off x="6386742" y="4845071"/>
            <a:ext cx="146185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100" dirty="0"/>
              <a:t>193.0.14.129  AS 2</a:t>
            </a:r>
          </a:p>
        </p:txBody>
      </p:sp>
      <p:sp>
        <p:nvSpPr>
          <p:cNvPr id="25" name="Oval 24"/>
          <p:cNvSpPr/>
          <p:nvPr/>
        </p:nvSpPr>
        <p:spPr>
          <a:xfrm>
            <a:off x="3971618" y="6185100"/>
            <a:ext cx="391642" cy="118747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/>
          </a:p>
        </p:txBody>
      </p:sp>
      <p:cxnSp>
        <p:nvCxnSpPr>
          <p:cNvPr id="26" name="Straight Arrow Connector 25"/>
          <p:cNvCxnSpPr>
            <a:cxnSpLocks noChangeShapeType="1"/>
            <a:stCxn id="25" idx="4"/>
          </p:cNvCxnSpPr>
          <p:nvPr/>
        </p:nvCxnSpPr>
        <p:spPr bwMode="auto">
          <a:xfrm rot="5400000">
            <a:off x="4088275" y="6382476"/>
            <a:ext cx="158330" cy="272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ffectLst>
            <a:outerShdw blurRad="63500" dist="30000" dir="5400000" rotWithShape="0">
              <a:srgbClr val="000000">
                <a:alpha val="45000"/>
              </a:srgbClr>
            </a:outerShdw>
          </a:effectLst>
        </p:spPr>
      </p:cxnSp>
      <p:sp>
        <p:nvSpPr>
          <p:cNvPr id="27" name="Rectangle 41"/>
          <p:cNvSpPr>
            <a:spLocks noChangeArrowheads="1"/>
          </p:cNvSpPr>
          <p:nvPr/>
        </p:nvSpPr>
        <p:spPr bwMode="auto">
          <a:xfrm>
            <a:off x="3318882" y="6462176"/>
            <a:ext cx="1547529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100"/>
              <a:t>193.0.14.129  AS 1  </a:t>
            </a:r>
          </a:p>
        </p:txBody>
      </p:sp>
      <p:cxnSp>
        <p:nvCxnSpPr>
          <p:cNvPr id="28" name="Straight Connector 27"/>
          <p:cNvCxnSpPr>
            <a:cxnSpLocks noChangeShapeType="1"/>
            <a:stCxn id="25" idx="1"/>
            <a:endCxn id="25" idx="5"/>
          </p:cNvCxnSpPr>
          <p:nvPr/>
        </p:nvCxnSpPr>
        <p:spPr bwMode="auto">
          <a:xfrm rot="16200000" flipH="1">
            <a:off x="4125383" y="6105767"/>
            <a:ext cx="84113" cy="2774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>
            <a:outerShdw blurRad="63500" dist="30000" dir="5400000" rotWithShape="0">
              <a:srgbClr val="000000">
                <a:alpha val="45000"/>
              </a:srgbClr>
            </a:outerShdw>
          </a:effectLst>
        </p:spPr>
      </p:cxnSp>
      <p:cxnSp>
        <p:nvCxnSpPr>
          <p:cNvPr id="29" name="Straight Connector 28"/>
          <p:cNvCxnSpPr>
            <a:cxnSpLocks noChangeShapeType="1"/>
            <a:stCxn id="25" idx="3"/>
            <a:endCxn id="25" idx="7"/>
          </p:cNvCxnSpPr>
          <p:nvPr/>
        </p:nvCxnSpPr>
        <p:spPr bwMode="auto">
          <a:xfrm rot="5400000" flipH="1" flipV="1">
            <a:off x="4125383" y="6105767"/>
            <a:ext cx="84113" cy="2774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>
            <a:outerShdw blurRad="63500" dist="30000" dir="5400000" rotWithShape="0">
              <a:srgbClr val="000000">
                <a:alpha val="45000"/>
              </a:srgbClr>
            </a:outerShdw>
          </a:effectLst>
        </p:spPr>
      </p:cxnSp>
      <p:sp>
        <p:nvSpPr>
          <p:cNvPr id="31" name="TextBox 17"/>
          <p:cNvSpPr txBox="1">
            <a:spLocks noChangeArrowheads="1"/>
          </p:cNvSpPr>
          <p:nvPr/>
        </p:nvSpPr>
        <p:spPr bwMode="auto">
          <a:xfrm>
            <a:off x="7391400" y="4572000"/>
            <a:ext cx="58610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400"/>
              <a:t>AS</a:t>
            </a:r>
            <a:r>
              <a:rPr lang="en-US" sz="1400" smtClean="0"/>
              <a:t> 2</a:t>
            </a:r>
            <a:endParaRPr lang="en-US" sz="1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D6C0D-C8C8-6441-A16F-80AD52286837}" type="slidenum">
              <a:rPr lang="en-US"/>
              <a:pPr/>
              <a:t>17</a:t>
            </a:fld>
            <a:endParaRPr lang="en-US"/>
          </a:p>
        </p:txBody>
      </p:sp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</a:t>
            </a:r>
            <a:r>
              <a:rPr lang="en-US" dirty="0" err="1" smtClean="0"/>
              <a:t>Anycasted</a:t>
            </a:r>
            <a:r>
              <a:rPr lang="en-US" dirty="0" smtClean="0"/>
              <a:t> DNS Root Servers</a:t>
            </a:r>
            <a:endParaRPr lang="en-US" dirty="0"/>
          </a:p>
        </p:txBody>
      </p:sp>
      <p:pic>
        <p:nvPicPr>
          <p:cNvPr id="15974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2513" y="1731962"/>
            <a:ext cx="6948487" cy="428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9749" name="Text Box 5"/>
          <p:cNvSpPr txBox="1">
            <a:spLocks noChangeArrowheads="1"/>
          </p:cNvSpPr>
          <p:nvPr/>
        </p:nvSpPr>
        <p:spPr bwMode="auto">
          <a:xfrm>
            <a:off x="5105400" y="6172200"/>
            <a:ext cx="2667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/>
              <a:t>source: wikipedia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80A1-B70A-4A48-8F86-FF935638257D}" type="slidenum">
              <a:rPr lang="en-US"/>
              <a:pPr/>
              <a:t>18</a:t>
            </a:fld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IPv4 Addresses: Networks of Networks</a:t>
            </a:r>
            <a:endParaRPr lang="en-US" sz="280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143000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en-US" sz="2400"/>
              <a:t>32-bit number in “dotted-quad” notation</a:t>
            </a:r>
          </a:p>
          <a:p>
            <a:pPr lvl="1">
              <a:lnSpc>
                <a:spcPct val="130000"/>
              </a:lnSpc>
            </a:pPr>
            <a:r>
              <a:rPr lang="en-US" sz="2000">
                <a:hlinkClick r:id="rId3"/>
              </a:rPr>
              <a:t>www.cc.gatech.edu</a:t>
            </a:r>
            <a:r>
              <a:rPr lang="en-US" sz="2000"/>
              <a:t> --- 130.207.7.36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96913" y="3200400"/>
            <a:ext cx="7327900" cy="538163"/>
            <a:chOff x="428" y="893"/>
            <a:chExt cx="4616" cy="339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428" y="904"/>
              <a:ext cx="4616" cy="328"/>
              <a:chOff x="428" y="904"/>
              <a:chExt cx="4616" cy="328"/>
            </a:xfrm>
          </p:grpSpPr>
          <p:sp>
            <p:nvSpPr>
              <p:cNvPr id="3078" name="Rectangle 6"/>
              <p:cNvSpPr>
                <a:spLocks noChangeArrowheads="1"/>
              </p:cNvSpPr>
              <p:nvPr/>
            </p:nvSpPr>
            <p:spPr bwMode="auto">
              <a:xfrm>
                <a:off x="428" y="908"/>
                <a:ext cx="4616" cy="32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63500" dist="107763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79" name="Line 7"/>
              <p:cNvSpPr>
                <a:spLocks noChangeShapeType="1"/>
              </p:cNvSpPr>
              <p:nvPr/>
            </p:nvSpPr>
            <p:spPr bwMode="auto">
              <a:xfrm>
                <a:off x="2728" y="904"/>
                <a:ext cx="0" cy="32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80" name="Line 8"/>
              <p:cNvSpPr>
                <a:spLocks noChangeShapeType="1"/>
              </p:cNvSpPr>
              <p:nvPr/>
            </p:nvSpPr>
            <p:spPr bwMode="auto">
              <a:xfrm>
                <a:off x="1592" y="904"/>
                <a:ext cx="0" cy="32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81" name="Line 9"/>
              <p:cNvSpPr>
                <a:spLocks noChangeShapeType="1"/>
              </p:cNvSpPr>
              <p:nvPr/>
            </p:nvSpPr>
            <p:spPr bwMode="auto">
              <a:xfrm>
                <a:off x="3896" y="912"/>
                <a:ext cx="0" cy="32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082" name="Rectangle 10"/>
            <p:cNvSpPr>
              <a:spLocks noChangeArrowheads="1"/>
            </p:cNvSpPr>
            <p:nvPr/>
          </p:nvSpPr>
          <p:spPr bwMode="auto">
            <a:xfrm>
              <a:off x="438" y="893"/>
              <a:ext cx="111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800">
                  <a:solidFill>
                    <a:srgbClr val="FF0000"/>
                  </a:solidFill>
                </a:rPr>
                <a:t>10000010</a:t>
              </a:r>
            </a:p>
          </p:txBody>
        </p:sp>
        <p:sp>
          <p:nvSpPr>
            <p:cNvPr id="3083" name="Rectangle 11"/>
            <p:cNvSpPr>
              <a:spLocks noChangeArrowheads="1"/>
            </p:cNvSpPr>
            <p:nvPr/>
          </p:nvSpPr>
          <p:spPr bwMode="auto">
            <a:xfrm>
              <a:off x="1606" y="893"/>
              <a:ext cx="111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800">
                  <a:solidFill>
                    <a:srgbClr val="FF0000"/>
                  </a:solidFill>
                </a:rPr>
                <a:t>11001111</a:t>
              </a:r>
            </a:p>
          </p:txBody>
        </p:sp>
        <p:sp>
          <p:nvSpPr>
            <p:cNvPr id="3084" name="Rectangle 12"/>
            <p:cNvSpPr>
              <a:spLocks noChangeArrowheads="1"/>
            </p:cNvSpPr>
            <p:nvPr/>
          </p:nvSpPr>
          <p:spPr bwMode="auto">
            <a:xfrm>
              <a:off x="2758" y="901"/>
              <a:ext cx="111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800">
                  <a:solidFill>
                    <a:schemeClr val="accent2"/>
                  </a:solidFill>
                </a:rPr>
                <a:t>00000111</a:t>
              </a:r>
            </a:p>
          </p:txBody>
        </p:sp>
        <p:sp>
          <p:nvSpPr>
            <p:cNvPr id="3085" name="Rectangle 13"/>
            <p:cNvSpPr>
              <a:spLocks noChangeArrowheads="1"/>
            </p:cNvSpPr>
            <p:nvPr/>
          </p:nvSpPr>
          <p:spPr bwMode="auto">
            <a:xfrm>
              <a:off x="3894" y="901"/>
              <a:ext cx="111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800">
                  <a:solidFill>
                    <a:schemeClr val="accent2"/>
                  </a:solidFill>
                </a:rPr>
                <a:t>00100100</a:t>
              </a:r>
            </a:p>
          </p:txBody>
        </p:sp>
      </p:grpSp>
      <p:sp>
        <p:nvSpPr>
          <p:cNvPr id="3087" name="Rectangle 15"/>
          <p:cNvSpPr>
            <a:spLocks noChangeArrowheads="1"/>
          </p:cNvSpPr>
          <p:nvPr/>
        </p:nvSpPr>
        <p:spPr bwMode="auto">
          <a:xfrm>
            <a:off x="1447800" y="3930650"/>
            <a:ext cx="231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 b="1">
                <a:solidFill>
                  <a:srgbClr val="FF0000"/>
                </a:solidFill>
              </a:rPr>
              <a:t>Network (16 bits)</a:t>
            </a:r>
            <a:r>
              <a:rPr lang="en-US" sz="240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091" name="Rectangle 19"/>
          <p:cNvSpPr>
            <a:spLocks noChangeArrowheads="1"/>
          </p:cNvSpPr>
          <p:nvPr/>
        </p:nvSpPr>
        <p:spPr bwMode="auto">
          <a:xfrm>
            <a:off x="5067300" y="3930650"/>
            <a:ext cx="1874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 b="1">
                <a:solidFill>
                  <a:schemeClr val="accent2"/>
                </a:solidFill>
              </a:rPr>
              <a:t>Host (16 bits)</a:t>
            </a:r>
            <a:r>
              <a:rPr lang="en-US" sz="240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3093" name="Text Box 21"/>
          <p:cNvSpPr txBox="1">
            <a:spLocks noChangeArrowheads="1"/>
          </p:cNvSpPr>
          <p:nvPr/>
        </p:nvSpPr>
        <p:spPr bwMode="auto">
          <a:xfrm>
            <a:off x="1219200" y="2749550"/>
            <a:ext cx="6937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400" b="1"/>
              <a:t>130</a:t>
            </a:r>
          </a:p>
        </p:txBody>
      </p:sp>
      <p:sp>
        <p:nvSpPr>
          <p:cNvPr id="3094" name="Text Box 22"/>
          <p:cNvSpPr txBox="1">
            <a:spLocks noChangeArrowheads="1"/>
          </p:cNvSpPr>
          <p:nvPr/>
        </p:nvSpPr>
        <p:spPr bwMode="auto">
          <a:xfrm>
            <a:off x="3241675" y="2749550"/>
            <a:ext cx="6937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400" b="1"/>
              <a:t>207</a:t>
            </a:r>
          </a:p>
        </p:txBody>
      </p:sp>
      <p:sp>
        <p:nvSpPr>
          <p:cNvPr id="3095" name="Text Box 23"/>
          <p:cNvSpPr txBox="1">
            <a:spLocks noChangeArrowheads="1"/>
          </p:cNvSpPr>
          <p:nvPr/>
        </p:nvSpPr>
        <p:spPr bwMode="auto">
          <a:xfrm>
            <a:off x="5108575" y="2749550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400" b="1"/>
              <a:t>7</a:t>
            </a:r>
          </a:p>
        </p:txBody>
      </p:sp>
      <p:sp>
        <p:nvSpPr>
          <p:cNvPr id="3096" name="Text Box 24"/>
          <p:cNvSpPr txBox="1">
            <a:spLocks noChangeArrowheads="1"/>
          </p:cNvSpPr>
          <p:nvPr/>
        </p:nvSpPr>
        <p:spPr bwMode="auto">
          <a:xfrm>
            <a:off x="6877050" y="2749550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400" b="1"/>
              <a:t>36</a:t>
            </a:r>
          </a:p>
        </p:txBody>
      </p:sp>
      <p:sp>
        <p:nvSpPr>
          <p:cNvPr id="3106" name="Rectangle 34"/>
          <p:cNvSpPr>
            <a:spLocks noChangeArrowheads="1"/>
          </p:cNvSpPr>
          <p:nvPr/>
        </p:nvSpPr>
        <p:spPr bwMode="auto">
          <a:xfrm>
            <a:off x="609600" y="4724400"/>
            <a:ext cx="8534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130000"/>
              </a:lnSpc>
              <a:spcBef>
                <a:spcPct val="20000"/>
              </a:spcBef>
              <a:buFontTx/>
              <a:buChar char="•"/>
            </a:pPr>
            <a:r>
              <a:rPr lang="en-US" sz="2400" b="1">
                <a:solidFill>
                  <a:srgbClr val="FF3300"/>
                </a:solidFill>
              </a:rPr>
              <a:t>Problem:</a:t>
            </a:r>
            <a:r>
              <a:rPr lang="en-US" sz="2400"/>
              <a:t> 2</a:t>
            </a:r>
            <a:r>
              <a:rPr lang="en-US" sz="2400" baseline="30000"/>
              <a:t>32 </a:t>
            </a:r>
            <a:r>
              <a:rPr lang="en-US" sz="2400"/>
              <a:t>addresses is a lot of table entries</a:t>
            </a: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FontTx/>
              <a:buChar char="•"/>
            </a:pPr>
            <a:r>
              <a:rPr lang="en-US" sz="2400" b="1">
                <a:solidFill>
                  <a:schemeClr val="accent2"/>
                </a:solidFill>
              </a:rPr>
              <a:t>Solution:</a:t>
            </a:r>
            <a:r>
              <a:rPr lang="en-US" sz="2400"/>
              <a:t> Routing based on network and host</a:t>
            </a:r>
          </a:p>
          <a:p>
            <a:pPr marL="742950" lvl="1" indent="-285750">
              <a:lnSpc>
                <a:spcPct val="130000"/>
              </a:lnSpc>
              <a:spcBef>
                <a:spcPct val="20000"/>
              </a:spcBef>
              <a:buFontTx/>
              <a:buChar char="–"/>
            </a:pPr>
            <a:r>
              <a:rPr lang="en-US" sz="2400">
                <a:ea typeface="ＭＳ Ｐゴシック" charset="-128"/>
              </a:rPr>
              <a:t>130.207.0.0/16 is a 16-bit </a:t>
            </a:r>
            <a:r>
              <a:rPr lang="en-US" sz="2400" i="1">
                <a:ea typeface="ＭＳ Ｐゴシック" charset="-128"/>
              </a:rPr>
              <a:t>prefix</a:t>
            </a:r>
            <a:r>
              <a:rPr lang="en-US" sz="2400">
                <a:ea typeface="ＭＳ Ｐゴシック" charset="-128"/>
              </a:rPr>
              <a:t> with 2</a:t>
            </a:r>
            <a:r>
              <a:rPr lang="en-US" sz="2400" baseline="30000">
                <a:ea typeface="ＭＳ Ｐゴシック" charset="-128"/>
              </a:rPr>
              <a:t>16</a:t>
            </a:r>
            <a:r>
              <a:rPr lang="en-US" sz="2400">
                <a:ea typeface="ＭＳ Ｐゴシック" charset="-128"/>
              </a:rPr>
              <a:t> IP addresses</a:t>
            </a:r>
            <a:endParaRPr lang="en-US" sz="2000" b="1">
              <a:ea typeface="ＭＳ Ｐゴシック" charset="-128"/>
            </a:endParaRPr>
          </a:p>
        </p:txBody>
      </p:sp>
      <p:sp>
        <p:nvSpPr>
          <p:cNvPr id="3107" name="Text Box 35"/>
          <p:cNvSpPr txBox="1">
            <a:spLocks noChangeArrowheads="1"/>
          </p:cNvSpPr>
          <p:nvPr/>
        </p:nvSpPr>
        <p:spPr bwMode="auto">
          <a:xfrm>
            <a:off x="1600200" y="1279525"/>
            <a:ext cx="5715000" cy="3968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FF3300"/>
                </a:solidFill>
              </a:rPr>
              <a:t>Topological Addressing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7" grpId="0"/>
      <p:bldP spid="309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FFE98-446F-374D-9231-EFD6F3671A9F}" type="slidenum">
              <a:rPr lang="en-US"/>
              <a:pPr/>
              <a:t>19</a:t>
            </a:fld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Pre-1994: Classful Addressing</a:t>
            </a: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1649413" y="1463675"/>
            <a:ext cx="2120900" cy="4953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000" b="1">
                <a:solidFill>
                  <a:srgbClr val="000000"/>
                </a:solidFill>
              </a:rPr>
              <a:t>Network ID</a:t>
            </a: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3770313" y="1463675"/>
            <a:ext cx="4860925" cy="4953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000" b="1"/>
              <a:t>Host ID</a:t>
            </a:r>
          </a:p>
        </p:txBody>
      </p:sp>
      <p:sp>
        <p:nvSpPr>
          <p:cNvPr id="32776" name="Text Box 8"/>
          <p:cNvSpPr txBox="1">
            <a:spLocks noChangeArrowheads="1"/>
          </p:cNvSpPr>
          <p:nvPr/>
        </p:nvSpPr>
        <p:spPr bwMode="auto">
          <a:xfrm>
            <a:off x="3575050" y="1066800"/>
            <a:ext cx="2841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1">
                <a:solidFill>
                  <a:srgbClr val="000000"/>
                </a:solidFill>
              </a:rPr>
              <a:t>8</a:t>
            </a:r>
            <a:endParaRPr lang="en-US" sz="2800" b="1">
              <a:solidFill>
                <a:srgbClr val="000000"/>
              </a:solidFill>
            </a:endParaRPr>
          </a:p>
        </p:txBody>
      </p:sp>
      <p:sp>
        <p:nvSpPr>
          <p:cNvPr id="32777" name="Text Box 9"/>
          <p:cNvSpPr txBox="1">
            <a:spLocks noChangeArrowheads="1"/>
          </p:cNvSpPr>
          <p:nvPr/>
        </p:nvSpPr>
        <p:spPr bwMode="auto">
          <a:xfrm>
            <a:off x="4919663" y="1066800"/>
            <a:ext cx="549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1">
                <a:solidFill>
                  <a:srgbClr val="000000"/>
                </a:solidFill>
              </a:rPr>
              <a:t>16</a:t>
            </a:r>
            <a:endParaRPr lang="en-US" sz="2800" b="1">
              <a:solidFill>
                <a:srgbClr val="000000"/>
              </a:solidFill>
            </a:endParaRPr>
          </a:p>
        </p:txBody>
      </p:sp>
      <p:sp>
        <p:nvSpPr>
          <p:cNvPr id="32778" name="Text Box 10"/>
          <p:cNvSpPr txBox="1">
            <a:spLocks noChangeArrowheads="1"/>
          </p:cNvSpPr>
          <p:nvPr/>
        </p:nvSpPr>
        <p:spPr bwMode="auto">
          <a:xfrm>
            <a:off x="304800" y="1377950"/>
            <a:ext cx="1116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 b="1">
                <a:solidFill>
                  <a:srgbClr val="000000"/>
                </a:solidFill>
              </a:rPr>
              <a:t>Class A</a:t>
            </a:r>
          </a:p>
        </p:txBody>
      </p:sp>
      <p:sp>
        <p:nvSpPr>
          <p:cNvPr id="32779" name="Text Box 11"/>
          <p:cNvSpPr txBox="1">
            <a:spLocks noChangeArrowheads="1"/>
          </p:cNvSpPr>
          <p:nvPr/>
        </p:nvSpPr>
        <p:spPr bwMode="auto">
          <a:xfrm>
            <a:off x="8366125" y="1004888"/>
            <a:ext cx="5492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1">
                <a:solidFill>
                  <a:srgbClr val="000000"/>
                </a:solidFill>
              </a:rPr>
              <a:t>32</a:t>
            </a:r>
            <a:endParaRPr lang="en-US" sz="2800" b="1">
              <a:solidFill>
                <a:srgbClr val="000000"/>
              </a:solidFill>
            </a:endParaRPr>
          </a:p>
        </p:txBody>
      </p:sp>
      <p:sp>
        <p:nvSpPr>
          <p:cNvPr id="32780" name="Rectangle 12"/>
          <p:cNvSpPr>
            <a:spLocks noChangeArrowheads="1"/>
          </p:cNvSpPr>
          <p:nvPr/>
        </p:nvSpPr>
        <p:spPr bwMode="auto">
          <a:xfrm>
            <a:off x="1649413" y="2568575"/>
            <a:ext cx="3557587" cy="4953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81" name="Rectangle 13"/>
          <p:cNvSpPr>
            <a:spLocks noChangeArrowheads="1"/>
          </p:cNvSpPr>
          <p:nvPr/>
        </p:nvSpPr>
        <p:spPr bwMode="auto">
          <a:xfrm>
            <a:off x="5184775" y="2568575"/>
            <a:ext cx="3446463" cy="4953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82" name="Rectangle 14"/>
          <p:cNvSpPr>
            <a:spLocks noChangeArrowheads="1"/>
          </p:cNvSpPr>
          <p:nvPr/>
        </p:nvSpPr>
        <p:spPr bwMode="auto">
          <a:xfrm>
            <a:off x="1649413" y="1463675"/>
            <a:ext cx="176212" cy="495300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>
                <a:solidFill>
                  <a:schemeClr val="bg1"/>
                </a:solidFill>
              </a:rPr>
              <a:t>0</a:t>
            </a:r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32783" name="Text Box 15"/>
          <p:cNvSpPr txBox="1">
            <a:spLocks noChangeArrowheads="1"/>
          </p:cNvSpPr>
          <p:nvPr/>
        </p:nvSpPr>
        <p:spPr bwMode="auto">
          <a:xfrm>
            <a:off x="304800" y="2568575"/>
            <a:ext cx="1116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 b="1">
                <a:solidFill>
                  <a:srgbClr val="000000"/>
                </a:solidFill>
              </a:rPr>
              <a:t>Class B</a:t>
            </a:r>
          </a:p>
        </p:txBody>
      </p:sp>
      <p:sp>
        <p:nvSpPr>
          <p:cNvPr id="32784" name="Rectangle 16"/>
          <p:cNvSpPr>
            <a:spLocks noChangeArrowheads="1"/>
          </p:cNvSpPr>
          <p:nvPr/>
        </p:nvSpPr>
        <p:spPr bwMode="auto">
          <a:xfrm>
            <a:off x="1649413" y="2568575"/>
            <a:ext cx="352425" cy="495300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>
                <a:solidFill>
                  <a:schemeClr val="bg1"/>
                </a:solidFill>
              </a:rPr>
              <a:t>10</a:t>
            </a:r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32785" name="Rectangle 17"/>
          <p:cNvSpPr>
            <a:spLocks noChangeArrowheads="1"/>
          </p:cNvSpPr>
          <p:nvPr/>
        </p:nvSpPr>
        <p:spPr bwMode="auto">
          <a:xfrm>
            <a:off x="1649413" y="3617913"/>
            <a:ext cx="5214937" cy="4968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86" name="Rectangle 18"/>
          <p:cNvSpPr>
            <a:spLocks noChangeArrowheads="1"/>
          </p:cNvSpPr>
          <p:nvPr/>
        </p:nvSpPr>
        <p:spPr bwMode="auto">
          <a:xfrm>
            <a:off x="6864350" y="3617913"/>
            <a:ext cx="1766888" cy="496887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87" name="Text Box 19"/>
          <p:cNvSpPr txBox="1">
            <a:spLocks noChangeArrowheads="1"/>
          </p:cNvSpPr>
          <p:nvPr/>
        </p:nvSpPr>
        <p:spPr bwMode="auto">
          <a:xfrm>
            <a:off x="304800" y="3559175"/>
            <a:ext cx="1116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 b="1">
                <a:solidFill>
                  <a:srgbClr val="000000"/>
                </a:solidFill>
              </a:rPr>
              <a:t>Class C</a:t>
            </a:r>
          </a:p>
        </p:txBody>
      </p:sp>
      <p:sp>
        <p:nvSpPr>
          <p:cNvPr id="32788" name="Rectangle 20"/>
          <p:cNvSpPr>
            <a:spLocks noChangeArrowheads="1"/>
          </p:cNvSpPr>
          <p:nvPr/>
        </p:nvSpPr>
        <p:spPr bwMode="auto">
          <a:xfrm>
            <a:off x="1649413" y="3617913"/>
            <a:ext cx="441325" cy="496887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>
                <a:solidFill>
                  <a:schemeClr val="bg1"/>
                </a:solidFill>
              </a:rPr>
              <a:t>110</a:t>
            </a:r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32789" name="Rectangle 21"/>
          <p:cNvSpPr>
            <a:spLocks noChangeArrowheads="1"/>
          </p:cNvSpPr>
          <p:nvPr/>
        </p:nvSpPr>
        <p:spPr bwMode="auto">
          <a:xfrm>
            <a:off x="1649413" y="4760913"/>
            <a:ext cx="6981825" cy="496887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000" b="1"/>
              <a:t>Multicast Addresses</a:t>
            </a:r>
          </a:p>
        </p:txBody>
      </p:sp>
      <p:sp>
        <p:nvSpPr>
          <p:cNvPr id="32790" name="Text Box 22"/>
          <p:cNvSpPr txBox="1">
            <a:spLocks noChangeArrowheads="1"/>
          </p:cNvSpPr>
          <p:nvPr/>
        </p:nvSpPr>
        <p:spPr bwMode="auto">
          <a:xfrm>
            <a:off x="304800" y="4702175"/>
            <a:ext cx="1116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 b="1">
                <a:solidFill>
                  <a:srgbClr val="000000"/>
                </a:solidFill>
              </a:rPr>
              <a:t>Class D</a:t>
            </a:r>
          </a:p>
        </p:txBody>
      </p:sp>
      <p:sp>
        <p:nvSpPr>
          <p:cNvPr id="32791" name="Rectangle 23"/>
          <p:cNvSpPr>
            <a:spLocks noChangeArrowheads="1"/>
          </p:cNvSpPr>
          <p:nvPr/>
        </p:nvSpPr>
        <p:spPr bwMode="auto">
          <a:xfrm>
            <a:off x="1649413" y="4760913"/>
            <a:ext cx="619125" cy="496887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>
                <a:solidFill>
                  <a:schemeClr val="bg1"/>
                </a:solidFill>
              </a:rPr>
              <a:t>1110</a:t>
            </a:r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32792" name="Rectangle 24"/>
          <p:cNvSpPr>
            <a:spLocks noChangeArrowheads="1"/>
          </p:cNvSpPr>
          <p:nvPr/>
        </p:nvSpPr>
        <p:spPr bwMode="auto">
          <a:xfrm>
            <a:off x="1649413" y="5554663"/>
            <a:ext cx="6981825" cy="4953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000" b="1"/>
              <a:t>Reserved for experiments</a:t>
            </a:r>
          </a:p>
        </p:txBody>
      </p:sp>
      <p:sp>
        <p:nvSpPr>
          <p:cNvPr id="32793" name="Text Box 25"/>
          <p:cNvSpPr txBox="1">
            <a:spLocks noChangeArrowheads="1"/>
          </p:cNvSpPr>
          <p:nvPr/>
        </p:nvSpPr>
        <p:spPr bwMode="auto">
          <a:xfrm>
            <a:off x="304800" y="5494338"/>
            <a:ext cx="1101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 b="1">
                <a:solidFill>
                  <a:srgbClr val="000000"/>
                </a:solidFill>
              </a:rPr>
              <a:t>Class E</a:t>
            </a:r>
          </a:p>
        </p:txBody>
      </p:sp>
      <p:sp>
        <p:nvSpPr>
          <p:cNvPr id="32794" name="Rectangle 26"/>
          <p:cNvSpPr>
            <a:spLocks noChangeArrowheads="1"/>
          </p:cNvSpPr>
          <p:nvPr/>
        </p:nvSpPr>
        <p:spPr bwMode="auto">
          <a:xfrm>
            <a:off x="1649413" y="5554663"/>
            <a:ext cx="619125" cy="495300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>
                <a:solidFill>
                  <a:schemeClr val="bg1"/>
                </a:solidFill>
              </a:rPr>
              <a:t>1111</a:t>
            </a:r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32795" name="Text Box 27"/>
          <p:cNvSpPr txBox="1">
            <a:spLocks noChangeArrowheads="1"/>
          </p:cNvSpPr>
          <p:nvPr/>
        </p:nvSpPr>
        <p:spPr bwMode="auto">
          <a:xfrm>
            <a:off x="6510338" y="1066800"/>
            <a:ext cx="549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1">
                <a:solidFill>
                  <a:srgbClr val="000000"/>
                </a:solidFill>
              </a:rPr>
              <a:t>24</a:t>
            </a:r>
            <a:endParaRPr lang="en-US" sz="2800" b="1">
              <a:solidFill>
                <a:srgbClr val="000000"/>
              </a:solidFill>
            </a:endParaRPr>
          </a:p>
        </p:txBody>
      </p:sp>
      <p:sp>
        <p:nvSpPr>
          <p:cNvPr id="32797" name="Rectangle 29"/>
          <p:cNvSpPr>
            <a:spLocks noChangeArrowheads="1"/>
          </p:cNvSpPr>
          <p:nvPr/>
        </p:nvSpPr>
        <p:spPr bwMode="auto">
          <a:xfrm>
            <a:off x="2209800" y="2035175"/>
            <a:ext cx="51403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lvl="2">
              <a:lnSpc>
                <a:spcPct val="90000"/>
              </a:lnSpc>
              <a:spcBef>
                <a:spcPct val="20000"/>
              </a:spcBef>
            </a:pPr>
            <a:r>
              <a:rPr lang="en-US" sz="2000" b="1"/>
              <a:t>/8 blocks (</a:t>
            </a:r>
            <a:r>
              <a:rPr lang="en-US" sz="2000" b="1" i="1"/>
              <a:t>e.g.</a:t>
            </a:r>
            <a:r>
              <a:rPr lang="en-US" sz="2000" b="1"/>
              <a:t>, MIT has 18.0.0.0/8)</a:t>
            </a:r>
          </a:p>
        </p:txBody>
      </p:sp>
      <p:sp>
        <p:nvSpPr>
          <p:cNvPr id="32798" name="Rectangle 30"/>
          <p:cNvSpPr>
            <a:spLocks noChangeArrowheads="1"/>
          </p:cNvSpPr>
          <p:nvPr/>
        </p:nvSpPr>
        <p:spPr bwMode="auto">
          <a:xfrm>
            <a:off x="1905000" y="3178175"/>
            <a:ext cx="64452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lvl="2">
              <a:lnSpc>
                <a:spcPct val="90000"/>
              </a:lnSpc>
              <a:spcBef>
                <a:spcPct val="20000"/>
              </a:spcBef>
            </a:pPr>
            <a:r>
              <a:rPr lang="en-US" b="1"/>
              <a:t>/16 blocks (</a:t>
            </a:r>
            <a:r>
              <a:rPr lang="en-US" b="1" i="1"/>
              <a:t>e.g.</a:t>
            </a:r>
            <a:r>
              <a:rPr lang="en-US" b="1"/>
              <a:t>, Georgia Tech has 130.207.0.0/16)</a:t>
            </a:r>
          </a:p>
        </p:txBody>
      </p:sp>
      <p:sp>
        <p:nvSpPr>
          <p:cNvPr id="32799" name="Rectangle 31"/>
          <p:cNvSpPr>
            <a:spLocks noChangeArrowheads="1"/>
          </p:cNvSpPr>
          <p:nvPr/>
        </p:nvSpPr>
        <p:spPr bwMode="auto">
          <a:xfrm>
            <a:off x="1828800" y="4210050"/>
            <a:ext cx="63182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lvl="2">
              <a:lnSpc>
                <a:spcPct val="90000"/>
              </a:lnSpc>
              <a:spcBef>
                <a:spcPct val="20000"/>
              </a:spcBef>
            </a:pPr>
            <a:r>
              <a:rPr lang="en-US" b="1"/>
              <a:t>/24 blocks (</a:t>
            </a:r>
            <a:r>
              <a:rPr lang="en-US" b="1" i="1"/>
              <a:t>e.g.</a:t>
            </a:r>
            <a:r>
              <a:rPr lang="en-US" b="1"/>
              <a:t>, AT&amp;T Labs has 192.20.225.0/24)</a:t>
            </a:r>
          </a:p>
        </p:txBody>
      </p:sp>
      <p:sp>
        <p:nvSpPr>
          <p:cNvPr id="32800" name="Text Box 32"/>
          <p:cNvSpPr txBox="1">
            <a:spLocks noChangeArrowheads="1"/>
          </p:cNvSpPr>
          <p:nvPr/>
        </p:nvSpPr>
        <p:spPr bwMode="auto">
          <a:xfrm>
            <a:off x="914400" y="6338888"/>
            <a:ext cx="7620000" cy="36671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</a:rPr>
              <a:t>Simple Forwarding: Address range specifies network ID length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Host</a:t>
            </a:r>
          </a:p>
        </p:txBody>
      </p:sp>
      <p:sp>
        <p:nvSpPr>
          <p:cNvPr id="35843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276600"/>
          </a:xfrm>
        </p:spPr>
        <p:txBody>
          <a:bodyPr/>
          <a:lstStyle/>
          <a:p>
            <a:r>
              <a:rPr lang="en-US" smtClean="0"/>
              <a:t>Becoming increasingly </a:t>
            </a:r>
            <a:br>
              <a:rPr lang="en-US" smtClean="0"/>
            </a:br>
            <a:r>
              <a:rPr lang="en-US" smtClean="0"/>
              <a:t>heterogeneous</a:t>
            </a:r>
          </a:p>
          <a:p>
            <a:pPr lvl="1"/>
            <a:r>
              <a:rPr lang="en-US" smtClean="0"/>
              <a:t>Display sizes</a:t>
            </a:r>
          </a:p>
          <a:p>
            <a:pPr lvl="1"/>
            <a:r>
              <a:rPr lang="en-US" smtClean="0"/>
              <a:t>Power/energy constraints</a:t>
            </a:r>
          </a:p>
          <a:p>
            <a:pPr lvl="1"/>
            <a:r>
              <a:rPr lang="en-US" smtClean="0"/>
              <a:t>Heat dissipation</a:t>
            </a:r>
          </a:p>
          <a:p>
            <a:pPr lvl="1"/>
            <a:r>
              <a:rPr lang="en-US" smtClean="0"/>
              <a:t>Communication media</a:t>
            </a:r>
          </a:p>
          <a:p>
            <a:pPr lvl="1">
              <a:buFontTx/>
              <a:buNone/>
            </a:pPr>
            <a:endParaRPr lang="en-US" smtClean="0"/>
          </a:p>
          <a:p>
            <a:r>
              <a:rPr lang="en-US" smtClean="0"/>
              <a:t>Supporting an diverse set of </a:t>
            </a:r>
            <a:br>
              <a:rPr lang="en-US" smtClean="0"/>
            </a:br>
            <a:r>
              <a:rPr lang="en-US" smtClean="0"/>
              <a:t>applications</a:t>
            </a:r>
          </a:p>
          <a:p>
            <a:pPr lvl="1"/>
            <a:r>
              <a:rPr lang="en-US" smtClean="0"/>
              <a:t>Conventional: email, Web</a:t>
            </a:r>
          </a:p>
          <a:p>
            <a:pPr lvl="1"/>
            <a:r>
              <a:rPr lang="en-US" smtClean="0"/>
              <a:t>Real-time: voice, video gaming</a:t>
            </a:r>
          </a:p>
        </p:txBody>
      </p:sp>
      <p:sp>
        <p:nvSpPr>
          <p:cNvPr id="35844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895E755-3136-B044-96B2-ACA8FDB5B4A5}" type="slidenum">
              <a:rPr lang="en-US" smtClean="0"/>
              <a:pPr/>
              <a:t>2</a:t>
            </a:fld>
            <a:endParaRPr lang="en-US" smtClean="0"/>
          </a:p>
        </p:txBody>
      </p:sp>
      <p:pic>
        <p:nvPicPr>
          <p:cNvPr id="35845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43850" y="304800"/>
            <a:ext cx="120015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2743200"/>
            <a:ext cx="2830513" cy="212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7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1525" y="533400"/>
            <a:ext cx="1387475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8" name="TextBox 7"/>
          <p:cNvSpPr txBox="1">
            <a:spLocks noChangeArrowheads="1"/>
          </p:cNvSpPr>
          <p:nvPr/>
        </p:nvSpPr>
        <p:spPr bwMode="auto">
          <a:xfrm>
            <a:off x="5334000" y="5181600"/>
            <a:ext cx="3657600" cy="923925"/>
          </a:xfrm>
          <a:prstGeom prst="rect">
            <a:avLst/>
          </a:prstGeom>
          <a:solidFill>
            <a:srgbClr val="F5FBA3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Impressive evolution of both physical media and applications.  What’s the trick?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06B08-0087-F349-864B-85678B137229}" type="slidenum">
              <a:rPr lang="en-US"/>
              <a:pPr/>
              <a:t>20</a:t>
            </a:fld>
            <a:endParaRPr lang="en-US"/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Problem: Routing Table Growth</a:t>
            </a:r>
          </a:p>
        </p:txBody>
      </p:sp>
      <p:sp>
        <p:nvSpPr>
          <p:cNvPr id="35848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457200" y="5105400"/>
            <a:ext cx="8229600" cy="1477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/>
              <a:t>Growth rates exceeding advances in hardware and software capabilities</a:t>
            </a:r>
          </a:p>
          <a:p>
            <a:pPr>
              <a:lnSpc>
                <a:spcPct val="80000"/>
              </a:lnSpc>
            </a:pPr>
            <a:r>
              <a:rPr lang="en-US" sz="2400"/>
              <a:t>Primarily due to Class C space exhaustion</a:t>
            </a:r>
          </a:p>
          <a:p>
            <a:pPr>
              <a:lnSpc>
                <a:spcPct val="80000"/>
              </a:lnSpc>
            </a:pPr>
            <a:r>
              <a:rPr lang="en-US" sz="2400"/>
              <a:t>Exhaustion of routing table space was on the horizon</a:t>
            </a:r>
          </a:p>
        </p:txBody>
      </p:sp>
      <p:pic>
        <p:nvPicPr>
          <p:cNvPr id="3584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371600"/>
            <a:ext cx="8548688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6096000" y="4572000"/>
            <a:ext cx="2514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/>
              <a:t>Source: Geoff Huston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Classless Addressing (CIDR)</a:t>
            </a:r>
          </a:p>
          <a:p>
            <a:endParaRPr lang="en-US" b="1" dirty="0" smtClean="0"/>
          </a:p>
          <a:p>
            <a:r>
              <a:rPr lang="en-US" b="1" dirty="0" smtClean="0"/>
              <a:t>Bigger Addresses (IPv6)</a:t>
            </a:r>
          </a:p>
          <a:p>
            <a:endParaRPr lang="en-US" dirty="0" smtClean="0"/>
          </a:p>
          <a:p>
            <a:r>
              <a:rPr lang="en-US" dirty="0" smtClean="0"/>
              <a:t>Network Address Translation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5B2E5C-653B-DB45-AF08-A2138D770F32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6CB85-D041-374D-AE66-AED24AF783E5}" type="slidenum">
              <a:rPr lang="en-US"/>
              <a:pPr/>
              <a:t>22</a:t>
            </a:fld>
            <a:endParaRPr lang="en-US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10600" cy="1143000"/>
          </a:xfrm>
        </p:spPr>
        <p:txBody>
          <a:bodyPr/>
          <a:lstStyle/>
          <a:p>
            <a:r>
              <a:rPr lang="en-US" sz="3600"/>
              <a:t>Classless Interdomain Routing (CIDR)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990600" y="5424488"/>
            <a:ext cx="7131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400" b="1"/>
              <a:t>IP Address: 65.14.248.0	 “Mask”: 255.255.252.0</a:t>
            </a: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990600" y="3124200"/>
            <a:ext cx="5105400" cy="21336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120775" y="3332163"/>
            <a:ext cx="7327900" cy="538162"/>
            <a:chOff x="994" y="1571"/>
            <a:chExt cx="4616" cy="339"/>
          </a:xfrm>
        </p:grpSpPr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994" y="1582"/>
              <a:ext cx="4616" cy="328"/>
              <a:chOff x="994" y="1582"/>
              <a:chExt cx="4616" cy="328"/>
            </a:xfrm>
          </p:grpSpPr>
          <p:sp>
            <p:nvSpPr>
              <p:cNvPr id="7176" name="Rectangle 8"/>
              <p:cNvSpPr>
                <a:spLocks noChangeArrowheads="1"/>
              </p:cNvSpPr>
              <p:nvPr/>
            </p:nvSpPr>
            <p:spPr bwMode="auto">
              <a:xfrm>
                <a:off x="994" y="1586"/>
                <a:ext cx="4616" cy="32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63500" dist="107763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77" name="Line 9"/>
              <p:cNvSpPr>
                <a:spLocks noChangeShapeType="1"/>
              </p:cNvSpPr>
              <p:nvPr/>
            </p:nvSpPr>
            <p:spPr bwMode="auto">
              <a:xfrm>
                <a:off x="3294" y="1582"/>
                <a:ext cx="0" cy="32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78" name="Line 10"/>
              <p:cNvSpPr>
                <a:spLocks noChangeShapeType="1"/>
              </p:cNvSpPr>
              <p:nvPr/>
            </p:nvSpPr>
            <p:spPr bwMode="auto">
              <a:xfrm>
                <a:off x="2158" y="1582"/>
                <a:ext cx="0" cy="32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79" name="Line 11"/>
              <p:cNvSpPr>
                <a:spLocks noChangeShapeType="1"/>
              </p:cNvSpPr>
              <p:nvPr/>
            </p:nvSpPr>
            <p:spPr bwMode="auto">
              <a:xfrm>
                <a:off x="4462" y="1590"/>
                <a:ext cx="0" cy="32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180" name="Rectangle 12"/>
            <p:cNvSpPr>
              <a:spLocks noChangeArrowheads="1"/>
            </p:cNvSpPr>
            <p:nvPr/>
          </p:nvSpPr>
          <p:spPr bwMode="auto">
            <a:xfrm>
              <a:off x="1004" y="1571"/>
              <a:ext cx="111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800"/>
                <a:t>01000001</a:t>
              </a:r>
            </a:p>
          </p:txBody>
        </p:sp>
        <p:sp>
          <p:nvSpPr>
            <p:cNvPr id="7181" name="Rectangle 13"/>
            <p:cNvSpPr>
              <a:spLocks noChangeArrowheads="1"/>
            </p:cNvSpPr>
            <p:nvPr/>
          </p:nvSpPr>
          <p:spPr bwMode="auto">
            <a:xfrm>
              <a:off x="2172" y="1571"/>
              <a:ext cx="111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800"/>
                <a:t>00001110</a:t>
              </a:r>
            </a:p>
          </p:txBody>
        </p:sp>
        <p:sp>
          <p:nvSpPr>
            <p:cNvPr id="7182" name="Rectangle 14"/>
            <p:cNvSpPr>
              <a:spLocks noChangeArrowheads="1"/>
            </p:cNvSpPr>
            <p:nvPr/>
          </p:nvSpPr>
          <p:spPr bwMode="auto">
            <a:xfrm>
              <a:off x="3324" y="1579"/>
              <a:ext cx="111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800"/>
                <a:t>11111000</a:t>
              </a:r>
            </a:p>
          </p:txBody>
        </p:sp>
        <p:sp>
          <p:nvSpPr>
            <p:cNvPr id="7183" name="Rectangle 15"/>
            <p:cNvSpPr>
              <a:spLocks noChangeArrowheads="1"/>
            </p:cNvSpPr>
            <p:nvPr/>
          </p:nvSpPr>
          <p:spPr bwMode="auto">
            <a:xfrm>
              <a:off x="4460" y="1579"/>
              <a:ext cx="111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800"/>
                <a:t>00000000</a:t>
              </a:r>
            </a:p>
          </p:txBody>
        </p:sp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1116013" y="4492625"/>
            <a:ext cx="7327900" cy="538163"/>
            <a:chOff x="991" y="2302"/>
            <a:chExt cx="4616" cy="339"/>
          </a:xfrm>
        </p:grpSpPr>
        <p:grpSp>
          <p:nvGrpSpPr>
            <p:cNvPr id="5" name="Group 17"/>
            <p:cNvGrpSpPr>
              <a:grpSpLocks/>
            </p:cNvGrpSpPr>
            <p:nvPr/>
          </p:nvGrpSpPr>
          <p:grpSpPr bwMode="auto">
            <a:xfrm>
              <a:off x="991" y="2313"/>
              <a:ext cx="4616" cy="328"/>
              <a:chOff x="991" y="2313"/>
              <a:chExt cx="4616" cy="328"/>
            </a:xfrm>
          </p:grpSpPr>
          <p:sp>
            <p:nvSpPr>
              <p:cNvPr id="7186" name="Rectangle 18"/>
              <p:cNvSpPr>
                <a:spLocks noChangeArrowheads="1"/>
              </p:cNvSpPr>
              <p:nvPr/>
            </p:nvSpPr>
            <p:spPr bwMode="auto">
              <a:xfrm>
                <a:off x="991" y="2317"/>
                <a:ext cx="4616" cy="32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63500" dist="107763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87" name="Line 19"/>
              <p:cNvSpPr>
                <a:spLocks noChangeShapeType="1"/>
              </p:cNvSpPr>
              <p:nvPr/>
            </p:nvSpPr>
            <p:spPr bwMode="auto">
              <a:xfrm>
                <a:off x="3291" y="2313"/>
                <a:ext cx="0" cy="32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88" name="Line 20"/>
              <p:cNvSpPr>
                <a:spLocks noChangeShapeType="1"/>
              </p:cNvSpPr>
              <p:nvPr/>
            </p:nvSpPr>
            <p:spPr bwMode="auto">
              <a:xfrm>
                <a:off x="2155" y="2313"/>
                <a:ext cx="0" cy="32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89" name="Line 21"/>
              <p:cNvSpPr>
                <a:spLocks noChangeShapeType="1"/>
              </p:cNvSpPr>
              <p:nvPr/>
            </p:nvSpPr>
            <p:spPr bwMode="auto">
              <a:xfrm>
                <a:off x="4459" y="2321"/>
                <a:ext cx="0" cy="32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190" name="Rectangle 22"/>
            <p:cNvSpPr>
              <a:spLocks noChangeArrowheads="1"/>
            </p:cNvSpPr>
            <p:nvPr/>
          </p:nvSpPr>
          <p:spPr bwMode="auto">
            <a:xfrm>
              <a:off x="1001" y="2302"/>
              <a:ext cx="111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800"/>
                <a:t>11111111</a:t>
              </a:r>
            </a:p>
          </p:txBody>
        </p:sp>
        <p:sp>
          <p:nvSpPr>
            <p:cNvPr id="7191" name="Rectangle 23"/>
            <p:cNvSpPr>
              <a:spLocks noChangeArrowheads="1"/>
            </p:cNvSpPr>
            <p:nvPr/>
          </p:nvSpPr>
          <p:spPr bwMode="auto">
            <a:xfrm>
              <a:off x="2169" y="2302"/>
              <a:ext cx="111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800"/>
                <a:t>11111111</a:t>
              </a:r>
            </a:p>
          </p:txBody>
        </p:sp>
        <p:sp>
          <p:nvSpPr>
            <p:cNvPr id="7192" name="Rectangle 24"/>
            <p:cNvSpPr>
              <a:spLocks noChangeArrowheads="1"/>
            </p:cNvSpPr>
            <p:nvPr/>
          </p:nvSpPr>
          <p:spPr bwMode="auto">
            <a:xfrm>
              <a:off x="3321" y="2310"/>
              <a:ext cx="111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800"/>
                <a:t>11111100</a:t>
              </a:r>
            </a:p>
          </p:txBody>
        </p:sp>
        <p:sp>
          <p:nvSpPr>
            <p:cNvPr id="7193" name="Rectangle 25"/>
            <p:cNvSpPr>
              <a:spLocks noChangeArrowheads="1"/>
            </p:cNvSpPr>
            <p:nvPr/>
          </p:nvSpPr>
          <p:spPr bwMode="auto">
            <a:xfrm>
              <a:off x="4457" y="2310"/>
              <a:ext cx="111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800"/>
                <a:t>00000000</a:t>
              </a:r>
            </a:p>
          </p:txBody>
        </p:sp>
      </p:grpSp>
      <p:sp>
        <p:nvSpPr>
          <p:cNvPr id="7205" name="Text Box 37"/>
          <p:cNvSpPr txBox="1">
            <a:spLocks noChangeArrowheads="1"/>
          </p:cNvSpPr>
          <p:nvPr/>
        </p:nvSpPr>
        <p:spPr bwMode="auto">
          <a:xfrm>
            <a:off x="1643063" y="1355725"/>
            <a:ext cx="5976937" cy="7016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 b="1"/>
              <a:t>Use two 32-bit numbers to represent a network. </a:t>
            </a:r>
          </a:p>
          <a:p>
            <a:pPr eaLnBrk="0" hangingPunct="0"/>
            <a:r>
              <a:rPr lang="en-US" sz="2000" b="1"/>
              <a:t>          Network number = IP address + Mask  </a:t>
            </a:r>
          </a:p>
        </p:txBody>
      </p:sp>
      <p:sp>
        <p:nvSpPr>
          <p:cNvPr id="7207" name="Text Box 39"/>
          <p:cNvSpPr txBox="1">
            <a:spLocks noChangeArrowheads="1"/>
          </p:cNvSpPr>
          <p:nvPr/>
        </p:nvSpPr>
        <p:spPr bwMode="auto">
          <a:xfrm>
            <a:off x="1143000" y="2286000"/>
            <a:ext cx="640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3300"/>
                </a:solidFill>
              </a:rPr>
              <a:t>Example:</a:t>
            </a:r>
            <a:r>
              <a:rPr lang="en-US" sz="2400" b="1"/>
              <a:t> BellSouth Prefix: 65.14.248.0/22</a:t>
            </a:r>
          </a:p>
        </p:txBody>
      </p:sp>
      <p:sp>
        <p:nvSpPr>
          <p:cNvPr id="7209" name="Text Box 41"/>
          <p:cNvSpPr txBox="1">
            <a:spLocks noChangeArrowheads="1"/>
          </p:cNvSpPr>
          <p:nvPr/>
        </p:nvSpPr>
        <p:spPr bwMode="auto">
          <a:xfrm>
            <a:off x="914400" y="6140450"/>
            <a:ext cx="7620000" cy="6413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</a:rPr>
              <a:t>Address no longer specifies network ID range.</a:t>
            </a:r>
            <a:br>
              <a:rPr lang="en-US" b="1">
                <a:solidFill>
                  <a:srgbClr val="FF3300"/>
                </a:solidFill>
              </a:rPr>
            </a:br>
            <a:r>
              <a:rPr lang="en-US" b="1">
                <a:solidFill>
                  <a:srgbClr val="FF3300"/>
                </a:solidFill>
              </a:rPr>
              <a:t>New forwarding trick: Longest Prefix Match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B26A4-89C0-B14B-A0AF-A28D13A3583E}" type="slidenum">
              <a:rPr lang="en-US"/>
              <a:pPr/>
              <a:t>23</a:t>
            </a:fld>
            <a:endParaRPr lang="en-US"/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Benefits of CIDR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2057400"/>
          </a:xfrm>
        </p:spPr>
        <p:txBody>
          <a:bodyPr/>
          <a:lstStyle/>
          <a:p>
            <a:r>
              <a:rPr lang="en-US" sz="2400" b="1">
                <a:solidFill>
                  <a:srgbClr val="FF3300"/>
                </a:solidFill>
              </a:rPr>
              <a:t>Efficiency:</a:t>
            </a:r>
            <a:r>
              <a:rPr lang="en-US" sz="2400"/>
              <a:t> Can allocate blocks of prefixes on a finer granularity</a:t>
            </a:r>
          </a:p>
          <a:p>
            <a:r>
              <a:rPr lang="en-US" sz="2400" b="1">
                <a:solidFill>
                  <a:srgbClr val="FF3300"/>
                </a:solidFill>
              </a:rPr>
              <a:t>Hierarchy: </a:t>
            </a:r>
            <a:r>
              <a:rPr lang="en-US" sz="2400"/>
              <a:t>Prefixes can be </a:t>
            </a:r>
            <a:r>
              <a:rPr lang="en-US" sz="2400" i="1"/>
              <a:t>aggregated </a:t>
            </a:r>
            <a:r>
              <a:rPr lang="en-US" sz="2400"/>
              <a:t>into supernets. (Not always done.  Typically not, in fact.)</a:t>
            </a:r>
            <a:endParaRPr lang="en-US" sz="2400" b="1">
              <a:solidFill>
                <a:srgbClr val="FF3300"/>
              </a:solidFill>
            </a:endParaRPr>
          </a:p>
        </p:txBody>
      </p:sp>
      <p:sp>
        <p:nvSpPr>
          <p:cNvPr id="47108" name="Cloud"/>
          <p:cNvSpPr>
            <a:spLocks noChangeAspect="1" noEditPoints="1" noChangeArrowheads="1"/>
          </p:cNvSpPr>
          <p:nvPr/>
        </p:nvSpPr>
        <p:spPr bwMode="auto">
          <a:xfrm>
            <a:off x="1143000" y="3810000"/>
            <a:ext cx="1752600" cy="106680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-1" y="8613"/>
                  <a:pt x="-1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4" y="13940"/>
                  <a:pt x="474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299"/>
                  <a:pt x="6247" y="20299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6"/>
                  <a:pt x="11036" y="21596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6"/>
                  <a:pt x="15802" y="18946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-1"/>
                  <a:pt x="16758" y="-1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-1"/>
                  <a:pt x="13174" y="-1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49"/>
                  <a:pt x="9358" y="649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1"/>
                  <a:pt x="5288" y="1971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09"/>
                  <a:pt x="2172" y="13109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10" name="Cloud"/>
          <p:cNvSpPr>
            <a:spLocks noChangeAspect="1" noEditPoints="1" noChangeArrowheads="1"/>
          </p:cNvSpPr>
          <p:nvPr/>
        </p:nvSpPr>
        <p:spPr bwMode="auto">
          <a:xfrm>
            <a:off x="3657600" y="4572000"/>
            <a:ext cx="1524000" cy="99060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-1" y="8613"/>
                  <a:pt x="-1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4" y="13940"/>
                  <a:pt x="474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299"/>
                  <a:pt x="6247" y="20299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6"/>
                  <a:pt x="11036" y="21596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6"/>
                  <a:pt x="15802" y="18946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-1"/>
                  <a:pt x="16758" y="-1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-1"/>
                  <a:pt x="13174" y="-1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49"/>
                  <a:pt x="9358" y="649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1"/>
                  <a:pt x="5288" y="1971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09"/>
                  <a:pt x="2172" y="13109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11" name="Cloud"/>
          <p:cNvSpPr>
            <a:spLocks noChangeAspect="1" noEditPoints="1" noChangeArrowheads="1"/>
          </p:cNvSpPr>
          <p:nvPr/>
        </p:nvSpPr>
        <p:spPr bwMode="auto">
          <a:xfrm>
            <a:off x="5867400" y="4191000"/>
            <a:ext cx="2895600" cy="188277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-1" y="8613"/>
                  <a:pt x="-1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4" y="13940"/>
                  <a:pt x="474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299"/>
                  <a:pt x="6247" y="20299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6"/>
                  <a:pt x="11036" y="21596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6"/>
                  <a:pt x="15802" y="18946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-1"/>
                  <a:pt x="16758" y="-1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-1"/>
                  <a:pt x="13174" y="-1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49"/>
                  <a:pt x="9358" y="649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1"/>
                  <a:pt x="5288" y="1971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09"/>
                  <a:pt x="2172" y="13109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12" name="Text Box 8"/>
          <p:cNvSpPr txBox="1">
            <a:spLocks noChangeArrowheads="1"/>
          </p:cNvSpPr>
          <p:nvPr/>
        </p:nvSpPr>
        <p:spPr bwMode="auto">
          <a:xfrm>
            <a:off x="1295400" y="4038600"/>
            <a:ext cx="160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Customer 1</a:t>
            </a:r>
          </a:p>
        </p:txBody>
      </p:sp>
      <p:sp>
        <p:nvSpPr>
          <p:cNvPr id="47113" name="Cloud"/>
          <p:cNvSpPr>
            <a:spLocks noChangeAspect="1" noEditPoints="1" noChangeArrowheads="1"/>
          </p:cNvSpPr>
          <p:nvPr/>
        </p:nvSpPr>
        <p:spPr bwMode="auto">
          <a:xfrm>
            <a:off x="1143000" y="5257800"/>
            <a:ext cx="1752600" cy="106680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-1" y="8613"/>
                  <a:pt x="-1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4" y="13940"/>
                  <a:pt x="474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299"/>
                  <a:pt x="6247" y="20299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6"/>
                  <a:pt x="11036" y="21596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6"/>
                  <a:pt x="15802" y="18946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-1"/>
                  <a:pt x="16758" y="-1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-1"/>
                  <a:pt x="13174" y="-1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49"/>
                  <a:pt x="9358" y="649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1"/>
                  <a:pt x="5288" y="1971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09"/>
                  <a:pt x="2172" y="13109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14" name="Text Box 10"/>
          <p:cNvSpPr txBox="1">
            <a:spLocks noChangeArrowheads="1"/>
          </p:cNvSpPr>
          <p:nvPr/>
        </p:nvSpPr>
        <p:spPr bwMode="auto">
          <a:xfrm>
            <a:off x="1295400" y="5486400"/>
            <a:ext cx="160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Customer 2</a:t>
            </a:r>
          </a:p>
        </p:txBody>
      </p:sp>
      <p:sp>
        <p:nvSpPr>
          <p:cNvPr id="47115" name="Text Box 11"/>
          <p:cNvSpPr txBox="1">
            <a:spLocks noChangeArrowheads="1"/>
          </p:cNvSpPr>
          <p:nvPr/>
        </p:nvSpPr>
        <p:spPr bwMode="auto">
          <a:xfrm>
            <a:off x="3810000" y="4876800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AT&amp;T</a:t>
            </a:r>
          </a:p>
        </p:txBody>
      </p:sp>
      <p:sp>
        <p:nvSpPr>
          <p:cNvPr id="47116" name="Text Box 12"/>
          <p:cNvSpPr txBox="1">
            <a:spLocks noChangeArrowheads="1"/>
          </p:cNvSpPr>
          <p:nvPr/>
        </p:nvSpPr>
        <p:spPr bwMode="auto">
          <a:xfrm>
            <a:off x="6781800" y="4876800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Internet</a:t>
            </a:r>
          </a:p>
        </p:txBody>
      </p:sp>
      <p:sp>
        <p:nvSpPr>
          <p:cNvPr id="47117" name="Line 13"/>
          <p:cNvSpPr>
            <a:spLocks noChangeShapeType="1"/>
          </p:cNvSpPr>
          <p:nvPr/>
        </p:nvSpPr>
        <p:spPr bwMode="auto">
          <a:xfrm>
            <a:off x="2819400" y="4343400"/>
            <a:ext cx="990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18" name="Line 14"/>
          <p:cNvSpPr>
            <a:spLocks noChangeShapeType="1"/>
          </p:cNvSpPr>
          <p:nvPr/>
        </p:nvSpPr>
        <p:spPr bwMode="auto">
          <a:xfrm flipV="1">
            <a:off x="2895600" y="5334000"/>
            <a:ext cx="762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19" name="Line 15"/>
          <p:cNvSpPr>
            <a:spLocks noChangeShapeType="1"/>
          </p:cNvSpPr>
          <p:nvPr/>
        </p:nvSpPr>
        <p:spPr bwMode="auto">
          <a:xfrm>
            <a:off x="5105400" y="51816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20" name="Text Box 16"/>
          <p:cNvSpPr txBox="1">
            <a:spLocks noChangeArrowheads="1"/>
          </p:cNvSpPr>
          <p:nvPr/>
        </p:nvSpPr>
        <p:spPr bwMode="auto">
          <a:xfrm>
            <a:off x="3048000" y="5638800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12.20.249.0/24</a:t>
            </a:r>
          </a:p>
        </p:txBody>
      </p:sp>
      <p:sp>
        <p:nvSpPr>
          <p:cNvPr id="47121" name="Text Box 17"/>
          <p:cNvSpPr txBox="1">
            <a:spLocks noChangeArrowheads="1"/>
          </p:cNvSpPr>
          <p:nvPr/>
        </p:nvSpPr>
        <p:spPr bwMode="auto">
          <a:xfrm>
            <a:off x="2895600" y="4038600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12.20.231.0/24</a:t>
            </a:r>
          </a:p>
        </p:txBody>
      </p:sp>
      <p:sp>
        <p:nvSpPr>
          <p:cNvPr id="47122" name="Text Box 18"/>
          <p:cNvSpPr txBox="1">
            <a:spLocks noChangeArrowheads="1"/>
          </p:cNvSpPr>
          <p:nvPr/>
        </p:nvSpPr>
        <p:spPr bwMode="auto">
          <a:xfrm>
            <a:off x="4953000" y="4191000"/>
            <a:ext cx="129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12.0.0.0/8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C4176-F8ED-EF46-ACF1-F0BB5D089559}" type="slidenum">
              <a:rPr lang="en-US"/>
              <a:pPr/>
              <a:t>24</a:t>
            </a:fld>
            <a:endParaRPr lang="en-US"/>
          </a:p>
        </p:txBody>
      </p:sp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IPv6 and Address Space Scarcity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128-bit addresses</a:t>
            </a:r>
          </a:p>
          <a:p>
            <a:pPr lvl="1">
              <a:lnSpc>
                <a:spcPct val="90000"/>
              </a:lnSpc>
            </a:pPr>
            <a:r>
              <a:rPr lang="en-US"/>
              <a:t>Top 48-bits: Public Routing Topology (PRT)</a:t>
            </a:r>
          </a:p>
          <a:p>
            <a:pPr lvl="2">
              <a:lnSpc>
                <a:spcPct val="90000"/>
              </a:lnSpc>
            </a:pPr>
            <a:r>
              <a:rPr lang="en-US"/>
              <a:t>3 bits for aggregation</a:t>
            </a:r>
          </a:p>
          <a:p>
            <a:pPr lvl="2">
              <a:lnSpc>
                <a:spcPct val="90000"/>
              </a:lnSpc>
            </a:pPr>
            <a:r>
              <a:rPr lang="en-US"/>
              <a:t>13 bits for TLA (like “tier-1 ISPs”)</a:t>
            </a:r>
          </a:p>
          <a:p>
            <a:pPr lvl="2">
              <a:lnSpc>
                <a:spcPct val="90000"/>
              </a:lnSpc>
            </a:pPr>
            <a:r>
              <a:rPr lang="en-US"/>
              <a:t>8 reserved bits</a:t>
            </a:r>
          </a:p>
          <a:p>
            <a:pPr lvl="2">
              <a:lnSpc>
                <a:spcPct val="90000"/>
              </a:lnSpc>
            </a:pPr>
            <a:r>
              <a:rPr lang="en-US"/>
              <a:t>24 bits for NLA</a:t>
            </a:r>
          </a:p>
          <a:p>
            <a:pPr lvl="1">
              <a:lnSpc>
                <a:spcPct val="90000"/>
              </a:lnSpc>
            </a:pPr>
            <a:r>
              <a:rPr lang="en-US"/>
              <a:t>16-bit Site Identifier: aggregation within an AS</a:t>
            </a:r>
          </a:p>
          <a:p>
            <a:pPr lvl="1">
              <a:lnSpc>
                <a:spcPct val="90000"/>
              </a:lnSpc>
            </a:pPr>
            <a:r>
              <a:rPr lang="en-US"/>
              <a:t>64-bit Interface ID: 48-bit Ethernet + 16 more bits</a:t>
            </a:r>
          </a:p>
          <a:p>
            <a:pPr lvl="2">
              <a:lnSpc>
                <a:spcPct val="90000"/>
              </a:lnSpc>
            </a:pPr>
            <a:endParaRPr lang="en-US"/>
          </a:p>
          <a:p>
            <a:pPr lvl="1">
              <a:lnSpc>
                <a:spcPct val="90000"/>
              </a:lnSpc>
            </a:pPr>
            <a:r>
              <a:rPr lang="en-US"/>
              <a:t>Pure provider-based addressing</a:t>
            </a:r>
          </a:p>
          <a:p>
            <a:pPr lvl="2">
              <a:lnSpc>
                <a:spcPct val="90000"/>
              </a:lnSpc>
            </a:pPr>
            <a:r>
              <a:rPr lang="en-US"/>
              <a:t>Changing ISPs requires renumbering</a:t>
            </a:r>
          </a:p>
        </p:txBody>
      </p:sp>
      <p:sp>
        <p:nvSpPr>
          <p:cNvPr id="74756" name="Text Box 4"/>
          <p:cNvSpPr txBox="1">
            <a:spLocks noChangeArrowheads="1"/>
          </p:cNvSpPr>
          <p:nvPr/>
        </p:nvSpPr>
        <p:spPr bwMode="auto">
          <a:xfrm>
            <a:off x="838200" y="6096000"/>
            <a:ext cx="7391400" cy="3667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</a:rPr>
              <a:t>Question: How else might you make use of these bits?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39D48-FEED-4E4D-8BB5-CFF7603E3765}" type="slidenum">
              <a:rPr lang="en-US"/>
              <a:pPr/>
              <a:t>25</a:t>
            </a:fld>
            <a:endParaRPr lang="en-US"/>
          </a:p>
        </p:txBody>
      </p:sp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IPv6: Claimed Benefits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58200" cy="4038600"/>
          </a:xfrm>
        </p:spPr>
        <p:txBody>
          <a:bodyPr/>
          <a:lstStyle/>
          <a:p>
            <a:r>
              <a:rPr lang="en-US"/>
              <a:t>Larger address space</a:t>
            </a:r>
          </a:p>
          <a:p>
            <a:r>
              <a:rPr lang="en-US"/>
              <a:t>Simplified header</a:t>
            </a:r>
          </a:p>
          <a:p>
            <a:r>
              <a:rPr lang="en-US"/>
              <a:t>Deeper hierarchy and policies for network architecture flexibility </a:t>
            </a:r>
          </a:p>
          <a:p>
            <a:r>
              <a:rPr lang="en-US"/>
              <a:t>Support for route aggregation </a:t>
            </a:r>
          </a:p>
          <a:p>
            <a:r>
              <a:rPr lang="en-US"/>
              <a:t>Easier renumbering and multihoming</a:t>
            </a:r>
          </a:p>
          <a:p>
            <a:r>
              <a:rPr lang="en-US"/>
              <a:t>Security (</a:t>
            </a:r>
            <a:r>
              <a:rPr lang="en-US" i="1"/>
              <a:t>e.g., </a:t>
            </a:r>
            <a:r>
              <a:rPr lang="en-US"/>
              <a:t>IPv6 Cryptographic Extensions)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5DEAF-2274-BF4D-B63A-47A38F618658}" type="slidenum">
              <a:rPr lang="en-US"/>
              <a:pPr/>
              <a:t>26</a:t>
            </a:fld>
            <a:endParaRPr lang="en-US"/>
          </a:p>
        </p:txBody>
      </p:sp>
      <p:sp>
        <p:nvSpPr>
          <p:cNvPr id="890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IPv6 over IPv4 Tunnels</a:t>
            </a:r>
          </a:p>
        </p:txBody>
      </p:sp>
      <p:pic>
        <p:nvPicPr>
          <p:cNvPr id="8909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1600200"/>
            <a:ext cx="5715000" cy="374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9095" name="Text Box 7"/>
          <p:cNvSpPr txBox="1">
            <a:spLocks noChangeArrowheads="1"/>
          </p:cNvSpPr>
          <p:nvPr/>
        </p:nvSpPr>
        <p:spPr bwMode="auto">
          <a:xfrm>
            <a:off x="304800" y="6521450"/>
            <a:ext cx="8763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http://www.cisco.com/en/US/tech/tk872/technologies_white_paper09186a00800c9907.shtml</a:t>
            </a:r>
          </a:p>
        </p:txBody>
      </p:sp>
      <p:sp>
        <p:nvSpPr>
          <p:cNvPr id="89096" name="Text Box 8"/>
          <p:cNvSpPr txBox="1">
            <a:spLocks noChangeArrowheads="1"/>
          </p:cNvSpPr>
          <p:nvPr/>
        </p:nvSpPr>
        <p:spPr bwMode="auto">
          <a:xfrm>
            <a:off x="228600" y="5957888"/>
            <a:ext cx="8686800" cy="36671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One trick for mapping IPv6 addresses: embed the IPv4 address in low bits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2400" y="1676400"/>
            <a:ext cx="8763000" cy="1143000"/>
          </a:xfrm>
        </p:spPr>
        <p:txBody>
          <a:bodyPr/>
          <a:lstStyle/>
          <a:p>
            <a:pPr algn="ctr"/>
            <a:r>
              <a:rPr lang="en-US" dirty="0" smtClean="0"/>
              <a:t>End-to-</a:t>
            </a:r>
            <a:r>
              <a:rPr lang="en-US" smtClean="0"/>
              <a:t>End Transport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5B2E5C-653B-DB45-AF08-A2138D770F32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2CFAC-7422-614E-8AB3-C90FDA26124D}" type="slidenum">
              <a:rPr lang="en-US"/>
              <a:pPr/>
              <a:t>28</a:t>
            </a:fld>
            <a:endParaRPr lang="en-US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Transport Protocols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447800"/>
            <a:ext cx="4826000" cy="4525963"/>
          </a:xfrm>
        </p:spPr>
        <p:txBody>
          <a:bodyPr/>
          <a:lstStyle/>
          <a:p>
            <a:r>
              <a:rPr lang="en-US" sz="2400"/>
              <a:t>Provide</a:t>
            </a:r>
            <a:r>
              <a:rPr lang="en-US" sz="2400" i="1">
                <a:solidFill>
                  <a:srgbClr val="FF0000"/>
                </a:solidFill>
              </a:rPr>
              <a:t> logical communication</a:t>
            </a:r>
            <a:r>
              <a:rPr lang="en-US" sz="2400"/>
              <a:t> between application processes running on different hosts</a:t>
            </a:r>
          </a:p>
          <a:p>
            <a:r>
              <a:rPr lang="en-US" sz="2400"/>
              <a:t>Run on end hosts </a:t>
            </a:r>
          </a:p>
          <a:p>
            <a:pPr lvl="1"/>
            <a:r>
              <a:rPr lang="en-US" b="1"/>
              <a:t>Sender:</a:t>
            </a:r>
            <a:r>
              <a:rPr lang="en-US"/>
              <a:t> breaks application messages into </a:t>
            </a:r>
            <a:r>
              <a:rPr lang="en-US">
                <a:solidFill>
                  <a:srgbClr val="FF0000"/>
                </a:solidFill>
              </a:rPr>
              <a:t>segments</a:t>
            </a:r>
            <a:r>
              <a:rPr lang="en-US"/>
              <a:t>, </a:t>
            </a:r>
            <a:br>
              <a:rPr lang="en-US"/>
            </a:br>
            <a:r>
              <a:rPr lang="en-US"/>
              <a:t>and passes to network layer</a:t>
            </a:r>
          </a:p>
          <a:p>
            <a:pPr lvl="1"/>
            <a:r>
              <a:rPr lang="en-US" b="1"/>
              <a:t>Receiver:</a:t>
            </a:r>
            <a:r>
              <a:rPr lang="en-US"/>
              <a:t> reassembles segments into messages, passes to application layer</a:t>
            </a:r>
          </a:p>
          <a:p>
            <a:r>
              <a:rPr lang="en-US" sz="2400"/>
              <a:t>Multiple transport protocols available to applications</a:t>
            </a:r>
          </a:p>
          <a:p>
            <a:pPr lvl="1"/>
            <a:r>
              <a:rPr lang="en-US" b="1"/>
              <a:t>Internet:</a:t>
            </a:r>
            <a:r>
              <a:rPr lang="en-US"/>
              <a:t> TCP and UDP</a:t>
            </a:r>
          </a:p>
        </p:txBody>
      </p:sp>
      <p:graphicFrame>
        <p:nvGraphicFramePr>
          <p:cNvPr id="10244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6324600" y="3830638"/>
          <a:ext cx="1270000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29" name="Clip" r:id="rId4" imgW="1305000" imgH="1085760" progId="">
                  <p:embed/>
                </p:oleObj>
              </mc:Choice>
              <mc:Fallback>
                <p:oleObj name="Clip" r:id="rId4" imgW="1305000" imgH="108576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3830638"/>
                        <a:ext cx="1270000" cy="89535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5" name="Freeform 5"/>
          <p:cNvSpPr>
            <a:spLocks/>
          </p:cNvSpPr>
          <p:nvPr/>
        </p:nvSpPr>
        <p:spPr bwMode="auto">
          <a:xfrm>
            <a:off x="7089775" y="2522538"/>
            <a:ext cx="1798638" cy="1674812"/>
          </a:xfrm>
          <a:custGeom>
            <a:avLst/>
            <a:gdLst/>
            <a:ahLst/>
            <a:cxnLst>
              <a:cxn ang="0">
                <a:pos x="239" y="7"/>
              </a:cxn>
              <a:cxn ang="0">
                <a:pos x="35" y="157"/>
              </a:cxn>
              <a:cxn ang="0">
                <a:pos x="29" y="523"/>
              </a:cxn>
              <a:cxn ang="0">
                <a:pos x="53" y="829"/>
              </a:cxn>
              <a:cxn ang="0">
                <a:pos x="245" y="871"/>
              </a:cxn>
              <a:cxn ang="0">
                <a:pos x="647" y="1129"/>
              </a:cxn>
              <a:cxn ang="0">
                <a:pos x="995" y="1237"/>
              </a:cxn>
              <a:cxn ang="0">
                <a:pos x="1199" y="1021"/>
              </a:cxn>
              <a:cxn ang="0">
                <a:pos x="1271" y="445"/>
              </a:cxn>
              <a:cxn ang="0">
                <a:pos x="1205" y="211"/>
              </a:cxn>
              <a:cxn ang="0">
                <a:pos x="749" y="115"/>
              </a:cxn>
              <a:cxn ang="0">
                <a:pos x="239" y="7"/>
              </a:cxn>
            </a:cxnLst>
            <a:rect l="0" t="0" r="r" b="b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CCFF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6" name="Freeform 6"/>
          <p:cNvSpPr>
            <a:spLocks/>
          </p:cNvSpPr>
          <p:nvPr/>
        </p:nvSpPr>
        <p:spPr bwMode="auto">
          <a:xfrm>
            <a:off x="5210175" y="2379663"/>
            <a:ext cx="1866900" cy="1589087"/>
          </a:xfrm>
          <a:custGeom>
            <a:avLst/>
            <a:gdLst/>
            <a:ahLst/>
            <a:cxnLst>
              <a:cxn ang="0">
                <a:pos x="550" y="42"/>
              </a:cxn>
              <a:cxn ang="0">
                <a:pos x="82" y="60"/>
              </a:cxn>
              <a:cxn ang="0">
                <a:pos x="58" y="402"/>
              </a:cxn>
              <a:cxn ang="0">
                <a:pos x="28" y="720"/>
              </a:cxn>
              <a:cxn ang="0">
                <a:pos x="112" y="870"/>
              </a:cxn>
              <a:cxn ang="0">
                <a:pos x="538" y="876"/>
              </a:cxn>
              <a:cxn ang="0">
                <a:pos x="640" y="1128"/>
              </a:cxn>
              <a:cxn ang="0">
                <a:pos x="1234" y="1098"/>
              </a:cxn>
              <a:cxn ang="0">
                <a:pos x="1276" y="570"/>
              </a:cxn>
              <a:cxn ang="0">
                <a:pos x="1204" y="342"/>
              </a:cxn>
              <a:cxn ang="0">
                <a:pos x="760" y="288"/>
              </a:cxn>
              <a:cxn ang="0">
                <a:pos x="550" y="42"/>
              </a:cxn>
            </a:cxnLst>
            <a:rect l="0" t="0" r="r" b="b"/>
            <a:pathLst>
              <a:path w="1340" h="1191">
                <a:moveTo>
                  <a:pt x="550" y="42"/>
                </a:moveTo>
                <a:cubicBezTo>
                  <a:pt x="437" y="4"/>
                  <a:pt x="164" y="0"/>
                  <a:pt x="82" y="60"/>
                </a:cubicBezTo>
                <a:cubicBezTo>
                  <a:pt x="0" y="120"/>
                  <a:pt x="67" y="292"/>
                  <a:pt x="58" y="402"/>
                </a:cubicBezTo>
                <a:cubicBezTo>
                  <a:pt x="49" y="512"/>
                  <a:pt x="19" y="642"/>
                  <a:pt x="28" y="720"/>
                </a:cubicBezTo>
                <a:cubicBezTo>
                  <a:pt x="37" y="798"/>
                  <a:pt x="27" y="844"/>
                  <a:pt x="112" y="870"/>
                </a:cubicBezTo>
                <a:cubicBezTo>
                  <a:pt x="197" y="896"/>
                  <a:pt x="450" y="833"/>
                  <a:pt x="538" y="876"/>
                </a:cubicBezTo>
                <a:cubicBezTo>
                  <a:pt x="626" y="919"/>
                  <a:pt x="524" y="1091"/>
                  <a:pt x="640" y="1128"/>
                </a:cubicBezTo>
                <a:cubicBezTo>
                  <a:pt x="756" y="1165"/>
                  <a:pt x="1128" y="1191"/>
                  <a:pt x="1234" y="1098"/>
                </a:cubicBezTo>
                <a:cubicBezTo>
                  <a:pt x="1340" y="1005"/>
                  <a:pt x="1281" y="696"/>
                  <a:pt x="1276" y="570"/>
                </a:cubicBezTo>
                <a:cubicBezTo>
                  <a:pt x="1271" y="444"/>
                  <a:pt x="1290" y="389"/>
                  <a:pt x="1204" y="342"/>
                </a:cubicBezTo>
                <a:cubicBezTo>
                  <a:pt x="1118" y="295"/>
                  <a:pt x="868" y="338"/>
                  <a:pt x="760" y="288"/>
                </a:cubicBezTo>
                <a:cubicBezTo>
                  <a:pt x="652" y="238"/>
                  <a:pt x="663" y="80"/>
                  <a:pt x="550" y="42"/>
                </a:cubicBezTo>
                <a:close/>
              </a:path>
            </a:pathLst>
          </a:custGeom>
          <a:solidFill>
            <a:srgbClr val="00CCFF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7" name="Freeform 7"/>
          <p:cNvSpPr>
            <a:spLocks/>
          </p:cNvSpPr>
          <p:nvPr/>
        </p:nvSpPr>
        <p:spPr bwMode="auto">
          <a:xfrm>
            <a:off x="5578475" y="3830638"/>
            <a:ext cx="2974975" cy="2219325"/>
          </a:xfrm>
          <a:custGeom>
            <a:avLst/>
            <a:gdLst/>
            <a:ahLst/>
            <a:cxnLst>
              <a:cxn ang="0">
                <a:pos x="27" y="652"/>
              </a:cxn>
              <a:cxn ang="0">
                <a:pos x="105" y="76"/>
              </a:cxn>
              <a:cxn ang="0">
                <a:pos x="657" y="196"/>
              </a:cxn>
              <a:cxn ang="0">
                <a:pos x="1209" y="100"/>
              </a:cxn>
              <a:cxn ang="0">
                <a:pos x="2001" y="406"/>
              </a:cxn>
              <a:cxn ang="0">
                <a:pos x="2013" y="1144"/>
              </a:cxn>
              <a:cxn ang="0">
                <a:pos x="1581" y="1600"/>
              </a:cxn>
              <a:cxn ang="0">
                <a:pos x="813" y="1516"/>
              </a:cxn>
              <a:cxn ang="0">
                <a:pos x="501" y="1270"/>
              </a:cxn>
              <a:cxn ang="0">
                <a:pos x="183" y="1066"/>
              </a:cxn>
              <a:cxn ang="0">
                <a:pos x="27" y="652"/>
              </a:cxn>
            </a:cxnLst>
            <a:rect l="0" t="0" r="r" b="b"/>
            <a:pathLst>
              <a:path w="2135" h="1662">
                <a:moveTo>
                  <a:pt x="27" y="652"/>
                </a:moveTo>
                <a:cubicBezTo>
                  <a:pt x="14" y="487"/>
                  <a:pt x="0" y="152"/>
                  <a:pt x="105" y="76"/>
                </a:cubicBezTo>
                <a:cubicBezTo>
                  <a:pt x="210" y="0"/>
                  <a:pt x="473" y="192"/>
                  <a:pt x="657" y="196"/>
                </a:cubicBezTo>
                <a:cubicBezTo>
                  <a:pt x="841" y="200"/>
                  <a:pt x="985" y="65"/>
                  <a:pt x="1209" y="100"/>
                </a:cubicBezTo>
                <a:cubicBezTo>
                  <a:pt x="1433" y="135"/>
                  <a:pt x="1867" y="232"/>
                  <a:pt x="2001" y="406"/>
                </a:cubicBezTo>
                <a:cubicBezTo>
                  <a:pt x="2135" y="580"/>
                  <a:pt x="2083" y="945"/>
                  <a:pt x="2013" y="1144"/>
                </a:cubicBezTo>
                <a:cubicBezTo>
                  <a:pt x="1943" y="1343"/>
                  <a:pt x="1781" y="1538"/>
                  <a:pt x="1581" y="1600"/>
                </a:cubicBezTo>
                <a:cubicBezTo>
                  <a:pt x="1381" y="1662"/>
                  <a:pt x="993" y="1571"/>
                  <a:pt x="813" y="1516"/>
                </a:cubicBezTo>
                <a:cubicBezTo>
                  <a:pt x="633" y="1461"/>
                  <a:pt x="606" y="1345"/>
                  <a:pt x="501" y="1270"/>
                </a:cubicBezTo>
                <a:cubicBezTo>
                  <a:pt x="396" y="1195"/>
                  <a:pt x="262" y="1169"/>
                  <a:pt x="183" y="1066"/>
                </a:cubicBezTo>
                <a:cubicBezTo>
                  <a:pt x="104" y="963"/>
                  <a:pt x="25" y="819"/>
                  <a:pt x="27" y="652"/>
                </a:cubicBezTo>
                <a:close/>
              </a:path>
            </a:pathLst>
          </a:custGeom>
          <a:solidFill>
            <a:srgbClr val="00CCFF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5327650" y="2514600"/>
            <a:ext cx="733425" cy="319088"/>
            <a:chOff x="3552" y="246"/>
            <a:chExt cx="527" cy="248"/>
          </a:xfrm>
        </p:grpSpPr>
        <p:graphicFrame>
          <p:nvGraphicFramePr>
            <p:cNvPr id="10249" name="Object 9"/>
            <p:cNvGraphicFramePr>
              <a:graphicFrameLocks noChangeAspect="1"/>
            </p:cNvGraphicFramePr>
            <p:nvPr/>
          </p:nvGraphicFramePr>
          <p:xfrm>
            <a:off x="3552" y="246"/>
            <a:ext cx="299" cy="2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1230" name="Clip" r:id="rId6" imgW="1305000" imgH="1085760" progId="">
                    <p:embed/>
                  </p:oleObj>
                </mc:Choice>
                <mc:Fallback>
                  <p:oleObj name="Clip" r:id="rId6" imgW="1305000" imgH="1085760" progId="">
                    <p:embed/>
                    <p:pic>
                      <p:nvPicPr>
                        <p:cNvPr id="0" name="Picture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52" y="246"/>
                          <a:ext cx="299" cy="24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50" name="Object 10"/>
            <p:cNvGraphicFramePr>
              <a:graphicFrameLocks noChangeAspect="1"/>
            </p:cNvGraphicFramePr>
            <p:nvPr/>
          </p:nvGraphicFramePr>
          <p:xfrm>
            <a:off x="3878" y="338"/>
            <a:ext cx="201" cy="1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1231" name="Clip" r:id="rId7" imgW="676440" imgH="485640" progId="">
                    <p:embed/>
                  </p:oleObj>
                </mc:Choice>
                <mc:Fallback>
                  <p:oleObj name="Clip" r:id="rId7" imgW="676440" imgH="485640" progId="">
                    <p:embed/>
                    <p:pic>
                      <p:nvPicPr>
                        <p:cNvPr id="0" name="Picture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78" y="338"/>
                          <a:ext cx="201" cy="14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251" name="Line 11"/>
            <p:cNvSpPr>
              <a:spLocks noChangeShapeType="1"/>
            </p:cNvSpPr>
            <p:nvPr/>
          </p:nvSpPr>
          <p:spPr bwMode="auto">
            <a:xfrm flipV="1">
              <a:off x="3844" y="434"/>
              <a:ext cx="82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5327650" y="3109913"/>
            <a:ext cx="733425" cy="319087"/>
            <a:chOff x="3552" y="246"/>
            <a:chExt cx="527" cy="248"/>
          </a:xfrm>
        </p:grpSpPr>
        <p:graphicFrame>
          <p:nvGraphicFramePr>
            <p:cNvPr id="10253" name="Object 13"/>
            <p:cNvGraphicFramePr>
              <a:graphicFrameLocks noChangeAspect="1"/>
            </p:cNvGraphicFramePr>
            <p:nvPr/>
          </p:nvGraphicFramePr>
          <p:xfrm>
            <a:off x="3552" y="246"/>
            <a:ext cx="299" cy="2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1232" name="Clip" r:id="rId9" imgW="1305000" imgH="1085760" progId="">
                    <p:embed/>
                  </p:oleObj>
                </mc:Choice>
                <mc:Fallback>
                  <p:oleObj name="Clip" r:id="rId9" imgW="1305000" imgH="1085760" progId="">
                    <p:embed/>
                    <p:pic>
                      <p:nvPicPr>
                        <p:cNvPr id="0" name="Picture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52" y="246"/>
                          <a:ext cx="299" cy="24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54" name="Object 14"/>
            <p:cNvGraphicFramePr>
              <a:graphicFrameLocks noChangeAspect="1"/>
            </p:cNvGraphicFramePr>
            <p:nvPr/>
          </p:nvGraphicFramePr>
          <p:xfrm>
            <a:off x="3878" y="338"/>
            <a:ext cx="201" cy="1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1233" name="Clip" r:id="rId10" imgW="676440" imgH="485640" progId="">
                    <p:embed/>
                  </p:oleObj>
                </mc:Choice>
                <mc:Fallback>
                  <p:oleObj name="Clip" r:id="rId10" imgW="676440" imgH="485640" progId="">
                    <p:embed/>
                    <p:pic>
                      <p:nvPicPr>
                        <p:cNvPr id="0" name="Picture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78" y="338"/>
                          <a:ext cx="201" cy="14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255" name="Line 15"/>
            <p:cNvSpPr>
              <a:spLocks noChangeShapeType="1"/>
            </p:cNvSpPr>
            <p:nvPr/>
          </p:nvSpPr>
          <p:spPr bwMode="auto">
            <a:xfrm flipV="1">
              <a:off x="3844" y="434"/>
              <a:ext cx="82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5703888" y="2897188"/>
            <a:ext cx="69850" cy="214312"/>
            <a:chOff x="3842" y="406"/>
            <a:chExt cx="51" cy="167"/>
          </a:xfrm>
        </p:grpSpPr>
        <p:sp>
          <p:nvSpPr>
            <p:cNvPr id="10257" name="Oval 17"/>
            <p:cNvSpPr>
              <a:spLocks noChangeArrowheads="1"/>
            </p:cNvSpPr>
            <p:nvPr/>
          </p:nvSpPr>
          <p:spPr bwMode="auto">
            <a:xfrm>
              <a:off x="3842" y="406"/>
              <a:ext cx="47" cy="4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58" name="Oval 18"/>
            <p:cNvSpPr>
              <a:spLocks noChangeArrowheads="1"/>
            </p:cNvSpPr>
            <p:nvPr/>
          </p:nvSpPr>
          <p:spPr bwMode="auto">
            <a:xfrm>
              <a:off x="3844" y="466"/>
              <a:ext cx="47" cy="4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59" name="Oval 19"/>
            <p:cNvSpPr>
              <a:spLocks noChangeArrowheads="1"/>
            </p:cNvSpPr>
            <p:nvPr/>
          </p:nvSpPr>
          <p:spPr bwMode="auto">
            <a:xfrm>
              <a:off x="3846" y="526"/>
              <a:ext cx="47" cy="4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6173788" y="3400425"/>
            <a:ext cx="209550" cy="395288"/>
            <a:chOff x="4180" y="783"/>
            <a:chExt cx="150" cy="307"/>
          </a:xfrm>
        </p:grpSpPr>
        <p:sp>
          <p:nvSpPr>
            <p:cNvPr id="10261" name="AutoShape 21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62" name="Rectangle 22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63" name="Rectangle 23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64" name="AutoShape 24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65" name="Line 25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66" name="Line 26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67" name="Rectangle 27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68" name="Rectangle 28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29"/>
          <p:cNvGrpSpPr>
            <a:grpSpLocks/>
          </p:cNvGrpSpPr>
          <p:nvPr/>
        </p:nvGrpSpPr>
        <p:grpSpPr bwMode="auto">
          <a:xfrm rot="-5400000">
            <a:off x="6486526" y="3478212"/>
            <a:ext cx="80962" cy="233363"/>
            <a:chOff x="3842" y="406"/>
            <a:chExt cx="51" cy="167"/>
          </a:xfrm>
        </p:grpSpPr>
        <p:sp>
          <p:nvSpPr>
            <p:cNvPr id="10270" name="Oval 30"/>
            <p:cNvSpPr>
              <a:spLocks noChangeArrowheads="1"/>
            </p:cNvSpPr>
            <p:nvPr/>
          </p:nvSpPr>
          <p:spPr bwMode="auto">
            <a:xfrm>
              <a:off x="3842" y="406"/>
              <a:ext cx="47" cy="4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71" name="Oval 31"/>
            <p:cNvSpPr>
              <a:spLocks noChangeArrowheads="1"/>
            </p:cNvSpPr>
            <p:nvPr/>
          </p:nvSpPr>
          <p:spPr bwMode="auto">
            <a:xfrm>
              <a:off x="3844" y="466"/>
              <a:ext cx="47" cy="4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72" name="Oval 32"/>
            <p:cNvSpPr>
              <a:spLocks noChangeArrowheads="1"/>
            </p:cNvSpPr>
            <p:nvPr/>
          </p:nvSpPr>
          <p:spPr bwMode="auto">
            <a:xfrm>
              <a:off x="3846" y="526"/>
              <a:ext cx="47" cy="4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0273" name="Line 33"/>
          <p:cNvSpPr>
            <a:spLocks noChangeShapeType="1"/>
          </p:cNvSpPr>
          <p:nvPr/>
        </p:nvSpPr>
        <p:spPr bwMode="auto">
          <a:xfrm>
            <a:off x="6310313" y="3308350"/>
            <a:ext cx="4953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74" name="Line 34"/>
          <p:cNvSpPr>
            <a:spLocks noChangeShapeType="1"/>
          </p:cNvSpPr>
          <p:nvPr/>
        </p:nvSpPr>
        <p:spPr bwMode="auto">
          <a:xfrm>
            <a:off x="6313488" y="3305175"/>
            <a:ext cx="1587" cy="952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75" name="Line 35"/>
          <p:cNvSpPr>
            <a:spLocks noChangeShapeType="1"/>
          </p:cNvSpPr>
          <p:nvPr/>
        </p:nvSpPr>
        <p:spPr bwMode="auto">
          <a:xfrm>
            <a:off x="6808788" y="3303588"/>
            <a:ext cx="1587" cy="825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76" name="Line 36"/>
          <p:cNvSpPr>
            <a:spLocks noChangeShapeType="1"/>
          </p:cNvSpPr>
          <p:nvPr/>
        </p:nvSpPr>
        <p:spPr bwMode="auto">
          <a:xfrm>
            <a:off x="6010275" y="2768600"/>
            <a:ext cx="288925" cy="2651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77" name="Line 37"/>
          <p:cNvSpPr>
            <a:spLocks noChangeShapeType="1"/>
          </p:cNvSpPr>
          <p:nvPr/>
        </p:nvSpPr>
        <p:spPr bwMode="auto">
          <a:xfrm flipV="1">
            <a:off x="6022975" y="3054350"/>
            <a:ext cx="276225" cy="330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78" name="Line 38"/>
          <p:cNvSpPr>
            <a:spLocks noChangeShapeType="1"/>
          </p:cNvSpPr>
          <p:nvPr/>
        </p:nvSpPr>
        <p:spPr bwMode="auto">
          <a:xfrm flipV="1">
            <a:off x="6550025" y="3140075"/>
            <a:ext cx="1588" cy="1635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7" name="Group 39"/>
          <p:cNvGrpSpPr>
            <a:grpSpLocks/>
          </p:cNvGrpSpPr>
          <p:nvPr/>
        </p:nvGrpSpPr>
        <p:grpSpPr bwMode="auto">
          <a:xfrm>
            <a:off x="6669088" y="3378200"/>
            <a:ext cx="209550" cy="395288"/>
            <a:chOff x="4180" y="783"/>
            <a:chExt cx="150" cy="307"/>
          </a:xfrm>
        </p:grpSpPr>
        <p:sp>
          <p:nvSpPr>
            <p:cNvPr id="10280" name="AutoShape 40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81" name="Rectangle 41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82" name="Rectangle 42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83" name="AutoShape 43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84" name="Line 44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85" name="Line 45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86" name="Rectangle 46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87" name="Rectangle 47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" name="Group 48"/>
          <p:cNvGrpSpPr>
            <a:grpSpLocks/>
          </p:cNvGrpSpPr>
          <p:nvPr/>
        </p:nvGrpSpPr>
        <p:grpSpPr bwMode="auto">
          <a:xfrm>
            <a:off x="5711825" y="3997325"/>
            <a:ext cx="479425" cy="925513"/>
            <a:chOff x="3314" y="1248"/>
            <a:chExt cx="344" cy="694"/>
          </a:xfrm>
        </p:grpSpPr>
        <p:graphicFrame>
          <p:nvGraphicFramePr>
            <p:cNvPr id="10289" name="Object 49"/>
            <p:cNvGraphicFramePr>
              <a:graphicFrameLocks noChangeAspect="1"/>
            </p:cNvGraphicFramePr>
            <p:nvPr/>
          </p:nvGraphicFramePr>
          <p:xfrm>
            <a:off x="3314" y="1248"/>
            <a:ext cx="299" cy="2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1234" name="Clip" r:id="rId11" imgW="1305000" imgH="1085760" progId="">
                    <p:embed/>
                  </p:oleObj>
                </mc:Choice>
                <mc:Fallback>
                  <p:oleObj name="Clip" r:id="rId11" imgW="1305000" imgH="1085760" progId="">
                    <p:embed/>
                    <p:pic>
                      <p:nvPicPr>
                        <p:cNvPr id="0" name="Picture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14" y="1248"/>
                          <a:ext cx="299" cy="24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290" name="Line 50"/>
            <p:cNvSpPr>
              <a:spLocks noChangeShapeType="1"/>
            </p:cNvSpPr>
            <p:nvPr/>
          </p:nvSpPr>
          <p:spPr bwMode="auto">
            <a:xfrm flipV="1">
              <a:off x="3606" y="1433"/>
              <a:ext cx="52" cy="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aphicFrame>
          <p:nvGraphicFramePr>
            <p:cNvPr id="10291" name="Object 51"/>
            <p:cNvGraphicFramePr>
              <a:graphicFrameLocks noChangeAspect="1"/>
            </p:cNvGraphicFramePr>
            <p:nvPr/>
          </p:nvGraphicFramePr>
          <p:xfrm>
            <a:off x="3314" y="1694"/>
            <a:ext cx="299" cy="2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1235" name="Clip" r:id="rId12" imgW="1305000" imgH="1085760" progId="">
                    <p:embed/>
                  </p:oleObj>
                </mc:Choice>
                <mc:Fallback>
                  <p:oleObj name="Clip" r:id="rId12" imgW="1305000" imgH="1085760" progId="">
                    <p:embed/>
                    <p:pic>
                      <p:nvPicPr>
                        <p:cNvPr id="0" name="Picture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14" y="1694"/>
                          <a:ext cx="299" cy="24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292" name="Line 52"/>
            <p:cNvSpPr>
              <a:spLocks noChangeShapeType="1"/>
            </p:cNvSpPr>
            <p:nvPr/>
          </p:nvSpPr>
          <p:spPr bwMode="auto">
            <a:xfrm flipV="1">
              <a:off x="3606" y="1882"/>
              <a:ext cx="52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9" name="Group 53"/>
            <p:cNvGrpSpPr>
              <a:grpSpLocks/>
            </p:cNvGrpSpPr>
            <p:nvPr/>
          </p:nvGrpSpPr>
          <p:grpSpPr bwMode="auto">
            <a:xfrm>
              <a:off x="3404" y="1504"/>
              <a:ext cx="51" cy="167"/>
              <a:chOff x="3842" y="406"/>
              <a:chExt cx="51" cy="167"/>
            </a:xfrm>
          </p:grpSpPr>
          <p:sp>
            <p:nvSpPr>
              <p:cNvPr id="10294" name="Oval 54"/>
              <p:cNvSpPr>
                <a:spLocks noChangeArrowheads="1"/>
              </p:cNvSpPr>
              <p:nvPr/>
            </p:nvSpPr>
            <p:spPr bwMode="auto">
              <a:xfrm>
                <a:off x="3842" y="40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95" name="Oval 55"/>
              <p:cNvSpPr>
                <a:spLocks noChangeArrowheads="1"/>
              </p:cNvSpPr>
              <p:nvPr/>
            </p:nvSpPr>
            <p:spPr bwMode="auto">
              <a:xfrm>
                <a:off x="3844" y="46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96" name="Oval 56"/>
              <p:cNvSpPr>
                <a:spLocks noChangeArrowheads="1"/>
              </p:cNvSpPr>
              <p:nvPr/>
            </p:nvSpPr>
            <p:spPr bwMode="auto">
              <a:xfrm>
                <a:off x="3846" y="52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0297" name="Line 57"/>
            <p:cNvSpPr>
              <a:spLocks noChangeShapeType="1"/>
            </p:cNvSpPr>
            <p:nvPr/>
          </p:nvSpPr>
          <p:spPr bwMode="auto">
            <a:xfrm>
              <a:off x="3654" y="1431"/>
              <a:ext cx="0" cy="4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aphicFrame>
        <p:nvGraphicFramePr>
          <p:cNvPr id="10298" name="Object 58"/>
          <p:cNvGraphicFramePr>
            <a:graphicFrameLocks noChangeAspect="1"/>
          </p:cNvGraphicFramePr>
          <p:nvPr/>
        </p:nvGraphicFramePr>
        <p:xfrm>
          <a:off x="5965825" y="4995863"/>
          <a:ext cx="415925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36" name="Clip" r:id="rId13" imgW="1305000" imgH="1085760" progId="">
                  <p:embed/>
                </p:oleObj>
              </mc:Choice>
              <mc:Fallback>
                <p:oleObj name="Clip" r:id="rId13" imgW="1305000" imgH="108576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5825" y="4995863"/>
                        <a:ext cx="415925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99" name="Oval 59"/>
          <p:cNvSpPr>
            <a:spLocks noChangeArrowheads="1"/>
          </p:cNvSpPr>
          <p:nvPr/>
        </p:nvSpPr>
        <p:spPr bwMode="auto">
          <a:xfrm rot="-5400000">
            <a:off x="6382544" y="5099844"/>
            <a:ext cx="63500" cy="65088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0" name="Oval 60"/>
          <p:cNvSpPr>
            <a:spLocks noChangeArrowheads="1"/>
          </p:cNvSpPr>
          <p:nvPr/>
        </p:nvSpPr>
        <p:spPr bwMode="auto">
          <a:xfrm rot="-5400000">
            <a:off x="6467476" y="5097462"/>
            <a:ext cx="63500" cy="666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1" name="Oval 61"/>
          <p:cNvSpPr>
            <a:spLocks noChangeArrowheads="1"/>
          </p:cNvSpPr>
          <p:nvPr/>
        </p:nvSpPr>
        <p:spPr bwMode="auto">
          <a:xfrm rot="-5400000">
            <a:off x="6545263" y="5102225"/>
            <a:ext cx="61912" cy="65088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2" name="Line 62"/>
          <p:cNvSpPr>
            <a:spLocks noChangeShapeType="1"/>
          </p:cNvSpPr>
          <p:nvPr/>
        </p:nvSpPr>
        <p:spPr bwMode="auto">
          <a:xfrm rot="-5400000">
            <a:off x="6804819" y="4982369"/>
            <a:ext cx="60325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3" name="Line 63"/>
          <p:cNvSpPr>
            <a:spLocks noChangeShapeType="1"/>
          </p:cNvSpPr>
          <p:nvPr/>
        </p:nvSpPr>
        <p:spPr bwMode="auto">
          <a:xfrm rot="5400000" flipH="1">
            <a:off x="6178550" y="4973638"/>
            <a:ext cx="635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4" name="Line 64"/>
          <p:cNvSpPr>
            <a:spLocks noChangeShapeType="1"/>
          </p:cNvSpPr>
          <p:nvPr/>
        </p:nvSpPr>
        <p:spPr bwMode="auto">
          <a:xfrm rot="16200000" flipV="1">
            <a:off x="6525419" y="4634707"/>
            <a:ext cx="0" cy="6270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5" name="Line 65"/>
          <p:cNvSpPr>
            <a:spLocks noChangeShapeType="1"/>
          </p:cNvSpPr>
          <p:nvPr/>
        </p:nvSpPr>
        <p:spPr bwMode="auto">
          <a:xfrm flipV="1">
            <a:off x="6191250" y="4573588"/>
            <a:ext cx="93663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6" name="Line 66"/>
          <p:cNvSpPr>
            <a:spLocks noChangeShapeType="1"/>
          </p:cNvSpPr>
          <p:nvPr/>
        </p:nvSpPr>
        <p:spPr bwMode="auto">
          <a:xfrm>
            <a:off x="6792913" y="4619625"/>
            <a:ext cx="303212" cy="3857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7" name="Line 67"/>
          <p:cNvSpPr>
            <a:spLocks noChangeShapeType="1"/>
          </p:cNvSpPr>
          <p:nvPr/>
        </p:nvSpPr>
        <p:spPr bwMode="auto">
          <a:xfrm flipH="1">
            <a:off x="7588250" y="4616450"/>
            <a:ext cx="279400" cy="3921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10308" name="Object 68"/>
          <p:cNvGraphicFramePr>
            <a:graphicFrameLocks noChangeAspect="1"/>
          </p:cNvGraphicFramePr>
          <p:nvPr/>
        </p:nvGraphicFramePr>
        <p:xfrm>
          <a:off x="7766050" y="4168775"/>
          <a:ext cx="2032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37" name="Clip" r:id="rId14" imgW="981000" imgH="1209600" progId="">
                  <p:embed/>
                </p:oleObj>
              </mc:Choice>
              <mc:Fallback>
                <p:oleObj name="Clip" r:id="rId14" imgW="981000" imgH="120960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6050" y="4168775"/>
                        <a:ext cx="203200" cy="241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09" name="Object 69"/>
          <p:cNvGraphicFramePr>
            <a:graphicFrameLocks noChangeAspect="1"/>
          </p:cNvGraphicFramePr>
          <p:nvPr/>
        </p:nvGraphicFramePr>
        <p:xfrm>
          <a:off x="6429375" y="4249738"/>
          <a:ext cx="203200" cy="239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38" name="Clip" r:id="rId16" imgW="981000" imgH="1209600" progId="">
                  <p:embed/>
                </p:oleObj>
              </mc:Choice>
              <mc:Fallback>
                <p:oleObj name="Clip" r:id="rId16" imgW="981000" imgH="1209600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9375" y="4249738"/>
                        <a:ext cx="203200" cy="239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Group 70"/>
          <p:cNvGrpSpPr>
            <a:grpSpLocks/>
          </p:cNvGrpSpPr>
          <p:nvPr/>
        </p:nvGrpSpPr>
        <p:grpSpPr bwMode="auto">
          <a:xfrm>
            <a:off x="6777038" y="5446713"/>
            <a:ext cx="406400" cy="427037"/>
            <a:chOff x="2870" y="1518"/>
            <a:chExt cx="292" cy="320"/>
          </a:xfrm>
        </p:grpSpPr>
        <p:graphicFrame>
          <p:nvGraphicFramePr>
            <p:cNvPr id="10311" name="Object 71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1239" name="Clip" r:id="rId17" imgW="819000" imgH="847800" progId="">
                    <p:embed/>
                  </p:oleObj>
                </mc:Choice>
                <mc:Fallback>
                  <p:oleObj name="Clip" r:id="rId17" imgW="819000" imgH="847800" progId="">
                    <p:embed/>
                    <p:pic>
                      <p:nvPicPr>
                        <p:cNvPr id="0" name="Picture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312" name="Object 72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1240" name="Clip" r:id="rId19" imgW="1266840" imgH="1200240" progId="">
                    <p:embed/>
                  </p:oleObj>
                </mc:Choice>
                <mc:Fallback>
                  <p:oleObj name="Clip" r:id="rId19" imgW="1266840" imgH="1200240" progId="">
                    <p:embed/>
                    <p:pic>
                      <p:nvPicPr>
                        <p:cNvPr id="0" name="Picture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1" name="Group 73"/>
          <p:cNvGrpSpPr>
            <a:grpSpLocks/>
          </p:cNvGrpSpPr>
          <p:nvPr/>
        </p:nvGrpSpPr>
        <p:grpSpPr bwMode="auto">
          <a:xfrm>
            <a:off x="7554913" y="5478463"/>
            <a:ext cx="406400" cy="427037"/>
            <a:chOff x="2870" y="1518"/>
            <a:chExt cx="292" cy="320"/>
          </a:xfrm>
        </p:grpSpPr>
        <p:graphicFrame>
          <p:nvGraphicFramePr>
            <p:cNvPr id="10314" name="Object 74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1241" name="Clip" r:id="rId21" imgW="819000" imgH="847800" progId="">
                    <p:embed/>
                  </p:oleObj>
                </mc:Choice>
                <mc:Fallback>
                  <p:oleObj name="Clip" r:id="rId21" imgW="819000" imgH="847800" progId="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315" name="Object 75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1242" name="Clip" r:id="rId22" imgW="1266840" imgH="1200240" progId="">
                    <p:embed/>
                  </p:oleObj>
                </mc:Choice>
                <mc:Fallback>
                  <p:oleObj name="Clip" r:id="rId22" imgW="1266840" imgH="1200240" progId="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2" name="Group 76"/>
          <p:cNvGrpSpPr>
            <a:grpSpLocks/>
          </p:cNvGrpSpPr>
          <p:nvPr/>
        </p:nvGrpSpPr>
        <p:grpSpPr bwMode="auto">
          <a:xfrm>
            <a:off x="7140575" y="5194300"/>
            <a:ext cx="379413" cy="376238"/>
            <a:chOff x="4733" y="2082"/>
            <a:chExt cx="272" cy="282"/>
          </a:xfrm>
        </p:grpSpPr>
        <p:graphicFrame>
          <p:nvGraphicFramePr>
            <p:cNvPr id="10317" name="Object 77"/>
            <p:cNvGraphicFramePr>
              <a:graphicFrameLocks noChangeAspect="1"/>
            </p:cNvGraphicFramePr>
            <p:nvPr/>
          </p:nvGraphicFramePr>
          <p:xfrm>
            <a:off x="4733" y="2082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1243" name="Clip" r:id="rId23" imgW="819000" imgH="847800" progId="">
                    <p:embed/>
                  </p:oleObj>
                </mc:Choice>
                <mc:Fallback>
                  <p:oleObj name="Clip" r:id="rId23" imgW="819000" imgH="847800" progId="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33" y="2082"/>
                          <a:ext cx="272" cy="28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318" name="Rectangle 78"/>
            <p:cNvSpPr>
              <a:spLocks noChangeArrowheads="1"/>
            </p:cNvSpPr>
            <p:nvPr/>
          </p:nvSpPr>
          <p:spPr bwMode="auto">
            <a:xfrm>
              <a:off x="4812" y="2181"/>
              <a:ext cx="192" cy="183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0319" name="Line 79"/>
          <p:cNvSpPr>
            <a:spLocks noChangeShapeType="1"/>
          </p:cNvSpPr>
          <p:nvPr/>
        </p:nvSpPr>
        <p:spPr bwMode="auto">
          <a:xfrm>
            <a:off x="7446963" y="5097463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3" name="Group 80"/>
          <p:cNvGrpSpPr>
            <a:grpSpLocks/>
          </p:cNvGrpSpPr>
          <p:nvPr/>
        </p:nvGrpSpPr>
        <p:grpSpPr bwMode="auto">
          <a:xfrm>
            <a:off x="8167688" y="4521200"/>
            <a:ext cx="207962" cy="409575"/>
            <a:chOff x="4180" y="783"/>
            <a:chExt cx="150" cy="307"/>
          </a:xfrm>
        </p:grpSpPr>
        <p:sp>
          <p:nvSpPr>
            <p:cNvPr id="10321" name="AutoShape 81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22" name="Rectangle 82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23" name="Rectangle 83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24" name="AutoShape 84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25" name="Line 85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26" name="Line 86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27" name="Rectangle 87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28" name="Rectangle 88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4" name="Group 89"/>
          <p:cNvGrpSpPr>
            <a:grpSpLocks/>
          </p:cNvGrpSpPr>
          <p:nvPr/>
        </p:nvGrpSpPr>
        <p:grpSpPr bwMode="auto">
          <a:xfrm>
            <a:off x="8154988" y="4965700"/>
            <a:ext cx="207962" cy="409575"/>
            <a:chOff x="4180" y="783"/>
            <a:chExt cx="150" cy="307"/>
          </a:xfrm>
        </p:grpSpPr>
        <p:sp>
          <p:nvSpPr>
            <p:cNvPr id="10330" name="AutoShape 90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31" name="Rectangle 91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32" name="Rectangle 92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33" name="AutoShape 93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34" name="Line 94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35" name="Line 95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36" name="Rectangle 96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37" name="Rectangle 97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0338" name="Line 98"/>
          <p:cNvSpPr>
            <a:spLocks noChangeShapeType="1"/>
          </p:cNvSpPr>
          <p:nvPr/>
        </p:nvSpPr>
        <p:spPr bwMode="auto">
          <a:xfrm rot="5400000" flipH="1">
            <a:off x="7781131" y="4895057"/>
            <a:ext cx="6111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39" name="Line 99"/>
          <p:cNvSpPr>
            <a:spLocks noChangeShapeType="1"/>
          </p:cNvSpPr>
          <p:nvPr/>
        </p:nvSpPr>
        <p:spPr bwMode="auto">
          <a:xfrm rot="-5400000">
            <a:off x="8135144" y="5147469"/>
            <a:ext cx="0" cy="1031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0" name="Line 100"/>
          <p:cNvSpPr>
            <a:spLocks noChangeShapeType="1"/>
          </p:cNvSpPr>
          <p:nvPr/>
        </p:nvSpPr>
        <p:spPr bwMode="auto">
          <a:xfrm rot="-5400000">
            <a:off x="8124825" y="4678363"/>
            <a:ext cx="0" cy="88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1" name="Line 101"/>
          <p:cNvSpPr>
            <a:spLocks noChangeShapeType="1"/>
          </p:cNvSpPr>
          <p:nvPr/>
        </p:nvSpPr>
        <p:spPr bwMode="auto">
          <a:xfrm flipV="1">
            <a:off x="6804025" y="2819400"/>
            <a:ext cx="458788" cy="2079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2" name="Line 102"/>
          <p:cNvSpPr>
            <a:spLocks noChangeShapeType="1"/>
          </p:cNvSpPr>
          <p:nvPr/>
        </p:nvSpPr>
        <p:spPr bwMode="auto">
          <a:xfrm>
            <a:off x="7739063" y="2803525"/>
            <a:ext cx="485775" cy="2079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3" name="Line 103"/>
          <p:cNvSpPr>
            <a:spLocks noChangeShapeType="1"/>
          </p:cNvSpPr>
          <p:nvPr/>
        </p:nvSpPr>
        <p:spPr bwMode="auto">
          <a:xfrm flipH="1">
            <a:off x="8258175" y="3140075"/>
            <a:ext cx="241300" cy="6810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4" name="Line 104"/>
          <p:cNvSpPr>
            <a:spLocks noChangeShapeType="1"/>
          </p:cNvSpPr>
          <p:nvPr/>
        </p:nvSpPr>
        <p:spPr bwMode="auto">
          <a:xfrm>
            <a:off x="7488238" y="2916238"/>
            <a:ext cx="0" cy="431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5" name="Line 105"/>
          <p:cNvSpPr>
            <a:spLocks noChangeShapeType="1"/>
          </p:cNvSpPr>
          <p:nvPr/>
        </p:nvSpPr>
        <p:spPr bwMode="auto">
          <a:xfrm>
            <a:off x="7513638" y="3563938"/>
            <a:ext cx="534987" cy="368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6" name="Line 106"/>
          <p:cNvSpPr>
            <a:spLocks noChangeShapeType="1"/>
          </p:cNvSpPr>
          <p:nvPr/>
        </p:nvSpPr>
        <p:spPr bwMode="auto">
          <a:xfrm flipH="1">
            <a:off x="7974013" y="4029075"/>
            <a:ext cx="266700" cy="3603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7" name="Line 107"/>
          <p:cNvSpPr>
            <a:spLocks noChangeShapeType="1"/>
          </p:cNvSpPr>
          <p:nvPr/>
        </p:nvSpPr>
        <p:spPr bwMode="auto">
          <a:xfrm flipH="1">
            <a:off x="7747000" y="3108325"/>
            <a:ext cx="560388" cy="384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8" name="Line 108"/>
          <p:cNvSpPr>
            <a:spLocks noChangeShapeType="1"/>
          </p:cNvSpPr>
          <p:nvPr/>
        </p:nvSpPr>
        <p:spPr bwMode="auto">
          <a:xfrm flipH="1">
            <a:off x="7756525" y="2547938"/>
            <a:ext cx="350838" cy="255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9" name="Line 109"/>
          <p:cNvSpPr>
            <a:spLocks noChangeShapeType="1"/>
          </p:cNvSpPr>
          <p:nvPr/>
        </p:nvSpPr>
        <p:spPr bwMode="auto">
          <a:xfrm flipH="1">
            <a:off x="8474075" y="2724150"/>
            <a:ext cx="201613" cy="1762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5" name="Group 110"/>
          <p:cNvGrpSpPr>
            <a:grpSpLocks/>
          </p:cNvGrpSpPr>
          <p:nvPr/>
        </p:nvGrpSpPr>
        <p:grpSpPr bwMode="auto">
          <a:xfrm>
            <a:off x="6284913" y="2916238"/>
            <a:ext cx="501650" cy="233362"/>
            <a:chOff x="3600" y="219"/>
            <a:chExt cx="360" cy="175"/>
          </a:xfrm>
        </p:grpSpPr>
        <p:sp>
          <p:nvSpPr>
            <p:cNvPr id="10351" name="Oval 111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52" name="Line 112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53" name="Line 113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54" name="Rectangle 114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sz="2400">
                <a:latin typeface="Times New Roman" charset="0"/>
              </a:endParaRPr>
            </a:p>
          </p:txBody>
        </p:sp>
        <p:sp>
          <p:nvSpPr>
            <p:cNvPr id="10355" name="Oval 115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6" name="Group 116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0357" name="Line 11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58" name="Line 11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59" name="Line 11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7" name="Group 120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0361" name="Line 12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62" name="Line 12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63" name="Line 12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8" name="Group 124"/>
          <p:cNvGrpSpPr>
            <a:grpSpLocks/>
          </p:cNvGrpSpPr>
          <p:nvPr/>
        </p:nvGrpSpPr>
        <p:grpSpPr bwMode="auto">
          <a:xfrm>
            <a:off x="7237413" y="2687638"/>
            <a:ext cx="501650" cy="233362"/>
            <a:chOff x="3600" y="219"/>
            <a:chExt cx="360" cy="175"/>
          </a:xfrm>
        </p:grpSpPr>
        <p:sp>
          <p:nvSpPr>
            <p:cNvPr id="10365" name="Oval 125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66" name="Line 126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67" name="Line 127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68" name="Rectangle 128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sz="2400">
                <a:latin typeface="Times New Roman" charset="0"/>
              </a:endParaRPr>
            </a:p>
          </p:txBody>
        </p:sp>
        <p:sp>
          <p:nvSpPr>
            <p:cNvPr id="10369" name="Oval 129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9" name="Group 130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0371" name="Line 13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72" name="Line 13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73" name="Line 13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0" name="Group 134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0375" name="Line 13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76" name="Line 13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77" name="Line 13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1" name="Group 138"/>
          <p:cNvGrpSpPr>
            <a:grpSpLocks/>
          </p:cNvGrpSpPr>
          <p:nvPr/>
        </p:nvGrpSpPr>
        <p:grpSpPr bwMode="auto">
          <a:xfrm>
            <a:off x="7254875" y="3344863"/>
            <a:ext cx="501650" cy="233362"/>
            <a:chOff x="3600" y="219"/>
            <a:chExt cx="360" cy="175"/>
          </a:xfrm>
        </p:grpSpPr>
        <p:sp>
          <p:nvSpPr>
            <p:cNvPr id="10379" name="Oval 139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80" name="Line 140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81" name="Line 141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82" name="Rectangle 142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sz="2400">
                <a:latin typeface="Times New Roman" charset="0"/>
              </a:endParaRPr>
            </a:p>
          </p:txBody>
        </p:sp>
        <p:sp>
          <p:nvSpPr>
            <p:cNvPr id="10383" name="Oval 143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2" name="Group 144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0385" name="Line 14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86" name="Line 14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87" name="Line 14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3" name="Group 148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0389" name="Line 14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90" name="Line 15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91" name="Line 15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4" name="Group 152"/>
          <p:cNvGrpSpPr>
            <a:grpSpLocks/>
          </p:cNvGrpSpPr>
          <p:nvPr/>
        </p:nvGrpSpPr>
        <p:grpSpPr bwMode="auto">
          <a:xfrm>
            <a:off x="8224838" y="2895600"/>
            <a:ext cx="500062" cy="233363"/>
            <a:chOff x="3600" y="219"/>
            <a:chExt cx="360" cy="175"/>
          </a:xfrm>
        </p:grpSpPr>
        <p:sp>
          <p:nvSpPr>
            <p:cNvPr id="10393" name="Oval 153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94" name="Line 154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95" name="Line 155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96" name="Rectangle 156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sz="2400">
                <a:latin typeface="Times New Roman" charset="0"/>
              </a:endParaRPr>
            </a:p>
          </p:txBody>
        </p:sp>
        <p:sp>
          <p:nvSpPr>
            <p:cNvPr id="10397" name="Oval 157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5" name="Group 158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0399" name="Line 15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00" name="Line 16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01" name="Line 16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6" name="Group 162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0403" name="Line 16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04" name="Line 16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05" name="Line 16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7" name="Group 166"/>
          <p:cNvGrpSpPr>
            <a:grpSpLocks/>
          </p:cNvGrpSpPr>
          <p:nvPr/>
        </p:nvGrpSpPr>
        <p:grpSpPr bwMode="auto">
          <a:xfrm>
            <a:off x="8031163" y="3792538"/>
            <a:ext cx="501650" cy="233362"/>
            <a:chOff x="3600" y="219"/>
            <a:chExt cx="360" cy="175"/>
          </a:xfrm>
        </p:grpSpPr>
        <p:sp>
          <p:nvSpPr>
            <p:cNvPr id="10407" name="Oval 167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08" name="Line 168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09" name="Line 169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10" name="Rectangle 170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sz="2400">
                <a:latin typeface="Times New Roman" charset="0"/>
              </a:endParaRPr>
            </a:p>
          </p:txBody>
        </p:sp>
        <p:sp>
          <p:nvSpPr>
            <p:cNvPr id="10411" name="Oval 171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8" name="Group 172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0413" name="Line 17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14" name="Line 17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15" name="Line 17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9" name="Group 176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0417" name="Line 17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18" name="Line 17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19" name="Line 17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30" name="Group 180"/>
          <p:cNvGrpSpPr>
            <a:grpSpLocks/>
          </p:cNvGrpSpPr>
          <p:nvPr/>
        </p:nvGrpSpPr>
        <p:grpSpPr bwMode="auto">
          <a:xfrm>
            <a:off x="7697788" y="4376738"/>
            <a:ext cx="501650" cy="234950"/>
            <a:chOff x="3600" y="219"/>
            <a:chExt cx="360" cy="175"/>
          </a:xfrm>
        </p:grpSpPr>
        <p:sp>
          <p:nvSpPr>
            <p:cNvPr id="10421" name="Oval 181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22" name="Line 182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23" name="Line 183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24" name="Rectangle 184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sz="2400">
                <a:latin typeface="Times New Roman" charset="0"/>
              </a:endParaRPr>
            </a:p>
          </p:txBody>
        </p:sp>
        <p:sp>
          <p:nvSpPr>
            <p:cNvPr id="10425" name="Oval 185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1" name="Group 186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0427" name="Line 18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28" name="Line 18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29" name="Line 18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310" name="Group 190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0431" name="Line 19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32" name="Line 19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33" name="Line 19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0313" name="Group 194"/>
          <p:cNvGrpSpPr>
            <a:grpSpLocks/>
          </p:cNvGrpSpPr>
          <p:nvPr/>
        </p:nvGrpSpPr>
        <p:grpSpPr bwMode="auto">
          <a:xfrm>
            <a:off x="7088188" y="4865688"/>
            <a:ext cx="500062" cy="233362"/>
            <a:chOff x="3600" y="219"/>
            <a:chExt cx="360" cy="175"/>
          </a:xfrm>
        </p:grpSpPr>
        <p:sp>
          <p:nvSpPr>
            <p:cNvPr id="10435" name="Oval 195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36" name="Line 196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37" name="Line 197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38" name="Rectangle 198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sz="2400">
                <a:latin typeface="Times New Roman" charset="0"/>
              </a:endParaRPr>
            </a:p>
          </p:txBody>
        </p:sp>
        <p:sp>
          <p:nvSpPr>
            <p:cNvPr id="10439" name="Oval 199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0316" name="Group 200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0441" name="Line 20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42" name="Line 20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43" name="Line 20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320" name="Group 204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0445" name="Line 20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46" name="Line 20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47" name="Line 20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0329" name="Group 208"/>
          <p:cNvGrpSpPr>
            <a:grpSpLocks/>
          </p:cNvGrpSpPr>
          <p:nvPr/>
        </p:nvGrpSpPr>
        <p:grpSpPr bwMode="auto">
          <a:xfrm>
            <a:off x="6284913" y="4489450"/>
            <a:ext cx="501650" cy="233363"/>
            <a:chOff x="3600" y="219"/>
            <a:chExt cx="360" cy="175"/>
          </a:xfrm>
        </p:grpSpPr>
        <p:sp>
          <p:nvSpPr>
            <p:cNvPr id="10449" name="Oval 209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50" name="Line 210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51" name="Line 211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52" name="Rectangle 212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sz="2400">
                <a:latin typeface="Times New Roman" charset="0"/>
              </a:endParaRPr>
            </a:p>
          </p:txBody>
        </p:sp>
        <p:sp>
          <p:nvSpPr>
            <p:cNvPr id="10453" name="Oval 213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0350" name="Group 214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0455" name="Line 21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56" name="Line 21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57" name="Line 21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356" name="Group 218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0459" name="Line 21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60" name="Line 22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61" name="Line 22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10462" name="Line 222"/>
          <p:cNvSpPr>
            <a:spLocks noChangeShapeType="1"/>
          </p:cNvSpPr>
          <p:nvPr/>
        </p:nvSpPr>
        <p:spPr bwMode="auto">
          <a:xfrm flipV="1">
            <a:off x="6540500" y="4702175"/>
            <a:ext cx="1588" cy="2492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0360" name="Group 223"/>
          <p:cNvGrpSpPr>
            <a:grpSpLocks/>
          </p:cNvGrpSpPr>
          <p:nvPr/>
        </p:nvGrpSpPr>
        <p:grpSpPr bwMode="auto">
          <a:xfrm>
            <a:off x="4994275" y="2036763"/>
            <a:ext cx="814388" cy="854075"/>
            <a:chOff x="4180" y="744"/>
            <a:chExt cx="513" cy="538"/>
          </a:xfrm>
        </p:grpSpPr>
        <p:sp>
          <p:nvSpPr>
            <p:cNvPr id="10464" name="Rectangle 224"/>
            <p:cNvSpPr>
              <a:spLocks noChangeArrowheads="1"/>
            </p:cNvSpPr>
            <p:nvPr/>
          </p:nvSpPr>
          <p:spPr bwMode="auto">
            <a:xfrm>
              <a:off x="4242" y="747"/>
              <a:ext cx="426" cy="4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65" name="Rectangle 225"/>
            <p:cNvSpPr>
              <a:spLocks noChangeArrowheads="1"/>
            </p:cNvSpPr>
            <p:nvPr/>
          </p:nvSpPr>
          <p:spPr bwMode="auto">
            <a:xfrm>
              <a:off x="4221" y="762"/>
              <a:ext cx="435" cy="50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66" name="Rectangle 226"/>
            <p:cNvSpPr>
              <a:spLocks noChangeArrowheads="1"/>
            </p:cNvSpPr>
            <p:nvPr/>
          </p:nvSpPr>
          <p:spPr bwMode="auto">
            <a:xfrm>
              <a:off x="4224" y="873"/>
              <a:ext cx="426" cy="108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67" name="Text Box 227"/>
            <p:cNvSpPr txBox="1">
              <a:spLocks noChangeArrowheads="1"/>
            </p:cNvSpPr>
            <p:nvPr/>
          </p:nvSpPr>
          <p:spPr bwMode="auto">
            <a:xfrm>
              <a:off x="4180" y="744"/>
              <a:ext cx="513" cy="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000">
                  <a:latin typeface="Comic Sans MS" charset="0"/>
                </a:rPr>
                <a:t>application</a:t>
              </a:r>
            </a:p>
            <a:p>
              <a:pPr eaLnBrk="0" hangingPunct="0"/>
              <a:r>
                <a:rPr lang="en-US" sz="1000">
                  <a:solidFill>
                    <a:schemeClr val="bg1"/>
                  </a:solidFill>
                  <a:latin typeface="Comic Sans MS" charset="0"/>
                </a:rPr>
                <a:t>transport</a:t>
              </a:r>
              <a:endParaRPr lang="en-US" sz="1000">
                <a:latin typeface="Comic Sans MS" charset="0"/>
              </a:endParaRPr>
            </a:p>
            <a:p>
              <a:pPr eaLnBrk="0" hangingPunct="0"/>
              <a:r>
                <a:rPr lang="en-US" sz="1000">
                  <a:latin typeface="Comic Sans MS" charset="0"/>
                </a:rPr>
                <a:t>network</a:t>
              </a:r>
            </a:p>
            <a:p>
              <a:pPr eaLnBrk="0" hangingPunct="0"/>
              <a:r>
                <a:rPr lang="en-US" sz="1000">
                  <a:latin typeface="Comic Sans MS" charset="0"/>
                </a:rPr>
                <a:t>data link</a:t>
              </a:r>
            </a:p>
            <a:p>
              <a:pPr eaLnBrk="0" hangingPunct="0"/>
              <a:r>
                <a:rPr lang="en-US" sz="1000">
                  <a:latin typeface="Comic Sans MS" charset="0"/>
                </a:rPr>
                <a:t>physical</a:t>
              </a:r>
              <a:endParaRPr lang="en-US" sz="2400">
                <a:latin typeface="Times New Roman" charset="0"/>
              </a:endParaRPr>
            </a:p>
          </p:txBody>
        </p:sp>
        <p:sp>
          <p:nvSpPr>
            <p:cNvPr id="10468" name="Line 228"/>
            <p:cNvSpPr>
              <a:spLocks noChangeShapeType="1"/>
            </p:cNvSpPr>
            <p:nvPr/>
          </p:nvSpPr>
          <p:spPr bwMode="auto">
            <a:xfrm>
              <a:off x="4221" y="978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69" name="Line 229"/>
            <p:cNvSpPr>
              <a:spLocks noChangeShapeType="1"/>
            </p:cNvSpPr>
            <p:nvPr/>
          </p:nvSpPr>
          <p:spPr bwMode="auto">
            <a:xfrm>
              <a:off x="4227" y="1065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70" name="Line 230"/>
            <p:cNvSpPr>
              <a:spLocks noChangeShapeType="1"/>
            </p:cNvSpPr>
            <p:nvPr/>
          </p:nvSpPr>
          <p:spPr bwMode="auto">
            <a:xfrm>
              <a:off x="4227" y="1152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364" name="Group 231"/>
          <p:cNvGrpSpPr>
            <a:grpSpLocks/>
          </p:cNvGrpSpPr>
          <p:nvPr/>
        </p:nvGrpSpPr>
        <p:grpSpPr bwMode="auto">
          <a:xfrm>
            <a:off x="8118475" y="4922838"/>
            <a:ext cx="814388" cy="854075"/>
            <a:chOff x="4180" y="744"/>
            <a:chExt cx="513" cy="538"/>
          </a:xfrm>
        </p:grpSpPr>
        <p:sp>
          <p:nvSpPr>
            <p:cNvPr id="10472" name="Rectangle 232"/>
            <p:cNvSpPr>
              <a:spLocks noChangeArrowheads="1"/>
            </p:cNvSpPr>
            <p:nvPr/>
          </p:nvSpPr>
          <p:spPr bwMode="auto">
            <a:xfrm>
              <a:off x="4242" y="747"/>
              <a:ext cx="426" cy="4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73" name="Rectangle 233"/>
            <p:cNvSpPr>
              <a:spLocks noChangeArrowheads="1"/>
            </p:cNvSpPr>
            <p:nvPr/>
          </p:nvSpPr>
          <p:spPr bwMode="auto">
            <a:xfrm>
              <a:off x="4221" y="762"/>
              <a:ext cx="435" cy="50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74" name="Rectangle 234"/>
            <p:cNvSpPr>
              <a:spLocks noChangeArrowheads="1"/>
            </p:cNvSpPr>
            <p:nvPr/>
          </p:nvSpPr>
          <p:spPr bwMode="auto">
            <a:xfrm>
              <a:off x="4224" y="873"/>
              <a:ext cx="426" cy="108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75" name="Text Box 235"/>
            <p:cNvSpPr txBox="1">
              <a:spLocks noChangeArrowheads="1"/>
            </p:cNvSpPr>
            <p:nvPr/>
          </p:nvSpPr>
          <p:spPr bwMode="auto">
            <a:xfrm>
              <a:off x="4180" y="744"/>
              <a:ext cx="513" cy="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000">
                  <a:latin typeface="Comic Sans MS" charset="0"/>
                </a:rPr>
                <a:t>application</a:t>
              </a:r>
            </a:p>
            <a:p>
              <a:pPr eaLnBrk="0" hangingPunct="0"/>
              <a:r>
                <a:rPr lang="en-US" sz="1000">
                  <a:solidFill>
                    <a:schemeClr val="bg1"/>
                  </a:solidFill>
                  <a:latin typeface="Comic Sans MS" charset="0"/>
                </a:rPr>
                <a:t>transport</a:t>
              </a:r>
              <a:endParaRPr lang="en-US" sz="1000">
                <a:latin typeface="Comic Sans MS" charset="0"/>
              </a:endParaRPr>
            </a:p>
            <a:p>
              <a:pPr eaLnBrk="0" hangingPunct="0"/>
              <a:r>
                <a:rPr lang="en-US" sz="1000">
                  <a:latin typeface="Comic Sans MS" charset="0"/>
                </a:rPr>
                <a:t>network</a:t>
              </a:r>
            </a:p>
            <a:p>
              <a:pPr eaLnBrk="0" hangingPunct="0"/>
              <a:r>
                <a:rPr lang="en-US" sz="1000">
                  <a:latin typeface="Comic Sans MS" charset="0"/>
                </a:rPr>
                <a:t>data link</a:t>
              </a:r>
            </a:p>
            <a:p>
              <a:pPr eaLnBrk="0" hangingPunct="0"/>
              <a:r>
                <a:rPr lang="en-US" sz="1000">
                  <a:latin typeface="Comic Sans MS" charset="0"/>
                </a:rPr>
                <a:t>physical</a:t>
              </a:r>
              <a:endParaRPr lang="en-US" sz="2400">
                <a:latin typeface="Times New Roman" charset="0"/>
              </a:endParaRPr>
            </a:p>
          </p:txBody>
        </p:sp>
        <p:sp>
          <p:nvSpPr>
            <p:cNvPr id="10476" name="Line 236"/>
            <p:cNvSpPr>
              <a:spLocks noChangeShapeType="1"/>
            </p:cNvSpPr>
            <p:nvPr/>
          </p:nvSpPr>
          <p:spPr bwMode="auto">
            <a:xfrm>
              <a:off x="4221" y="978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77" name="Line 237"/>
            <p:cNvSpPr>
              <a:spLocks noChangeShapeType="1"/>
            </p:cNvSpPr>
            <p:nvPr/>
          </p:nvSpPr>
          <p:spPr bwMode="auto">
            <a:xfrm>
              <a:off x="4227" y="1065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78" name="Line 238"/>
            <p:cNvSpPr>
              <a:spLocks noChangeShapeType="1"/>
            </p:cNvSpPr>
            <p:nvPr/>
          </p:nvSpPr>
          <p:spPr bwMode="auto">
            <a:xfrm>
              <a:off x="4227" y="1152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370" name="Group 239"/>
          <p:cNvGrpSpPr>
            <a:grpSpLocks/>
          </p:cNvGrpSpPr>
          <p:nvPr/>
        </p:nvGrpSpPr>
        <p:grpSpPr bwMode="auto">
          <a:xfrm>
            <a:off x="7456488" y="4041775"/>
            <a:ext cx="814387" cy="701675"/>
            <a:chOff x="2923" y="3345"/>
            <a:chExt cx="513" cy="442"/>
          </a:xfrm>
        </p:grpSpPr>
        <p:sp>
          <p:nvSpPr>
            <p:cNvPr id="10480" name="Rectangle 240"/>
            <p:cNvSpPr>
              <a:spLocks noChangeArrowheads="1"/>
            </p:cNvSpPr>
            <p:nvPr/>
          </p:nvSpPr>
          <p:spPr bwMode="auto">
            <a:xfrm>
              <a:off x="2988" y="3444"/>
              <a:ext cx="426" cy="30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81" name="Rectangle 241"/>
            <p:cNvSpPr>
              <a:spLocks noChangeArrowheads="1"/>
            </p:cNvSpPr>
            <p:nvPr/>
          </p:nvSpPr>
          <p:spPr bwMode="auto">
            <a:xfrm>
              <a:off x="2961" y="3465"/>
              <a:ext cx="435" cy="3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82" name="Text Box 242"/>
            <p:cNvSpPr txBox="1">
              <a:spLocks noChangeArrowheads="1"/>
            </p:cNvSpPr>
            <p:nvPr/>
          </p:nvSpPr>
          <p:spPr bwMode="auto">
            <a:xfrm>
              <a:off x="2923" y="3345"/>
              <a:ext cx="513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eaLnBrk="0" hangingPunct="0"/>
              <a:endParaRPr lang="en-US" sz="1000">
                <a:latin typeface="Comic Sans MS" charset="0"/>
              </a:endParaRPr>
            </a:p>
            <a:p>
              <a:pPr eaLnBrk="0" hangingPunct="0"/>
              <a:r>
                <a:rPr lang="en-US" sz="1000">
                  <a:latin typeface="Comic Sans MS" charset="0"/>
                </a:rPr>
                <a:t>network</a:t>
              </a:r>
            </a:p>
            <a:p>
              <a:pPr eaLnBrk="0" hangingPunct="0"/>
              <a:r>
                <a:rPr lang="en-US" sz="1000">
                  <a:latin typeface="Comic Sans MS" charset="0"/>
                </a:rPr>
                <a:t>data link</a:t>
              </a:r>
            </a:p>
            <a:p>
              <a:pPr eaLnBrk="0" hangingPunct="0"/>
              <a:r>
                <a:rPr lang="en-US" sz="1000">
                  <a:latin typeface="Comic Sans MS" charset="0"/>
                </a:rPr>
                <a:t>physical</a:t>
              </a:r>
              <a:endParaRPr lang="en-US" sz="2400">
                <a:latin typeface="Times New Roman" charset="0"/>
              </a:endParaRPr>
            </a:p>
          </p:txBody>
        </p:sp>
        <p:sp>
          <p:nvSpPr>
            <p:cNvPr id="10483" name="Line 243"/>
            <p:cNvSpPr>
              <a:spLocks noChangeShapeType="1"/>
            </p:cNvSpPr>
            <p:nvPr/>
          </p:nvSpPr>
          <p:spPr bwMode="auto">
            <a:xfrm>
              <a:off x="2958" y="3657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84" name="Line 244"/>
            <p:cNvSpPr>
              <a:spLocks noChangeShapeType="1"/>
            </p:cNvSpPr>
            <p:nvPr/>
          </p:nvSpPr>
          <p:spPr bwMode="auto">
            <a:xfrm>
              <a:off x="2964" y="3561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374" name="Group 245"/>
          <p:cNvGrpSpPr>
            <a:grpSpLocks/>
          </p:cNvGrpSpPr>
          <p:nvPr/>
        </p:nvGrpSpPr>
        <p:grpSpPr bwMode="auto">
          <a:xfrm>
            <a:off x="7989888" y="3460750"/>
            <a:ext cx="814387" cy="701675"/>
            <a:chOff x="2923" y="3345"/>
            <a:chExt cx="513" cy="442"/>
          </a:xfrm>
        </p:grpSpPr>
        <p:sp>
          <p:nvSpPr>
            <p:cNvPr id="10486" name="Rectangle 246"/>
            <p:cNvSpPr>
              <a:spLocks noChangeArrowheads="1"/>
            </p:cNvSpPr>
            <p:nvPr/>
          </p:nvSpPr>
          <p:spPr bwMode="auto">
            <a:xfrm>
              <a:off x="2988" y="3444"/>
              <a:ext cx="426" cy="30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87" name="Rectangle 247"/>
            <p:cNvSpPr>
              <a:spLocks noChangeArrowheads="1"/>
            </p:cNvSpPr>
            <p:nvPr/>
          </p:nvSpPr>
          <p:spPr bwMode="auto">
            <a:xfrm>
              <a:off x="2961" y="3465"/>
              <a:ext cx="435" cy="3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88" name="Text Box 248"/>
            <p:cNvSpPr txBox="1">
              <a:spLocks noChangeArrowheads="1"/>
            </p:cNvSpPr>
            <p:nvPr/>
          </p:nvSpPr>
          <p:spPr bwMode="auto">
            <a:xfrm>
              <a:off x="2923" y="3345"/>
              <a:ext cx="513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eaLnBrk="0" hangingPunct="0"/>
              <a:endParaRPr lang="en-US" sz="1000">
                <a:latin typeface="Comic Sans MS" charset="0"/>
              </a:endParaRPr>
            </a:p>
            <a:p>
              <a:pPr eaLnBrk="0" hangingPunct="0"/>
              <a:r>
                <a:rPr lang="en-US" sz="1000">
                  <a:latin typeface="Comic Sans MS" charset="0"/>
                </a:rPr>
                <a:t>network</a:t>
              </a:r>
            </a:p>
            <a:p>
              <a:pPr eaLnBrk="0" hangingPunct="0"/>
              <a:r>
                <a:rPr lang="en-US" sz="1000">
                  <a:latin typeface="Comic Sans MS" charset="0"/>
                </a:rPr>
                <a:t>data link</a:t>
              </a:r>
            </a:p>
            <a:p>
              <a:pPr eaLnBrk="0" hangingPunct="0"/>
              <a:r>
                <a:rPr lang="en-US" sz="1000">
                  <a:latin typeface="Comic Sans MS" charset="0"/>
                </a:rPr>
                <a:t>physical</a:t>
              </a:r>
              <a:endParaRPr lang="en-US" sz="2400">
                <a:latin typeface="Times New Roman" charset="0"/>
              </a:endParaRPr>
            </a:p>
          </p:txBody>
        </p:sp>
        <p:sp>
          <p:nvSpPr>
            <p:cNvPr id="10489" name="Line 249"/>
            <p:cNvSpPr>
              <a:spLocks noChangeShapeType="1"/>
            </p:cNvSpPr>
            <p:nvPr/>
          </p:nvSpPr>
          <p:spPr bwMode="auto">
            <a:xfrm>
              <a:off x="2958" y="3657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90" name="Line 250"/>
            <p:cNvSpPr>
              <a:spLocks noChangeShapeType="1"/>
            </p:cNvSpPr>
            <p:nvPr/>
          </p:nvSpPr>
          <p:spPr bwMode="auto">
            <a:xfrm>
              <a:off x="2964" y="3561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378" name="Group 251"/>
          <p:cNvGrpSpPr>
            <a:grpSpLocks/>
          </p:cNvGrpSpPr>
          <p:nvPr/>
        </p:nvGrpSpPr>
        <p:grpSpPr bwMode="auto">
          <a:xfrm>
            <a:off x="7104063" y="3155950"/>
            <a:ext cx="814387" cy="701675"/>
            <a:chOff x="2923" y="3345"/>
            <a:chExt cx="513" cy="442"/>
          </a:xfrm>
        </p:grpSpPr>
        <p:sp>
          <p:nvSpPr>
            <p:cNvPr id="10492" name="Rectangle 252"/>
            <p:cNvSpPr>
              <a:spLocks noChangeArrowheads="1"/>
            </p:cNvSpPr>
            <p:nvPr/>
          </p:nvSpPr>
          <p:spPr bwMode="auto">
            <a:xfrm>
              <a:off x="2988" y="3444"/>
              <a:ext cx="426" cy="30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93" name="Rectangle 253"/>
            <p:cNvSpPr>
              <a:spLocks noChangeArrowheads="1"/>
            </p:cNvSpPr>
            <p:nvPr/>
          </p:nvSpPr>
          <p:spPr bwMode="auto">
            <a:xfrm>
              <a:off x="2961" y="3465"/>
              <a:ext cx="435" cy="3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94" name="Text Box 254"/>
            <p:cNvSpPr txBox="1">
              <a:spLocks noChangeArrowheads="1"/>
            </p:cNvSpPr>
            <p:nvPr/>
          </p:nvSpPr>
          <p:spPr bwMode="auto">
            <a:xfrm>
              <a:off x="2923" y="3345"/>
              <a:ext cx="513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eaLnBrk="0" hangingPunct="0"/>
              <a:endParaRPr lang="en-US" sz="1000">
                <a:latin typeface="Comic Sans MS" charset="0"/>
              </a:endParaRPr>
            </a:p>
            <a:p>
              <a:pPr eaLnBrk="0" hangingPunct="0"/>
              <a:r>
                <a:rPr lang="en-US" sz="1000">
                  <a:latin typeface="Comic Sans MS" charset="0"/>
                </a:rPr>
                <a:t>network</a:t>
              </a:r>
            </a:p>
            <a:p>
              <a:pPr eaLnBrk="0" hangingPunct="0"/>
              <a:r>
                <a:rPr lang="en-US" sz="1000">
                  <a:latin typeface="Comic Sans MS" charset="0"/>
                </a:rPr>
                <a:t>data link</a:t>
              </a:r>
            </a:p>
            <a:p>
              <a:pPr eaLnBrk="0" hangingPunct="0"/>
              <a:r>
                <a:rPr lang="en-US" sz="1000">
                  <a:latin typeface="Comic Sans MS" charset="0"/>
                </a:rPr>
                <a:t>physical</a:t>
              </a:r>
              <a:endParaRPr lang="en-US" sz="2400">
                <a:latin typeface="Times New Roman" charset="0"/>
              </a:endParaRPr>
            </a:p>
          </p:txBody>
        </p:sp>
        <p:sp>
          <p:nvSpPr>
            <p:cNvPr id="10495" name="Line 255"/>
            <p:cNvSpPr>
              <a:spLocks noChangeShapeType="1"/>
            </p:cNvSpPr>
            <p:nvPr/>
          </p:nvSpPr>
          <p:spPr bwMode="auto">
            <a:xfrm>
              <a:off x="2958" y="3657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96" name="Line 256"/>
            <p:cNvSpPr>
              <a:spLocks noChangeShapeType="1"/>
            </p:cNvSpPr>
            <p:nvPr/>
          </p:nvSpPr>
          <p:spPr bwMode="auto">
            <a:xfrm>
              <a:off x="2964" y="3561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384" name="Group 257"/>
          <p:cNvGrpSpPr>
            <a:grpSpLocks/>
          </p:cNvGrpSpPr>
          <p:nvPr/>
        </p:nvGrpSpPr>
        <p:grpSpPr bwMode="auto">
          <a:xfrm>
            <a:off x="7037388" y="2384425"/>
            <a:ext cx="814387" cy="701675"/>
            <a:chOff x="2923" y="3345"/>
            <a:chExt cx="513" cy="442"/>
          </a:xfrm>
        </p:grpSpPr>
        <p:sp>
          <p:nvSpPr>
            <p:cNvPr id="10498" name="Rectangle 258"/>
            <p:cNvSpPr>
              <a:spLocks noChangeArrowheads="1"/>
            </p:cNvSpPr>
            <p:nvPr/>
          </p:nvSpPr>
          <p:spPr bwMode="auto">
            <a:xfrm>
              <a:off x="2988" y="3444"/>
              <a:ext cx="426" cy="30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99" name="Rectangle 259"/>
            <p:cNvSpPr>
              <a:spLocks noChangeArrowheads="1"/>
            </p:cNvSpPr>
            <p:nvPr/>
          </p:nvSpPr>
          <p:spPr bwMode="auto">
            <a:xfrm>
              <a:off x="2961" y="3465"/>
              <a:ext cx="435" cy="3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00" name="Text Box 260"/>
            <p:cNvSpPr txBox="1">
              <a:spLocks noChangeArrowheads="1"/>
            </p:cNvSpPr>
            <p:nvPr/>
          </p:nvSpPr>
          <p:spPr bwMode="auto">
            <a:xfrm>
              <a:off x="2923" y="3345"/>
              <a:ext cx="513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eaLnBrk="0" hangingPunct="0"/>
              <a:endParaRPr lang="en-US" sz="1000">
                <a:latin typeface="Comic Sans MS" charset="0"/>
              </a:endParaRPr>
            </a:p>
            <a:p>
              <a:pPr eaLnBrk="0" hangingPunct="0"/>
              <a:r>
                <a:rPr lang="en-US" sz="1000">
                  <a:latin typeface="Comic Sans MS" charset="0"/>
                </a:rPr>
                <a:t>network</a:t>
              </a:r>
            </a:p>
            <a:p>
              <a:pPr eaLnBrk="0" hangingPunct="0"/>
              <a:r>
                <a:rPr lang="en-US" sz="1000">
                  <a:latin typeface="Comic Sans MS" charset="0"/>
                </a:rPr>
                <a:t>data link</a:t>
              </a:r>
            </a:p>
            <a:p>
              <a:pPr eaLnBrk="0" hangingPunct="0"/>
              <a:r>
                <a:rPr lang="en-US" sz="1000">
                  <a:latin typeface="Comic Sans MS" charset="0"/>
                </a:rPr>
                <a:t>physical</a:t>
              </a:r>
              <a:endParaRPr lang="en-US" sz="2400">
                <a:latin typeface="Times New Roman" charset="0"/>
              </a:endParaRPr>
            </a:p>
          </p:txBody>
        </p:sp>
        <p:sp>
          <p:nvSpPr>
            <p:cNvPr id="10501" name="Line 261"/>
            <p:cNvSpPr>
              <a:spLocks noChangeShapeType="1"/>
            </p:cNvSpPr>
            <p:nvPr/>
          </p:nvSpPr>
          <p:spPr bwMode="auto">
            <a:xfrm>
              <a:off x="2958" y="3657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02" name="Line 262"/>
            <p:cNvSpPr>
              <a:spLocks noChangeShapeType="1"/>
            </p:cNvSpPr>
            <p:nvPr/>
          </p:nvSpPr>
          <p:spPr bwMode="auto">
            <a:xfrm>
              <a:off x="2964" y="3561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388" name="Group 263"/>
          <p:cNvGrpSpPr>
            <a:grpSpLocks/>
          </p:cNvGrpSpPr>
          <p:nvPr/>
        </p:nvGrpSpPr>
        <p:grpSpPr bwMode="auto">
          <a:xfrm>
            <a:off x="6103938" y="2670175"/>
            <a:ext cx="814387" cy="701675"/>
            <a:chOff x="2923" y="3345"/>
            <a:chExt cx="513" cy="442"/>
          </a:xfrm>
        </p:grpSpPr>
        <p:sp>
          <p:nvSpPr>
            <p:cNvPr id="10504" name="Rectangle 264"/>
            <p:cNvSpPr>
              <a:spLocks noChangeArrowheads="1"/>
            </p:cNvSpPr>
            <p:nvPr/>
          </p:nvSpPr>
          <p:spPr bwMode="auto">
            <a:xfrm>
              <a:off x="2988" y="3444"/>
              <a:ext cx="426" cy="30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05" name="Rectangle 265"/>
            <p:cNvSpPr>
              <a:spLocks noChangeArrowheads="1"/>
            </p:cNvSpPr>
            <p:nvPr/>
          </p:nvSpPr>
          <p:spPr bwMode="auto">
            <a:xfrm>
              <a:off x="2961" y="3465"/>
              <a:ext cx="435" cy="3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06" name="Text Box 266"/>
            <p:cNvSpPr txBox="1">
              <a:spLocks noChangeArrowheads="1"/>
            </p:cNvSpPr>
            <p:nvPr/>
          </p:nvSpPr>
          <p:spPr bwMode="auto">
            <a:xfrm>
              <a:off x="2923" y="3345"/>
              <a:ext cx="513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eaLnBrk="0" hangingPunct="0"/>
              <a:endParaRPr lang="en-US" sz="1000">
                <a:latin typeface="Comic Sans MS" charset="0"/>
              </a:endParaRPr>
            </a:p>
            <a:p>
              <a:pPr eaLnBrk="0" hangingPunct="0"/>
              <a:r>
                <a:rPr lang="en-US" sz="1000">
                  <a:latin typeface="Comic Sans MS" charset="0"/>
                </a:rPr>
                <a:t>network</a:t>
              </a:r>
            </a:p>
            <a:p>
              <a:pPr eaLnBrk="0" hangingPunct="0"/>
              <a:r>
                <a:rPr lang="en-US" sz="1000">
                  <a:latin typeface="Comic Sans MS" charset="0"/>
                </a:rPr>
                <a:t>data link</a:t>
              </a:r>
            </a:p>
            <a:p>
              <a:pPr eaLnBrk="0" hangingPunct="0"/>
              <a:r>
                <a:rPr lang="en-US" sz="1000">
                  <a:latin typeface="Comic Sans MS" charset="0"/>
                </a:rPr>
                <a:t>physical</a:t>
              </a:r>
              <a:endParaRPr lang="en-US" sz="2400">
                <a:latin typeface="Times New Roman" charset="0"/>
              </a:endParaRPr>
            </a:p>
          </p:txBody>
        </p:sp>
        <p:sp>
          <p:nvSpPr>
            <p:cNvPr id="10507" name="Line 267"/>
            <p:cNvSpPr>
              <a:spLocks noChangeShapeType="1"/>
            </p:cNvSpPr>
            <p:nvPr/>
          </p:nvSpPr>
          <p:spPr bwMode="auto">
            <a:xfrm>
              <a:off x="2958" y="3657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08" name="Line 268"/>
            <p:cNvSpPr>
              <a:spLocks noChangeShapeType="1"/>
            </p:cNvSpPr>
            <p:nvPr/>
          </p:nvSpPr>
          <p:spPr bwMode="auto">
            <a:xfrm>
              <a:off x="2964" y="3561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392" name="Group 269"/>
          <p:cNvGrpSpPr>
            <a:grpSpLocks/>
          </p:cNvGrpSpPr>
          <p:nvPr/>
        </p:nvGrpSpPr>
        <p:grpSpPr bwMode="auto">
          <a:xfrm rot="2937887">
            <a:off x="5049838" y="3489325"/>
            <a:ext cx="3781425" cy="434975"/>
            <a:chOff x="2937" y="3579"/>
            <a:chExt cx="2382" cy="274"/>
          </a:xfrm>
        </p:grpSpPr>
        <p:sp>
          <p:nvSpPr>
            <p:cNvPr id="10510" name="Rectangle 270"/>
            <p:cNvSpPr>
              <a:spLocks noChangeArrowheads="1"/>
            </p:cNvSpPr>
            <p:nvPr/>
          </p:nvSpPr>
          <p:spPr bwMode="auto">
            <a:xfrm>
              <a:off x="3168" y="3630"/>
              <a:ext cx="1920" cy="174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11" name="Text Box 271"/>
            <p:cNvSpPr txBox="1">
              <a:spLocks noChangeArrowheads="1"/>
            </p:cNvSpPr>
            <p:nvPr/>
          </p:nvSpPr>
          <p:spPr bwMode="auto">
            <a:xfrm>
              <a:off x="3343" y="3617"/>
              <a:ext cx="161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600">
                  <a:solidFill>
                    <a:schemeClr val="bg1"/>
                  </a:solidFill>
                  <a:latin typeface="Comic Sans MS" charset="0"/>
                </a:rPr>
                <a:t>logical end-end transport</a:t>
              </a:r>
              <a:endParaRPr lang="en-US" sz="1600">
                <a:latin typeface="Comic Sans MS" charset="0"/>
              </a:endParaRPr>
            </a:p>
          </p:txBody>
        </p:sp>
        <p:sp>
          <p:nvSpPr>
            <p:cNvPr id="10512" name="Freeform 272"/>
            <p:cNvSpPr>
              <a:spLocks/>
            </p:cNvSpPr>
            <p:nvPr/>
          </p:nvSpPr>
          <p:spPr bwMode="auto">
            <a:xfrm>
              <a:off x="2937" y="3579"/>
              <a:ext cx="282" cy="264"/>
            </a:xfrm>
            <a:custGeom>
              <a:avLst/>
              <a:gdLst/>
              <a:ahLst/>
              <a:cxnLst>
                <a:cxn ang="0">
                  <a:pos x="282" y="0"/>
                </a:cxn>
                <a:cxn ang="0">
                  <a:pos x="282" y="264"/>
                </a:cxn>
                <a:cxn ang="0">
                  <a:pos x="0" y="129"/>
                </a:cxn>
                <a:cxn ang="0">
                  <a:pos x="282" y="0"/>
                </a:cxn>
              </a:cxnLst>
              <a:rect l="0" t="0" r="r" b="b"/>
              <a:pathLst>
                <a:path w="282" h="264">
                  <a:moveTo>
                    <a:pt x="282" y="0"/>
                  </a:moveTo>
                  <a:cubicBezTo>
                    <a:pt x="282" y="132"/>
                    <a:pt x="282" y="264"/>
                    <a:pt x="282" y="264"/>
                  </a:cubicBezTo>
                  <a:cubicBezTo>
                    <a:pt x="159" y="150"/>
                    <a:pt x="0" y="153"/>
                    <a:pt x="0" y="129"/>
                  </a:cubicBezTo>
                  <a:cubicBezTo>
                    <a:pt x="0" y="108"/>
                    <a:pt x="153" y="108"/>
                    <a:pt x="282" y="0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13" name="Freeform 273"/>
            <p:cNvSpPr>
              <a:spLocks/>
            </p:cNvSpPr>
            <p:nvPr/>
          </p:nvSpPr>
          <p:spPr bwMode="auto">
            <a:xfrm flipH="1">
              <a:off x="5037" y="3589"/>
              <a:ext cx="282" cy="264"/>
            </a:xfrm>
            <a:custGeom>
              <a:avLst/>
              <a:gdLst/>
              <a:ahLst/>
              <a:cxnLst>
                <a:cxn ang="0">
                  <a:pos x="282" y="0"/>
                </a:cxn>
                <a:cxn ang="0">
                  <a:pos x="282" y="264"/>
                </a:cxn>
                <a:cxn ang="0">
                  <a:pos x="0" y="129"/>
                </a:cxn>
                <a:cxn ang="0">
                  <a:pos x="282" y="0"/>
                </a:cxn>
              </a:cxnLst>
              <a:rect l="0" t="0" r="r" b="b"/>
              <a:pathLst>
                <a:path w="282" h="264">
                  <a:moveTo>
                    <a:pt x="282" y="0"/>
                  </a:moveTo>
                  <a:cubicBezTo>
                    <a:pt x="282" y="132"/>
                    <a:pt x="282" y="264"/>
                    <a:pt x="282" y="264"/>
                  </a:cubicBezTo>
                  <a:cubicBezTo>
                    <a:pt x="159" y="150"/>
                    <a:pt x="0" y="153"/>
                    <a:pt x="0" y="129"/>
                  </a:cubicBezTo>
                  <a:cubicBezTo>
                    <a:pt x="0" y="108"/>
                    <a:pt x="153" y="108"/>
                    <a:pt x="282" y="0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89DE9-8330-A042-89E0-D782951E312C}" type="slidenum">
              <a:rPr lang="en-US"/>
              <a:pPr/>
              <a:t>29</a:t>
            </a:fld>
            <a:endParaRPr lang="en-US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Two Basic Transport Features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8229600" cy="4525963"/>
          </a:xfrm>
        </p:spPr>
        <p:txBody>
          <a:bodyPr/>
          <a:lstStyle/>
          <a:p>
            <a:r>
              <a:rPr lang="en-US" b="1"/>
              <a:t>Demultiplexing:</a:t>
            </a:r>
            <a:r>
              <a:rPr lang="en-US"/>
              <a:t> port numbers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 b="1"/>
              <a:t>Error detection:</a:t>
            </a:r>
            <a:r>
              <a:rPr lang="en-US"/>
              <a:t> checksums </a:t>
            </a: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747713" y="2627313"/>
            <a:ext cx="1295400" cy="11430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5167313" y="2151063"/>
            <a:ext cx="3505200" cy="19812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94" name="Oval 6"/>
          <p:cNvSpPr>
            <a:spLocks noChangeArrowheads="1"/>
          </p:cNvSpPr>
          <p:nvPr/>
        </p:nvSpPr>
        <p:spPr bwMode="auto">
          <a:xfrm>
            <a:off x="6677025" y="2270125"/>
            <a:ext cx="1746250" cy="796925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>
            <a:prstTxWarp prst="textNoShape">
              <a:avLst/>
            </a:prstTxWarp>
          </a:bodyPr>
          <a:lstStyle/>
          <a:p>
            <a:pPr defTabSz="912813" eaLnBrk="0" hangingPunct="0"/>
            <a:r>
              <a:rPr lang="en-US" sz="1600" b="1">
                <a:latin typeface="Helvetica" charset="0"/>
              </a:rPr>
              <a:t>Web server</a:t>
            </a:r>
          </a:p>
          <a:p>
            <a:pPr defTabSz="912813" eaLnBrk="0" hangingPunct="0"/>
            <a:r>
              <a:rPr lang="en-US" sz="1600" b="1">
                <a:latin typeface="Helvetica" charset="0"/>
              </a:rPr>
              <a:t>(</a:t>
            </a:r>
            <a:r>
              <a:rPr lang="en-US" sz="1600" b="1">
                <a:solidFill>
                  <a:srgbClr val="0000FF"/>
                </a:solidFill>
                <a:latin typeface="Helvetica" charset="0"/>
              </a:rPr>
              <a:t>port 80</a:t>
            </a:r>
            <a:r>
              <a:rPr lang="en-US" sz="1600" b="1">
                <a:latin typeface="Helvetica" charset="0"/>
              </a:rPr>
              <a:t>)</a:t>
            </a: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731838" y="2235200"/>
            <a:ext cx="13652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 b="1">
                <a:latin typeface="Helvetica" charset="0"/>
              </a:rPr>
              <a:t>Client host</a:t>
            </a: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5395913" y="1778000"/>
            <a:ext cx="29654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 b="1">
                <a:latin typeface="Helvetica" charset="0"/>
              </a:rPr>
              <a:t>Server host </a:t>
            </a:r>
            <a:r>
              <a:rPr lang="en-US" b="1">
                <a:solidFill>
                  <a:srgbClr val="009900"/>
                </a:solidFill>
                <a:latin typeface="Helvetica" charset="0"/>
              </a:rPr>
              <a:t>128.2.194.242</a:t>
            </a:r>
          </a:p>
        </p:txBody>
      </p:sp>
      <p:sp>
        <p:nvSpPr>
          <p:cNvPr id="12297" name="Line 9"/>
          <p:cNvSpPr>
            <a:spLocks noChangeShapeType="1"/>
          </p:cNvSpPr>
          <p:nvPr/>
        </p:nvSpPr>
        <p:spPr bwMode="auto">
          <a:xfrm flipV="1">
            <a:off x="1890713" y="3141663"/>
            <a:ext cx="3429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98" name="Oval 10"/>
          <p:cNvSpPr>
            <a:spLocks noChangeArrowheads="1"/>
          </p:cNvSpPr>
          <p:nvPr/>
        </p:nvSpPr>
        <p:spPr bwMode="auto">
          <a:xfrm>
            <a:off x="6691313" y="3217863"/>
            <a:ext cx="1746250" cy="796925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>
            <a:prstTxWarp prst="textNoShape">
              <a:avLst/>
            </a:prstTxWarp>
          </a:bodyPr>
          <a:lstStyle/>
          <a:p>
            <a:pPr defTabSz="912813" eaLnBrk="0" hangingPunct="0"/>
            <a:r>
              <a:rPr lang="en-US" sz="1600" b="1">
                <a:latin typeface="Helvetica" charset="0"/>
              </a:rPr>
              <a:t>Echo server</a:t>
            </a:r>
          </a:p>
          <a:p>
            <a:pPr defTabSz="912813" eaLnBrk="0" hangingPunct="0"/>
            <a:r>
              <a:rPr lang="en-US" sz="1600" b="1">
                <a:latin typeface="Helvetica" charset="0"/>
              </a:rPr>
              <a:t>(port 7)</a:t>
            </a:r>
          </a:p>
        </p:txBody>
      </p: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2127250" y="2090738"/>
            <a:ext cx="2935288" cy="10064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 b="1">
                <a:latin typeface="Helvetica" charset="0"/>
              </a:rPr>
              <a:t>Service request for</a:t>
            </a:r>
          </a:p>
          <a:p>
            <a:pPr eaLnBrk="0" hangingPunct="0"/>
            <a:r>
              <a:rPr lang="en-US" sz="2000" b="1">
                <a:solidFill>
                  <a:srgbClr val="009900"/>
                </a:solidFill>
                <a:latin typeface="Helvetica" charset="0"/>
              </a:rPr>
              <a:t>128.2.194.242</a:t>
            </a:r>
            <a:r>
              <a:rPr lang="en-US" sz="2000" b="1">
                <a:latin typeface="Helvetica" charset="0"/>
              </a:rPr>
              <a:t>:</a:t>
            </a:r>
            <a:r>
              <a:rPr lang="en-US" sz="2000" b="1">
                <a:solidFill>
                  <a:srgbClr val="0000FF"/>
                </a:solidFill>
                <a:latin typeface="Helvetica" charset="0"/>
              </a:rPr>
              <a:t>80</a:t>
            </a:r>
          </a:p>
          <a:p>
            <a:pPr eaLnBrk="0" hangingPunct="0"/>
            <a:r>
              <a:rPr lang="en-US" sz="2000" b="1">
                <a:latin typeface="Helvetica" charset="0"/>
              </a:rPr>
              <a:t>(i.e., the Web server)</a:t>
            </a:r>
          </a:p>
        </p:txBody>
      </p:sp>
      <p:sp>
        <p:nvSpPr>
          <p:cNvPr id="12300" name="Line 12"/>
          <p:cNvSpPr>
            <a:spLocks noChangeShapeType="1"/>
          </p:cNvSpPr>
          <p:nvPr/>
        </p:nvSpPr>
        <p:spPr bwMode="auto">
          <a:xfrm flipV="1">
            <a:off x="6310313" y="2836863"/>
            <a:ext cx="457200" cy="22860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01" name="Oval 13"/>
          <p:cNvSpPr>
            <a:spLocks noChangeArrowheads="1"/>
          </p:cNvSpPr>
          <p:nvPr/>
        </p:nvSpPr>
        <p:spPr bwMode="auto">
          <a:xfrm>
            <a:off x="5319713" y="2913063"/>
            <a:ext cx="1066800" cy="4572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r>
              <a:rPr lang="en-US" sz="1600" b="1">
                <a:latin typeface="Helvetica" charset="0"/>
              </a:rPr>
              <a:t>OS</a:t>
            </a:r>
          </a:p>
        </p:txBody>
      </p:sp>
      <p:sp>
        <p:nvSpPr>
          <p:cNvPr id="12302" name="Oval 14"/>
          <p:cNvSpPr>
            <a:spLocks noChangeArrowheads="1"/>
          </p:cNvSpPr>
          <p:nvPr/>
        </p:nvSpPr>
        <p:spPr bwMode="auto">
          <a:xfrm>
            <a:off x="922338" y="2952750"/>
            <a:ext cx="996950" cy="450850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>
            <a:prstTxWarp prst="textNoShape">
              <a:avLst/>
            </a:prstTxWarp>
            <a:spAutoFit/>
          </a:bodyPr>
          <a:lstStyle/>
          <a:p>
            <a:pPr defTabSz="912813" eaLnBrk="0" hangingPunct="0"/>
            <a:r>
              <a:rPr lang="en-US" sz="1600" b="1">
                <a:latin typeface="Helvetica" charset="0"/>
              </a:rPr>
              <a:t>Client</a:t>
            </a:r>
          </a:p>
        </p:txBody>
      </p:sp>
      <p:sp>
        <p:nvSpPr>
          <p:cNvPr id="12303" name="Rectangle 15"/>
          <p:cNvSpPr>
            <a:spLocks noChangeArrowheads="1"/>
          </p:cNvSpPr>
          <p:nvPr/>
        </p:nvSpPr>
        <p:spPr bwMode="auto">
          <a:xfrm>
            <a:off x="1998663" y="5080000"/>
            <a:ext cx="4762500" cy="88265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04" name="Rectangle 16"/>
          <p:cNvSpPr>
            <a:spLocks noChangeArrowheads="1"/>
          </p:cNvSpPr>
          <p:nvPr/>
        </p:nvSpPr>
        <p:spPr bwMode="auto">
          <a:xfrm>
            <a:off x="1998663" y="5080000"/>
            <a:ext cx="730250" cy="884238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05" name="Text Box 17"/>
          <p:cNvSpPr txBox="1">
            <a:spLocks noChangeArrowheads="1"/>
          </p:cNvSpPr>
          <p:nvPr/>
        </p:nvSpPr>
        <p:spPr bwMode="auto">
          <a:xfrm>
            <a:off x="2114550" y="5310188"/>
            <a:ext cx="4889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>
                <a:latin typeface="Courier New" charset="0"/>
              </a:rPr>
              <a:t>IP</a:t>
            </a:r>
          </a:p>
        </p:txBody>
      </p:sp>
      <p:sp>
        <p:nvSpPr>
          <p:cNvPr id="12306" name="Text Box 18"/>
          <p:cNvSpPr txBox="1">
            <a:spLocks noChangeArrowheads="1"/>
          </p:cNvSpPr>
          <p:nvPr/>
        </p:nvSpPr>
        <p:spPr bwMode="auto">
          <a:xfrm>
            <a:off x="3919538" y="5310188"/>
            <a:ext cx="12509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>
                <a:latin typeface="Courier New" charset="0"/>
              </a:rPr>
              <a:t>payload</a:t>
            </a:r>
          </a:p>
        </p:txBody>
      </p:sp>
      <p:sp>
        <p:nvSpPr>
          <p:cNvPr id="12307" name="AutoShape 19"/>
          <p:cNvSpPr>
            <a:spLocks/>
          </p:cNvSpPr>
          <p:nvPr/>
        </p:nvSpPr>
        <p:spPr bwMode="auto">
          <a:xfrm rot="-5400000">
            <a:off x="4572794" y="4272757"/>
            <a:ext cx="344487" cy="3956050"/>
          </a:xfrm>
          <a:prstGeom prst="leftBrace">
            <a:avLst>
              <a:gd name="adj1" fmla="val 95699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08" name="Text Box 20"/>
          <p:cNvSpPr txBox="1">
            <a:spLocks noChangeArrowheads="1"/>
          </p:cNvSpPr>
          <p:nvPr/>
        </p:nvSpPr>
        <p:spPr bwMode="auto">
          <a:xfrm>
            <a:off x="3525838" y="6373813"/>
            <a:ext cx="27749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>
                <a:latin typeface="Courier New" charset="0"/>
              </a:rPr>
              <a:t>detect corruption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Discovery: </a:t>
            </a:r>
            <a:r>
              <a:rPr lang="en-US" dirty="0" smtClean="0"/>
              <a:t>How do hosts find one another?</a:t>
            </a:r>
          </a:p>
          <a:p>
            <a:pPr lvl="1"/>
            <a:r>
              <a:rPr lang="en-US" dirty="0" smtClean="0"/>
              <a:t>DNS: Discovering the IP addresses for names</a:t>
            </a:r>
          </a:p>
          <a:p>
            <a:pPr lvl="1"/>
            <a:r>
              <a:rPr lang="en-US" dirty="0" smtClean="0"/>
              <a:t>ARP: Discovering the MAC addresses for IP addresses</a:t>
            </a:r>
          </a:p>
          <a:p>
            <a:r>
              <a:rPr lang="en-US" b="1" dirty="0" smtClean="0"/>
              <a:t>End-to-end Transport: </a:t>
            </a:r>
            <a:r>
              <a:rPr lang="en-US" dirty="0" smtClean="0"/>
              <a:t>How do hosts communicate with one another?</a:t>
            </a:r>
          </a:p>
          <a:p>
            <a:pPr lvl="1"/>
            <a:r>
              <a:rPr lang="en-US" dirty="0" smtClean="0"/>
              <a:t>TCP: Reliable end-to-end transport</a:t>
            </a:r>
          </a:p>
          <a:p>
            <a:pPr lvl="1"/>
            <a:r>
              <a:rPr lang="en-US" dirty="0" smtClean="0"/>
              <a:t>UDP: Connectionless Transport</a:t>
            </a:r>
          </a:p>
          <a:p>
            <a:r>
              <a:rPr lang="en-US" b="1" dirty="0" smtClean="0"/>
              <a:t>Resource Sharing: </a:t>
            </a:r>
            <a:r>
              <a:rPr lang="en-US" dirty="0" smtClean="0"/>
              <a:t>How do hosts share network resources fairly?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5B2E5C-653B-DB45-AF08-A2138D770F3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D762A-26D9-4E4B-A2B1-F225FC74BC0A}" type="slidenum">
              <a:rPr lang="en-US"/>
              <a:pPr/>
              <a:t>30</a:t>
            </a:fld>
            <a:endParaRPr lang="en-US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User Datagram Protocol (UDP)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Datagram messaging service</a:t>
            </a:r>
          </a:p>
          <a:p>
            <a:pPr lvl="1"/>
            <a:r>
              <a:rPr lang="en-US"/>
              <a:t>Demultiplexing of messages: port numbers</a:t>
            </a:r>
          </a:p>
          <a:p>
            <a:pPr lvl="1"/>
            <a:r>
              <a:rPr lang="en-US"/>
              <a:t>Detecting corrupted messages: checksum</a:t>
            </a:r>
          </a:p>
          <a:p>
            <a:r>
              <a:rPr lang="en-US"/>
              <a:t>Lightweight communication between processes</a:t>
            </a:r>
          </a:p>
          <a:p>
            <a:pPr lvl="1"/>
            <a:r>
              <a:rPr lang="en-US"/>
              <a:t>Send messages to and receive them from a socket</a:t>
            </a:r>
          </a:p>
          <a:p>
            <a:pPr lvl="1"/>
            <a:r>
              <a:rPr lang="en-US"/>
              <a:t>Avoid overhead and delays of ordered, reliable delivery</a:t>
            </a: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2892425" y="4479925"/>
            <a:ext cx="1760538" cy="533400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4652963" y="4479925"/>
            <a:ext cx="1760537" cy="533400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2892425" y="5013325"/>
            <a:ext cx="1760538" cy="533400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4652963" y="5013325"/>
            <a:ext cx="1760537" cy="533400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4" name="Line 8"/>
          <p:cNvSpPr>
            <a:spLocks noChangeShapeType="1"/>
          </p:cNvSpPr>
          <p:nvPr/>
        </p:nvSpPr>
        <p:spPr bwMode="auto">
          <a:xfrm>
            <a:off x="2892425" y="5546725"/>
            <a:ext cx="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5" name="Line 9"/>
          <p:cNvSpPr>
            <a:spLocks noChangeShapeType="1"/>
          </p:cNvSpPr>
          <p:nvPr/>
        </p:nvSpPr>
        <p:spPr bwMode="auto">
          <a:xfrm>
            <a:off x="6415088" y="5546725"/>
            <a:ext cx="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3176588" y="4597400"/>
            <a:ext cx="1295400" cy="366713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 eaLnBrk="0" hangingPunct="0">
              <a:buSzPct val="150000"/>
            </a:pPr>
            <a:r>
              <a:rPr lang="en-US">
                <a:latin typeface="Comic Sans MS" charset="0"/>
              </a:rPr>
              <a:t> SRC port</a:t>
            </a:r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4881563" y="4597400"/>
            <a:ext cx="1295400" cy="366713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 eaLnBrk="0" hangingPunct="0">
              <a:buSzPct val="150000"/>
            </a:pPr>
            <a:r>
              <a:rPr lang="en-US">
                <a:latin typeface="Comic Sans MS" charset="0"/>
              </a:rPr>
              <a:t> DST port</a:t>
            </a: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3176588" y="5103813"/>
            <a:ext cx="1295400" cy="366712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 eaLnBrk="0" hangingPunct="0">
              <a:buSzPct val="150000"/>
            </a:pPr>
            <a:r>
              <a:rPr lang="en-US">
                <a:latin typeface="Comic Sans MS" charset="0"/>
              </a:rPr>
              <a:t>checksum</a:t>
            </a:r>
          </a:p>
        </p:txBody>
      </p:sp>
      <p:sp>
        <p:nvSpPr>
          <p:cNvPr id="14349" name="Text Box 13"/>
          <p:cNvSpPr txBox="1">
            <a:spLocks noChangeArrowheads="1"/>
          </p:cNvSpPr>
          <p:nvPr/>
        </p:nvSpPr>
        <p:spPr bwMode="auto">
          <a:xfrm>
            <a:off x="5129213" y="5103813"/>
            <a:ext cx="895350" cy="366712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 eaLnBrk="0" hangingPunct="0">
              <a:buSzPct val="150000"/>
            </a:pPr>
            <a:r>
              <a:rPr lang="en-US">
                <a:latin typeface="Comic Sans MS" charset="0"/>
              </a:rPr>
              <a:t>length</a:t>
            </a:r>
          </a:p>
        </p:txBody>
      </p:sp>
      <p:sp>
        <p:nvSpPr>
          <p:cNvPr id="14350" name="Text Box 14"/>
          <p:cNvSpPr txBox="1">
            <a:spLocks noChangeArrowheads="1"/>
          </p:cNvSpPr>
          <p:nvPr/>
        </p:nvSpPr>
        <p:spPr bwMode="auto">
          <a:xfrm>
            <a:off x="4291013" y="5775325"/>
            <a:ext cx="83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 eaLnBrk="0" hangingPunct="0">
              <a:buSzPct val="150000"/>
            </a:pPr>
            <a:r>
              <a:rPr lang="en-US">
                <a:latin typeface="Comic Sans MS" charset="0"/>
              </a:rPr>
              <a:t>DATA</a:t>
            </a:r>
          </a:p>
        </p:txBody>
      </p:sp>
      <p:sp>
        <p:nvSpPr>
          <p:cNvPr id="14351" name="Text Box 15"/>
          <p:cNvSpPr txBox="1">
            <a:spLocks noChangeArrowheads="1"/>
          </p:cNvSpPr>
          <p:nvPr/>
        </p:nvSpPr>
        <p:spPr bwMode="auto">
          <a:xfrm>
            <a:off x="152400" y="5181600"/>
            <a:ext cx="2590800" cy="6413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Why does UDP</a:t>
            </a:r>
            <a:br>
              <a:rPr lang="en-US" b="1">
                <a:solidFill>
                  <a:srgbClr val="FF0000"/>
                </a:solidFill>
              </a:rPr>
            </a:br>
            <a:r>
              <a:rPr lang="en-US" b="1">
                <a:solidFill>
                  <a:srgbClr val="FF0000"/>
                </a:solidFill>
              </a:rPr>
              <a:t>provide a checksum?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4EA6C-B1C7-424F-BB65-EDCBC9A61685}" type="slidenum">
              <a:rPr lang="en-US"/>
              <a:pPr/>
              <a:t>31</a:t>
            </a:fld>
            <a:endParaRPr lang="en-US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Advantages to Connectionless Transport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b="1"/>
              <a:t>Fine control</a:t>
            </a:r>
            <a:r>
              <a:rPr lang="en-US" sz="2400"/>
              <a:t> over what data is sent and when</a:t>
            </a:r>
          </a:p>
          <a:p>
            <a:pPr lvl="1"/>
            <a:r>
              <a:rPr lang="en-US" sz="2000"/>
              <a:t>As soon as an application process writes into the socket</a:t>
            </a:r>
          </a:p>
          <a:p>
            <a:pPr lvl="1"/>
            <a:r>
              <a:rPr lang="en-US" sz="2000"/>
              <a:t>… UDP will package the data and send the packet</a:t>
            </a:r>
          </a:p>
          <a:p>
            <a:r>
              <a:rPr lang="en-US" sz="2400" b="1"/>
              <a:t>No delay for connection establishment</a:t>
            </a:r>
            <a:r>
              <a:rPr lang="en-US" sz="2400"/>
              <a:t> </a:t>
            </a:r>
          </a:p>
          <a:p>
            <a:pPr lvl="1"/>
            <a:r>
              <a:rPr lang="en-US" sz="2000"/>
              <a:t>UDP just blasts away without any formal preliminaries</a:t>
            </a:r>
          </a:p>
          <a:p>
            <a:pPr lvl="1"/>
            <a:r>
              <a:rPr lang="en-US" sz="2000"/>
              <a:t>… which avoids introducing any unnecessary delays</a:t>
            </a:r>
          </a:p>
          <a:p>
            <a:r>
              <a:rPr lang="en-US" sz="2400" b="1"/>
              <a:t>No connection state</a:t>
            </a:r>
          </a:p>
          <a:p>
            <a:pPr lvl="1"/>
            <a:r>
              <a:rPr lang="en-US" sz="2000"/>
              <a:t>No allocation of buffers, parameters, sequence #s, etc.</a:t>
            </a:r>
          </a:p>
          <a:p>
            <a:pPr lvl="1"/>
            <a:r>
              <a:rPr lang="en-US" sz="2000"/>
              <a:t>… making it easier to handle many active clients at once</a:t>
            </a:r>
          </a:p>
          <a:p>
            <a:r>
              <a:rPr lang="en-US" sz="2400" b="1"/>
              <a:t>Small packet header overhead</a:t>
            </a:r>
          </a:p>
          <a:p>
            <a:pPr lvl="1"/>
            <a:r>
              <a:rPr lang="en-US" sz="2000"/>
              <a:t>UDP header is only eight-bytes long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35C59-D335-6446-86BC-25146F9211E7}" type="slidenum">
              <a:rPr lang="en-US"/>
              <a:pPr/>
              <a:t>32</a:t>
            </a:fld>
            <a:endParaRPr lang="en-US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Popular Applications That Use UDP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229600" cy="4525963"/>
          </a:xfrm>
        </p:spPr>
        <p:txBody>
          <a:bodyPr/>
          <a:lstStyle/>
          <a:p>
            <a:r>
              <a:rPr lang="en-US" sz="2400"/>
              <a:t>Multimedia streaming</a:t>
            </a:r>
          </a:p>
          <a:p>
            <a:pPr lvl="1"/>
            <a:r>
              <a:rPr lang="en-US" sz="2000"/>
              <a:t>Retransmitting lost/corrupted packets is not worthwhile</a:t>
            </a:r>
          </a:p>
          <a:p>
            <a:pPr lvl="1"/>
            <a:r>
              <a:rPr lang="en-US" sz="2000"/>
              <a:t>By the time the packet is retransmitted, it’s too late</a:t>
            </a:r>
          </a:p>
          <a:p>
            <a:pPr lvl="1"/>
            <a:r>
              <a:rPr lang="en-US" sz="2000"/>
              <a:t>E.g., telephone calls, video conferencing, gaming</a:t>
            </a:r>
          </a:p>
          <a:p>
            <a:r>
              <a:rPr lang="en-US" sz="2400"/>
              <a:t>Simple query protocols like Domain Name System</a:t>
            </a:r>
          </a:p>
          <a:p>
            <a:pPr lvl="1"/>
            <a:r>
              <a:rPr lang="en-US" sz="2000"/>
              <a:t>Overhead of connection establishment is overkill</a:t>
            </a:r>
          </a:p>
          <a:p>
            <a:pPr lvl="1"/>
            <a:r>
              <a:rPr lang="en-US" sz="2000"/>
              <a:t>Easier to have the application retransmit if needed</a:t>
            </a:r>
          </a:p>
        </p:txBody>
      </p:sp>
      <p:pic>
        <p:nvPicPr>
          <p:cNvPr id="18436" name="Picture 4" descr="j02920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88" y="5102225"/>
            <a:ext cx="1636712" cy="1552575"/>
          </a:xfrm>
          <a:prstGeom prst="rect">
            <a:avLst/>
          </a:prstGeom>
          <a:noFill/>
        </p:spPr>
      </p:pic>
      <p:pic>
        <p:nvPicPr>
          <p:cNvPr id="18437" name="Picture 5" descr="j028575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23000" y="5524500"/>
            <a:ext cx="1730375" cy="106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Freeform 6"/>
          <p:cNvSpPr>
            <a:spLocks/>
          </p:cNvSpPr>
          <p:nvPr/>
        </p:nvSpPr>
        <p:spPr bwMode="auto">
          <a:xfrm>
            <a:off x="3035300" y="5210175"/>
            <a:ext cx="3687763" cy="430213"/>
          </a:xfrm>
          <a:custGeom>
            <a:avLst/>
            <a:gdLst/>
            <a:ahLst/>
            <a:cxnLst>
              <a:cxn ang="0">
                <a:pos x="0" y="271"/>
              </a:cxn>
              <a:cxn ang="0">
                <a:pos x="992" y="4"/>
              </a:cxn>
              <a:cxn ang="0">
                <a:pos x="2323" y="246"/>
              </a:cxn>
            </a:cxnLst>
            <a:rect l="0" t="0" r="r" b="b"/>
            <a:pathLst>
              <a:path w="2323" h="271">
                <a:moveTo>
                  <a:pt x="0" y="271"/>
                </a:moveTo>
                <a:cubicBezTo>
                  <a:pt x="302" y="139"/>
                  <a:pt x="605" y="8"/>
                  <a:pt x="992" y="4"/>
                </a:cubicBezTo>
                <a:cubicBezTo>
                  <a:pt x="1379" y="0"/>
                  <a:pt x="1851" y="123"/>
                  <a:pt x="2323" y="246"/>
                </a:cubicBez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/>
            <a:tailEnd type="arrow" w="lg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39" name="Freeform 7"/>
          <p:cNvSpPr>
            <a:spLocks/>
          </p:cNvSpPr>
          <p:nvPr/>
        </p:nvSpPr>
        <p:spPr bwMode="auto">
          <a:xfrm>
            <a:off x="3073400" y="6292850"/>
            <a:ext cx="3725863" cy="358775"/>
          </a:xfrm>
          <a:custGeom>
            <a:avLst/>
            <a:gdLst/>
            <a:ahLst/>
            <a:cxnLst>
              <a:cxn ang="0">
                <a:pos x="2347" y="48"/>
              </a:cxn>
              <a:cxn ang="0">
                <a:pos x="1113" y="218"/>
              </a:cxn>
              <a:cxn ang="0">
                <a:pos x="0" y="0"/>
              </a:cxn>
            </a:cxnLst>
            <a:rect l="0" t="0" r="r" b="b"/>
            <a:pathLst>
              <a:path w="2347" h="226">
                <a:moveTo>
                  <a:pt x="2347" y="48"/>
                </a:moveTo>
                <a:cubicBezTo>
                  <a:pt x="1925" y="137"/>
                  <a:pt x="1504" y="226"/>
                  <a:pt x="1113" y="218"/>
                </a:cubicBezTo>
                <a:cubicBezTo>
                  <a:pt x="722" y="210"/>
                  <a:pt x="361" y="105"/>
                  <a:pt x="0" y="0"/>
                </a:cubicBez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/>
            <a:tailEnd type="arrow" w="lg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2805113" y="4872038"/>
            <a:ext cx="4146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>
                <a:latin typeface="Courier New" charset="0"/>
              </a:rPr>
              <a:t>“Address for www.cnn.com?”</a:t>
            </a:r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3919538" y="6138863"/>
            <a:ext cx="1860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>
                <a:latin typeface="Courier New" charset="0"/>
              </a:rPr>
              <a:t>“12.3.4.15”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B5335-A756-6242-A013-952FD28C9442}" type="slidenum">
              <a:rPr lang="en-US"/>
              <a:pPr/>
              <a:t>33</a:t>
            </a:fld>
            <a:endParaRPr lang="en-US"/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Transmission Control Protocol (TCP)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Stream-of-bytes service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Sends and receives a stream of bytes, not messages</a:t>
            </a:r>
          </a:p>
          <a:p>
            <a:pPr>
              <a:lnSpc>
                <a:spcPct val="90000"/>
              </a:lnSpc>
            </a:pPr>
            <a:r>
              <a:rPr lang="en-US" dirty="0"/>
              <a:t>Reliable, in-order delivery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Checksums to detect corrupted data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Sequence numbers to detect losses and reorder data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Acknowledgments &amp; retransmissions for reliable delivery</a:t>
            </a:r>
          </a:p>
          <a:p>
            <a:pPr>
              <a:lnSpc>
                <a:spcPct val="90000"/>
              </a:lnSpc>
            </a:pPr>
            <a:r>
              <a:rPr lang="en-US" dirty="0"/>
              <a:t>Connection-oriented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Explicit set-up and tear-down of TCP session</a:t>
            </a:r>
          </a:p>
          <a:p>
            <a:pPr>
              <a:lnSpc>
                <a:spcPct val="90000"/>
              </a:lnSpc>
              <a:buSzPct val="75000"/>
            </a:pPr>
            <a:r>
              <a:rPr lang="en-US" dirty="0"/>
              <a:t>Flow control</a:t>
            </a:r>
          </a:p>
          <a:p>
            <a:pPr lvl="1">
              <a:lnSpc>
                <a:spcPct val="90000"/>
              </a:lnSpc>
              <a:buSzPct val="75000"/>
            </a:pPr>
            <a:r>
              <a:rPr lang="en-US" dirty="0"/>
              <a:t>Prevent overflow of the receiver’s buffer space</a:t>
            </a:r>
          </a:p>
          <a:p>
            <a:pPr>
              <a:lnSpc>
                <a:spcPct val="90000"/>
              </a:lnSpc>
            </a:pPr>
            <a:r>
              <a:rPr lang="en-US" dirty="0"/>
              <a:t>Congestion </a:t>
            </a:r>
            <a:r>
              <a:rPr lang="en-US" dirty="0" smtClean="0"/>
              <a:t>control</a:t>
            </a:r>
            <a:endParaRPr lang="en-US" dirty="0"/>
          </a:p>
          <a:p>
            <a:pPr lvl="1">
              <a:lnSpc>
                <a:spcPct val="90000"/>
              </a:lnSpc>
              <a:buClr>
                <a:schemeClr val="tx1"/>
              </a:buClr>
            </a:pPr>
            <a:r>
              <a:rPr lang="en-US" dirty="0"/>
              <a:t>Adapt to network congestion for the greater good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B3CFB-5667-4942-A015-65541D4CAA71}" type="slidenum">
              <a:rPr lang="en-US"/>
              <a:pPr/>
              <a:t>34</a:t>
            </a:fld>
            <a:endParaRPr lang="en-US"/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Reasons for Retransmission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 rot="688582">
            <a:off x="7142163" y="2128838"/>
            <a:ext cx="1447800" cy="396875"/>
            <a:chOff x="1105" y="1265"/>
            <a:chExt cx="912" cy="250"/>
          </a:xfrm>
        </p:grpSpPr>
        <p:sp>
          <p:nvSpPr>
            <p:cNvPr id="49156" name="Line 4"/>
            <p:cNvSpPr>
              <a:spLocks noChangeShapeType="1"/>
            </p:cNvSpPr>
            <p:nvPr/>
          </p:nvSpPr>
          <p:spPr bwMode="auto">
            <a:xfrm>
              <a:off x="1105" y="1487"/>
              <a:ext cx="912" cy="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157" name="Text Box 5"/>
            <p:cNvSpPr txBox="1">
              <a:spLocks noChangeArrowheads="1"/>
            </p:cNvSpPr>
            <p:nvPr/>
          </p:nvSpPr>
          <p:spPr bwMode="auto">
            <a:xfrm>
              <a:off x="1202" y="1265"/>
              <a:ext cx="605" cy="2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>
                  <a:solidFill>
                    <a:srgbClr val="000000"/>
                  </a:solidFill>
                </a:rPr>
                <a:t>Packet</a:t>
              </a: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 rot="-673732">
            <a:off x="6831013" y="2865438"/>
            <a:ext cx="1752600" cy="501650"/>
            <a:chOff x="4062" y="1664"/>
            <a:chExt cx="951" cy="316"/>
          </a:xfrm>
        </p:grpSpPr>
        <p:sp>
          <p:nvSpPr>
            <p:cNvPr id="49159" name="Line 7"/>
            <p:cNvSpPr>
              <a:spLocks noChangeShapeType="1"/>
            </p:cNvSpPr>
            <p:nvPr/>
          </p:nvSpPr>
          <p:spPr bwMode="auto">
            <a:xfrm rot="-1520557">
              <a:off x="4061" y="1979"/>
              <a:ext cx="951" cy="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160" name="Text Box 8"/>
            <p:cNvSpPr txBox="1">
              <a:spLocks noChangeArrowheads="1"/>
            </p:cNvSpPr>
            <p:nvPr/>
          </p:nvSpPr>
          <p:spPr bwMode="auto">
            <a:xfrm rot="-1520557">
              <a:off x="4450" y="1664"/>
              <a:ext cx="384" cy="2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2000">
                  <a:solidFill>
                    <a:srgbClr val="000000"/>
                  </a:solidFill>
                </a:rPr>
                <a:t>ACK</a:t>
              </a:r>
            </a:p>
          </p:txBody>
        </p:sp>
      </p:grpSp>
      <p:cxnSp>
        <p:nvCxnSpPr>
          <p:cNvPr id="49161" name="AutoShape 9"/>
          <p:cNvCxnSpPr>
            <a:cxnSpLocks noChangeShapeType="1"/>
          </p:cNvCxnSpPr>
          <p:nvPr/>
        </p:nvCxnSpPr>
        <p:spPr bwMode="auto">
          <a:xfrm rot="5400000" flipV="1">
            <a:off x="6120606" y="2836069"/>
            <a:ext cx="1890713" cy="3175"/>
          </a:xfrm>
          <a:prstGeom prst="bentConnector5">
            <a:avLst>
              <a:gd name="adj1" fmla="val 22833"/>
              <a:gd name="adj2" fmla="val -6800005"/>
              <a:gd name="adj3" fmla="val 85472"/>
            </a:avLst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</p:cxnSp>
      <p:sp>
        <p:nvSpPr>
          <p:cNvPr id="49162" name="Text Box 10"/>
          <p:cNvSpPr txBox="1">
            <a:spLocks noChangeArrowheads="1"/>
          </p:cNvSpPr>
          <p:nvPr/>
        </p:nvSpPr>
        <p:spPr bwMode="auto">
          <a:xfrm rot="-5400000">
            <a:off x="6074569" y="2736056"/>
            <a:ext cx="1214438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</a:rPr>
              <a:t>Timeout</a:t>
            </a:r>
          </a:p>
        </p:txBody>
      </p:sp>
      <p:sp>
        <p:nvSpPr>
          <p:cNvPr id="49163" name="Line 11"/>
          <p:cNvSpPr>
            <a:spLocks noChangeShapeType="1"/>
          </p:cNvSpPr>
          <p:nvPr/>
        </p:nvSpPr>
        <p:spPr bwMode="auto">
          <a:xfrm rot="688582">
            <a:off x="7034213" y="3721100"/>
            <a:ext cx="1517650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64" name="Text Box 12"/>
          <p:cNvSpPr txBox="1">
            <a:spLocks noChangeArrowheads="1"/>
          </p:cNvSpPr>
          <p:nvPr/>
        </p:nvSpPr>
        <p:spPr bwMode="auto">
          <a:xfrm rot="688582">
            <a:off x="7539038" y="3382963"/>
            <a:ext cx="960437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</a:rPr>
              <a:t>Packet</a:t>
            </a:r>
          </a:p>
        </p:txBody>
      </p:sp>
      <p:grpSp>
        <p:nvGrpSpPr>
          <p:cNvPr id="4" name="Group 13"/>
          <p:cNvGrpSpPr>
            <a:grpSpLocks/>
          </p:cNvGrpSpPr>
          <p:nvPr/>
        </p:nvGrpSpPr>
        <p:grpSpPr bwMode="auto">
          <a:xfrm rot="-1217168">
            <a:off x="6988175" y="4038600"/>
            <a:ext cx="1447800" cy="396875"/>
            <a:chOff x="1133" y="1733"/>
            <a:chExt cx="912" cy="250"/>
          </a:xfrm>
        </p:grpSpPr>
        <p:sp>
          <p:nvSpPr>
            <p:cNvPr id="49166" name="Line 14"/>
            <p:cNvSpPr>
              <a:spLocks noChangeShapeType="1"/>
            </p:cNvSpPr>
            <p:nvPr/>
          </p:nvSpPr>
          <p:spPr bwMode="auto">
            <a:xfrm rot="688582">
              <a:off x="1133" y="1965"/>
              <a:ext cx="912" cy="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167" name="Text Box 15"/>
            <p:cNvSpPr txBox="1">
              <a:spLocks noChangeArrowheads="1"/>
            </p:cNvSpPr>
            <p:nvPr/>
          </p:nvSpPr>
          <p:spPr bwMode="auto">
            <a:xfrm rot="688582">
              <a:off x="1328" y="1733"/>
              <a:ext cx="446" cy="2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>
                  <a:solidFill>
                    <a:srgbClr val="000000"/>
                  </a:solidFill>
                </a:rPr>
                <a:t>ACK</a:t>
              </a:r>
            </a:p>
          </p:txBody>
        </p:sp>
      </p:grpSp>
      <p:cxnSp>
        <p:nvCxnSpPr>
          <p:cNvPr id="49168" name="AutoShape 16"/>
          <p:cNvCxnSpPr>
            <a:cxnSpLocks noChangeShapeType="1"/>
          </p:cNvCxnSpPr>
          <p:nvPr/>
        </p:nvCxnSpPr>
        <p:spPr bwMode="auto">
          <a:xfrm rot="5400000" flipV="1">
            <a:off x="6120607" y="4310856"/>
            <a:ext cx="1890712" cy="3175"/>
          </a:xfrm>
          <a:prstGeom prst="bentConnector5">
            <a:avLst>
              <a:gd name="adj1" fmla="val 10662"/>
              <a:gd name="adj2" fmla="val -6800005"/>
              <a:gd name="adj3" fmla="val 77329"/>
            </a:avLst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</p:cxnSp>
      <p:sp>
        <p:nvSpPr>
          <p:cNvPr id="49169" name="Text Box 17"/>
          <p:cNvSpPr txBox="1">
            <a:spLocks noChangeArrowheads="1"/>
          </p:cNvSpPr>
          <p:nvPr/>
        </p:nvSpPr>
        <p:spPr bwMode="auto">
          <a:xfrm rot="-5400000">
            <a:off x="6072982" y="4210844"/>
            <a:ext cx="1214437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</a:rPr>
              <a:t>Timeout</a:t>
            </a:r>
          </a:p>
        </p:txBody>
      </p:sp>
      <p:grpSp>
        <p:nvGrpSpPr>
          <p:cNvPr id="5" name="Group 18"/>
          <p:cNvGrpSpPr>
            <a:grpSpLocks/>
          </p:cNvGrpSpPr>
          <p:nvPr/>
        </p:nvGrpSpPr>
        <p:grpSpPr bwMode="auto">
          <a:xfrm rot="688582">
            <a:off x="1274763" y="2124075"/>
            <a:ext cx="1081087" cy="396875"/>
            <a:chOff x="1093" y="1281"/>
            <a:chExt cx="924" cy="215"/>
          </a:xfrm>
        </p:grpSpPr>
        <p:sp>
          <p:nvSpPr>
            <p:cNvPr id="49171" name="Line 19"/>
            <p:cNvSpPr>
              <a:spLocks noChangeShapeType="1"/>
            </p:cNvSpPr>
            <p:nvPr/>
          </p:nvSpPr>
          <p:spPr bwMode="auto">
            <a:xfrm>
              <a:off x="1105" y="1483"/>
              <a:ext cx="912" cy="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172" name="Text Box 20"/>
            <p:cNvSpPr txBox="1">
              <a:spLocks noChangeArrowheads="1"/>
            </p:cNvSpPr>
            <p:nvPr/>
          </p:nvSpPr>
          <p:spPr bwMode="auto">
            <a:xfrm>
              <a:off x="1093" y="1281"/>
              <a:ext cx="821" cy="21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>
                  <a:solidFill>
                    <a:srgbClr val="000000"/>
                  </a:solidFill>
                </a:rPr>
                <a:t>Packet</a:t>
              </a:r>
            </a:p>
          </p:txBody>
        </p:sp>
      </p:grpSp>
      <p:cxnSp>
        <p:nvCxnSpPr>
          <p:cNvPr id="49173" name="AutoShape 21"/>
          <p:cNvCxnSpPr>
            <a:cxnSpLocks noChangeShapeType="1"/>
          </p:cNvCxnSpPr>
          <p:nvPr/>
        </p:nvCxnSpPr>
        <p:spPr bwMode="auto">
          <a:xfrm rot="5400000" flipV="1">
            <a:off x="272256" y="2836069"/>
            <a:ext cx="1890713" cy="3175"/>
          </a:xfrm>
          <a:prstGeom prst="bentConnector5">
            <a:avLst>
              <a:gd name="adj1" fmla="val 22833"/>
              <a:gd name="adj2" fmla="val -6800005"/>
              <a:gd name="adj3" fmla="val 100671"/>
            </a:avLst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</p:cxnSp>
      <p:sp>
        <p:nvSpPr>
          <p:cNvPr id="49174" name="Text Box 22"/>
          <p:cNvSpPr txBox="1">
            <a:spLocks noChangeArrowheads="1"/>
          </p:cNvSpPr>
          <p:nvPr/>
        </p:nvSpPr>
        <p:spPr bwMode="auto">
          <a:xfrm rot="-5400000">
            <a:off x="227807" y="2734469"/>
            <a:ext cx="1214437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</a:rPr>
              <a:t>Timeout</a:t>
            </a:r>
          </a:p>
        </p:txBody>
      </p:sp>
      <p:grpSp>
        <p:nvGrpSpPr>
          <p:cNvPr id="6" name="Group 23"/>
          <p:cNvGrpSpPr>
            <a:grpSpLocks/>
          </p:cNvGrpSpPr>
          <p:nvPr/>
        </p:nvGrpSpPr>
        <p:grpSpPr bwMode="auto">
          <a:xfrm rot="688582">
            <a:off x="1292225" y="3603625"/>
            <a:ext cx="1447800" cy="396875"/>
            <a:chOff x="1105" y="1265"/>
            <a:chExt cx="912" cy="250"/>
          </a:xfrm>
        </p:grpSpPr>
        <p:sp>
          <p:nvSpPr>
            <p:cNvPr id="49176" name="Line 24"/>
            <p:cNvSpPr>
              <a:spLocks noChangeShapeType="1"/>
            </p:cNvSpPr>
            <p:nvPr/>
          </p:nvSpPr>
          <p:spPr bwMode="auto">
            <a:xfrm>
              <a:off x="1105" y="1487"/>
              <a:ext cx="912" cy="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177" name="Text Box 25"/>
            <p:cNvSpPr txBox="1">
              <a:spLocks noChangeArrowheads="1"/>
            </p:cNvSpPr>
            <p:nvPr/>
          </p:nvSpPr>
          <p:spPr bwMode="auto">
            <a:xfrm>
              <a:off x="1202" y="1265"/>
              <a:ext cx="605" cy="2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>
                  <a:solidFill>
                    <a:srgbClr val="000000"/>
                  </a:solidFill>
                </a:rPr>
                <a:t>Packet</a:t>
              </a:r>
            </a:p>
          </p:txBody>
        </p:sp>
      </p:grpSp>
      <p:grpSp>
        <p:nvGrpSpPr>
          <p:cNvPr id="7" name="Group 26"/>
          <p:cNvGrpSpPr>
            <a:grpSpLocks/>
          </p:cNvGrpSpPr>
          <p:nvPr/>
        </p:nvGrpSpPr>
        <p:grpSpPr bwMode="auto">
          <a:xfrm rot="-1217168">
            <a:off x="1139825" y="4367213"/>
            <a:ext cx="1447800" cy="396875"/>
            <a:chOff x="1133" y="1733"/>
            <a:chExt cx="912" cy="250"/>
          </a:xfrm>
        </p:grpSpPr>
        <p:sp>
          <p:nvSpPr>
            <p:cNvPr id="49179" name="Line 27"/>
            <p:cNvSpPr>
              <a:spLocks noChangeShapeType="1"/>
            </p:cNvSpPr>
            <p:nvPr/>
          </p:nvSpPr>
          <p:spPr bwMode="auto">
            <a:xfrm rot="688582">
              <a:off x="1133" y="1965"/>
              <a:ext cx="912" cy="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180" name="Text Box 28"/>
            <p:cNvSpPr txBox="1">
              <a:spLocks noChangeArrowheads="1"/>
            </p:cNvSpPr>
            <p:nvPr/>
          </p:nvSpPr>
          <p:spPr bwMode="auto">
            <a:xfrm rot="688582">
              <a:off x="1328" y="1733"/>
              <a:ext cx="446" cy="2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>
                  <a:solidFill>
                    <a:srgbClr val="000000"/>
                  </a:solidFill>
                </a:rPr>
                <a:t>ACK</a:t>
              </a:r>
            </a:p>
          </p:txBody>
        </p:sp>
      </p:grpSp>
      <p:cxnSp>
        <p:nvCxnSpPr>
          <p:cNvPr id="49181" name="AutoShape 29"/>
          <p:cNvCxnSpPr>
            <a:cxnSpLocks noChangeShapeType="1"/>
          </p:cNvCxnSpPr>
          <p:nvPr/>
        </p:nvCxnSpPr>
        <p:spPr bwMode="auto">
          <a:xfrm rot="5400000" flipV="1">
            <a:off x="270670" y="4310856"/>
            <a:ext cx="1890712" cy="3175"/>
          </a:xfrm>
          <a:prstGeom prst="bentConnector5">
            <a:avLst>
              <a:gd name="adj1" fmla="val 22833"/>
              <a:gd name="adj2" fmla="val -6800005"/>
              <a:gd name="adj3" fmla="val 97144"/>
            </a:avLst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</p:cxnSp>
      <p:sp>
        <p:nvSpPr>
          <p:cNvPr id="49182" name="Text Box 30"/>
          <p:cNvSpPr txBox="1">
            <a:spLocks noChangeArrowheads="1"/>
          </p:cNvSpPr>
          <p:nvPr/>
        </p:nvSpPr>
        <p:spPr bwMode="auto">
          <a:xfrm rot="-5400000">
            <a:off x="226219" y="4210844"/>
            <a:ext cx="1214437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</a:rPr>
              <a:t>Timeout</a:t>
            </a:r>
          </a:p>
        </p:txBody>
      </p:sp>
      <p:sp>
        <p:nvSpPr>
          <p:cNvPr id="49183" name="AutoShape 31"/>
          <p:cNvSpPr>
            <a:spLocks noChangeArrowheads="1"/>
          </p:cNvSpPr>
          <p:nvPr/>
        </p:nvSpPr>
        <p:spPr bwMode="auto">
          <a:xfrm flipH="1">
            <a:off x="2130425" y="2362200"/>
            <a:ext cx="381000" cy="457200"/>
          </a:xfrm>
          <a:prstGeom prst="lightningBol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8" name="Group 32"/>
          <p:cNvGrpSpPr>
            <a:grpSpLocks/>
          </p:cNvGrpSpPr>
          <p:nvPr/>
        </p:nvGrpSpPr>
        <p:grpSpPr bwMode="auto">
          <a:xfrm rot="688582">
            <a:off x="4252913" y="2128838"/>
            <a:ext cx="1447800" cy="396875"/>
            <a:chOff x="1105" y="1265"/>
            <a:chExt cx="912" cy="250"/>
          </a:xfrm>
        </p:grpSpPr>
        <p:sp>
          <p:nvSpPr>
            <p:cNvPr id="49185" name="Line 33"/>
            <p:cNvSpPr>
              <a:spLocks noChangeShapeType="1"/>
            </p:cNvSpPr>
            <p:nvPr/>
          </p:nvSpPr>
          <p:spPr bwMode="auto">
            <a:xfrm>
              <a:off x="1105" y="1487"/>
              <a:ext cx="912" cy="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186" name="Text Box 34"/>
            <p:cNvSpPr txBox="1">
              <a:spLocks noChangeArrowheads="1"/>
            </p:cNvSpPr>
            <p:nvPr/>
          </p:nvSpPr>
          <p:spPr bwMode="auto">
            <a:xfrm>
              <a:off x="1202" y="1265"/>
              <a:ext cx="605" cy="2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>
                  <a:solidFill>
                    <a:srgbClr val="000000"/>
                  </a:solidFill>
                </a:rPr>
                <a:t>Packet</a:t>
              </a:r>
            </a:p>
          </p:txBody>
        </p:sp>
      </p:grpSp>
      <p:grpSp>
        <p:nvGrpSpPr>
          <p:cNvPr id="9" name="Group 35"/>
          <p:cNvGrpSpPr>
            <a:grpSpLocks/>
          </p:cNvGrpSpPr>
          <p:nvPr/>
        </p:nvGrpSpPr>
        <p:grpSpPr bwMode="auto">
          <a:xfrm rot="-1217168">
            <a:off x="4549775" y="2809875"/>
            <a:ext cx="982663" cy="396875"/>
            <a:chOff x="1133" y="1733"/>
            <a:chExt cx="912" cy="250"/>
          </a:xfrm>
        </p:grpSpPr>
        <p:sp>
          <p:nvSpPr>
            <p:cNvPr id="49188" name="Line 36"/>
            <p:cNvSpPr>
              <a:spLocks noChangeShapeType="1"/>
            </p:cNvSpPr>
            <p:nvPr/>
          </p:nvSpPr>
          <p:spPr bwMode="auto">
            <a:xfrm rot="688582">
              <a:off x="1133" y="1965"/>
              <a:ext cx="912" cy="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189" name="Text Box 37"/>
            <p:cNvSpPr txBox="1">
              <a:spLocks noChangeArrowheads="1"/>
            </p:cNvSpPr>
            <p:nvPr/>
          </p:nvSpPr>
          <p:spPr bwMode="auto">
            <a:xfrm rot="688582">
              <a:off x="1218" y="1733"/>
              <a:ext cx="658" cy="2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>
                  <a:solidFill>
                    <a:srgbClr val="000000"/>
                  </a:solidFill>
                </a:rPr>
                <a:t>ACK</a:t>
              </a:r>
            </a:p>
          </p:txBody>
        </p:sp>
      </p:grpSp>
      <p:cxnSp>
        <p:nvCxnSpPr>
          <p:cNvPr id="49190" name="AutoShape 38"/>
          <p:cNvCxnSpPr>
            <a:cxnSpLocks noChangeShapeType="1"/>
          </p:cNvCxnSpPr>
          <p:nvPr/>
        </p:nvCxnSpPr>
        <p:spPr bwMode="auto">
          <a:xfrm rot="5400000" flipV="1">
            <a:off x="3231356" y="2836069"/>
            <a:ext cx="1890713" cy="3175"/>
          </a:xfrm>
          <a:prstGeom prst="bentConnector5">
            <a:avLst>
              <a:gd name="adj1" fmla="val 22833"/>
              <a:gd name="adj2" fmla="val -6800005"/>
              <a:gd name="adj3" fmla="val 100671"/>
            </a:avLst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</p:cxnSp>
      <p:sp>
        <p:nvSpPr>
          <p:cNvPr id="49191" name="Text Box 39"/>
          <p:cNvSpPr txBox="1">
            <a:spLocks noChangeArrowheads="1"/>
          </p:cNvSpPr>
          <p:nvPr/>
        </p:nvSpPr>
        <p:spPr bwMode="auto">
          <a:xfrm rot="-5400000">
            <a:off x="3185319" y="2736056"/>
            <a:ext cx="1214438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</a:rPr>
              <a:t>Timeout</a:t>
            </a:r>
          </a:p>
        </p:txBody>
      </p:sp>
      <p:grpSp>
        <p:nvGrpSpPr>
          <p:cNvPr id="10" name="Group 40"/>
          <p:cNvGrpSpPr>
            <a:grpSpLocks/>
          </p:cNvGrpSpPr>
          <p:nvPr/>
        </p:nvGrpSpPr>
        <p:grpSpPr bwMode="auto">
          <a:xfrm rot="688582">
            <a:off x="4251325" y="3603625"/>
            <a:ext cx="1447800" cy="396875"/>
            <a:chOff x="1105" y="1265"/>
            <a:chExt cx="912" cy="250"/>
          </a:xfrm>
        </p:grpSpPr>
        <p:sp>
          <p:nvSpPr>
            <p:cNvPr id="49193" name="Line 41"/>
            <p:cNvSpPr>
              <a:spLocks noChangeShapeType="1"/>
            </p:cNvSpPr>
            <p:nvPr/>
          </p:nvSpPr>
          <p:spPr bwMode="auto">
            <a:xfrm>
              <a:off x="1105" y="1487"/>
              <a:ext cx="912" cy="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194" name="Text Box 42"/>
            <p:cNvSpPr txBox="1">
              <a:spLocks noChangeArrowheads="1"/>
            </p:cNvSpPr>
            <p:nvPr/>
          </p:nvSpPr>
          <p:spPr bwMode="auto">
            <a:xfrm>
              <a:off x="1202" y="1265"/>
              <a:ext cx="605" cy="2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>
                  <a:solidFill>
                    <a:srgbClr val="000000"/>
                  </a:solidFill>
                </a:rPr>
                <a:t>Packet</a:t>
              </a:r>
            </a:p>
          </p:txBody>
        </p:sp>
      </p:grpSp>
      <p:grpSp>
        <p:nvGrpSpPr>
          <p:cNvPr id="11" name="Group 43"/>
          <p:cNvGrpSpPr>
            <a:grpSpLocks/>
          </p:cNvGrpSpPr>
          <p:nvPr/>
        </p:nvGrpSpPr>
        <p:grpSpPr bwMode="auto">
          <a:xfrm rot="-1217168">
            <a:off x="4098925" y="4367213"/>
            <a:ext cx="1447800" cy="396875"/>
            <a:chOff x="1133" y="1733"/>
            <a:chExt cx="912" cy="250"/>
          </a:xfrm>
        </p:grpSpPr>
        <p:sp>
          <p:nvSpPr>
            <p:cNvPr id="49196" name="Line 44"/>
            <p:cNvSpPr>
              <a:spLocks noChangeShapeType="1"/>
            </p:cNvSpPr>
            <p:nvPr/>
          </p:nvSpPr>
          <p:spPr bwMode="auto">
            <a:xfrm rot="688582">
              <a:off x="1133" y="1965"/>
              <a:ext cx="912" cy="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197" name="Text Box 45"/>
            <p:cNvSpPr txBox="1">
              <a:spLocks noChangeArrowheads="1"/>
            </p:cNvSpPr>
            <p:nvPr/>
          </p:nvSpPr>
          <p:spPr bwMode="auto">
            <a:xfrm rot="688582">
              <a:off x="1328" y="1733"/>
              <a:ext cx="446" cy="2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>
                  <a:solidFill>
                    <a:srgbClr val="000000"/>
                  </a:solidFill>
                </a:rPr>
                <a:t>ACK</a:t>
              </a:r>
            </a:p>
          </p:txBody>
        </p:sp>
      </p:grpSp>
      <p:cxnSp>
        <p:nvCxnSpPr>
          <p:cNvPr id="49198" name="AutoShape 46"/>
          <p:cNvCxnSpPr>
            <a:cxnSpLocks noChangeShapeType="1"/>
          </p:cNvCxnSpPr>
          <p:nvPr/>
        </p:nvCxnSpPr>
        <p:spPr bwMode="auto">
          <a:xfrm rot="5400000" flipV="1">
            <a:off x="3229770" y="4310856"/>
            <a:ext cx="1890712" cy="3175"/>
          </a:xfrm>
          <a:prstGeom prst="bentConnector5">
            <a:avLst>
              <a:gd name="adj1" fmla="val 22833"/>
              <a:gd name="adj2" fmla="val -6800005"/>
              <a:gd name="adj3" fmla="val 97144"/>
            </a:avLst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</p:cxnSp>
      <p:sp>
        <p:nvSpPr>
          <p:cNvPr id="49199" name="Text Box 47"/>
          <p:cNvSpPr txBox="1">
            <a:spLocks noChangeArrowheads="1"/>
          </p:cNvSpPr>
          <p:nvPr/>
        </p:nvSpPr>
        <p:spPr bwMode="auto">
          <a:xfrm rot="-5400000">
            <a:off x="3183732" y="4210844"/>
            <a:ext cx="1214437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</a:rPr>
              <a:t>Timeout</a:t>
            </a:r>
          </a:p>
        </p:txBody>
      </p:sp>
      <p:sp>
        <p:nvSpPr>
          <p:cNvPr id="49200" name="Line 48"/>
          <p:cNvSpPr>
            <a:spLocks noChangeShapeType="1"/>
          </p:cNvSpPr>
          <p:nvPr/>
        </p:nvSpPr>
        <p:spPr bwMode="auto">
          <a:xfrm>
            <a:off x="4175125" y="1752600"/>
            <a:ext cx="0" cy="38100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201" name="AutoShape 49"/>
          <p:cNvSpPr>
            <a:spLocks noChangeArrowheads="1"/>
          </p:cNvSpPr>
          <p:nvPr/>
        </p:nvSpPr>
        <p:spPr bwMode="auto">
          <a:xfrm>
            <a:off x="4327525" y="3048000"/>
            <a:ext cx="381000" cy="457200"/>
          </a:xfrm>
          <a:prstGeom prst="lightningBol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202" name="Text Box 50"/>
          <p:cNvSpPr txBox="1">
            <a:spLocks noChangeArrowheads="1"/>
          </p:cNvSpPr>
          <p:nvPr/>
        </p:nvSpPr>
        <p:spPr bwMode="auto">
          <a:xfrm>
            <a:off x="4156075" y="5456238"/>
            <a:ext cx="1682750" cy="10064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 b="1">
                <a:solidFill>
                  <a:srgbClr val="0000FF"/>
                </a:solidFill>
              </a:rPr>
              <a:t>ACK lost</a:t>
            </a:r>
          </a:p>
          <a:p>
            <a:pPr eaLnBrk="0" hangingPunct="0"/>
            <a:r>
              <a:rPr lang="en-US" sz="2000">
                <a:solidFill>
                  <a:srgbClr val="FF3300"/>
                </a:solidFill>
              </a:rPr>
              <a:t>DUPLICATE </a:t>
            </a:r>
            <a:br>
              <a:rPr lang="en-US" sz="2000">
                <a:solidFill>
                  <a:srgbClr val="FF3300"/>
                </a:solidFill>
              </a:rPr>
            </a:br>
            <a:r>
              <a:rPr lang="en-US" sz="2000">
                <a:solidFill>
                  <a:srgbClr val="FF3300"/>
                </a:solidFill>
              </a:rPr>
              <a:t>PACKET</a:t>
            </a:r>
          </a:p>
        </p:txBody>
      </p:sp>
      <p:sp>
        <p:nvSpPr>
          <p:cNvPr id="49203" name="Text Box 51"/>
          <p:cNvSpPr txBox="1">
            <a:spLocks noChangeArrowheads="1"/>
          </p:cNvSpPr>
          <p:nvPr/>
        </p:nvSpPr>
        <p:spPr bwMode="auto">
          <a:xfrm>
            <a:off x="1239838" y="5592763"/>
            <a:ext cx="152400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 b="1">
                <a:solidFill>
                  <a:srgbClr val="0000FF"/>
                </a:solidFill>
              </a:rPr>
              <a:t>Packet lost</a:t>
            </a:r>
          </a:p>
        </p:txBody>
      </p:sp>
      <p:sp>
        <p:nvSpPr>
          <p:cNvPr id="49204" name="Text Box 52"/>
          <p:cNvSpPr txBox="1">
            <a:spLocks noChangeArrowheads="1"/>
          </p:cNvSpPr>
          <p:nvPr/>
        </p:nvSpPr>
        <p:spPr bwMode="auto">
          <a:xfrm>
            <a:off x="6891338" y="5486400"/>
            <a:ext cx="1790700" cy="10064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 b="1">
                <a:solidFill>
                  <a:srgbClr val="0000FF"/>
                </a:solidFill>
              </a:rPr>
              <a:t>Early timeout</a:t>
            </a:r>
          </a:p>
          <a:p>
            <a:pPr eaLnBrk="0" hangingPunct="0"/>
            <a:r>
              <a:rPr lang="en-US" sz="2000">
                <a:solidFill>
                  <a:srgbClr val="FF0000"/>
                </a:solidFill>
              </a:rPr>
              <a:t>DUPLICATE</a:t>
            </a:r>
            <a:br>
              <a:rPr lang="en-US" sz="2000">
                <a:solidFill>
                  <a:srgbClr val="FF0000"/>
                </a:solidFill>
              </a:rPr>
            </a:br>
            <a:r>
              <a:rPr lang="en-US" sz="2000">
                <a:solidFill>
                  <a:srgbClr val="FF0000"/>
                </a:solidFill>
              </a:rPr>
              <a:t>PACKETS</a:t>
            </a:r>
          </a:p>
        </p:txBody>
      </p:sp>
      <p:sp>
        <p:nvSpPr>
          <p:cNvPr id="49205" name="Line 53"/>
          <p:cNvSpPr>
            <a:spLocks noChangeShapeType="1"/>
          </p:cNvSpPr>
          <p:nvPr/>
        </p:nvSpPr>
        <p:spPr bwMode="auto">
          <a:xfrm>
            <a:off x="5662613" y="1752600"/>
            <a:ext cx="0" cy="38100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206" name="Line 54"/>
          <p:cNvSpPr>
            <a:spLocks noChangeShapeType="1"/>
          </p:cNvSpPr>
          <p:nvPr/>
        </p:nvSpPr>
        <p:spPr bwMode="auto">
          <a:xfrm>
            <a:off x="1214438" y="1752600"/>
            <a:ext cx="0" cy="38100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207" name="Line 55"/>
          <p:cNvSpPr>
            <a:spLocks noChangeShapeType="1"/>
          </p:cNvSpPr>
          <p:nvPr/>
        </p:nvSpPr>
        <p:spPr bwMode="auto">
          <a:xfrm>
            <a:off x="2701925" y="1752600"/>
            <a:ext cx="0" cy="38100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208" name="Line 56"/>
          <p:cNvSpPr>
            <a:spLocks noChangeShapeType="1"/>
          </p:cNvSpPr>
          <p:nvPr/>
        </p:nvSpPr>
        <p:spPr bwMode="auto">
          <a:xfrm>
            <a:off x="7062788" y="1752600"/>
            <a:ext cx="0" cy="38100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209" name="Line 57"/>
          <p:cNvSpPr>
            <a:spLocks noChangeShapeType="1"/>
          </p:cNvSpPr>
          <p:nvPr/>
        </p:nvSpPr>
        <p:spPr bwMode="auto">
          <a:xfrm>
            <a:off x="8550275" y="1752600"/>
            <a:ext cx="0" cy="38100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62" grpId="0"/>
      <p:bldP spid="49163" grpId="0" animBg="1"/>
      <p:bldP spid="49164" grpId="0"/>
      <p:bldP spid="49169" grpId="0"/>
      <p:bldP spid="49174" grpId="0"/>
      <p:bldP spid="49182" grpId="0"/>
      <p:bldP spid="49191" grpId="0"/>
      <p:bldP spid="49199" grpId="0"/>
      <p:bldP spid="49200" grpId="0" animBg="1"/>
      <p:bldP spid="49201" grpId="0" animBg="1"/>
      <p:bldP spid="49202" grpId="0"/>
      <p:bldP spid="49204" grpId="0"/>
      <p:bldP spid="49205" grpId="0" animBg="1"/>
      <p:bldP spid="49208" grpId="0" animBg="1"/>
      <p:bldP spid="4920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445E3-A7EB-8043-80EB-378F693CF1A0}" type="slidenum">
              <a:rPr lang="en-US"/>
              <a:pPr/>
              <a:t>35</a:t>
            </a:fld>
            <a:endParaRPr lang="en-US"/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Long Should Sender Wait?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46238"/>
            <a:ext cx="8686800" cy="4525962"/>
          </a:xfrm>
        </p:spPr>
        <p:txBody>
          <a:bodyPr/>
          <a:lstStyle/>
          <a:p>
            <a:r>
              <a:rPr lang="en-US" sz="2400"/>
              <a:t>Sender sets a timeout to wait for an ACK</a:t>
            </a:r>
          </a:p>
          <a:p>
            <a:pPr lvl="1"/>
            <a:r>
              <a:rPr lang="en-US" sz="2000"/>
              <a:t>Too short: wasted retransmissions</a:t>
            </a:r>
          </a:p>
          <a:p>
            <a:pPr lvl="1"/>
            <a:r>
              <a:rPr lang="en-US" sz="2000"/>
              <a:t>Too long: excessive delays when packet lost</a:t>
            </a:r>
          </a:p>
          <a:p>
            <a:r>
              <a:rPr lang="en-US" sz="2400"/>
              <a:t>TCP sets timeout as a function of the RTT</a:t>
            </a:r>
          </a:p>
          <a:p>
            <a:pPr lvl="1"/>
            <a:r>
              <a:rPr lang="en-US" sz="2000"/>
              <a:t>Expect ACK to arrive after an “round-trip time”</a:t>
            </a:r>
          </a:p>
          <a:p>
            <a:pPr lvl="1"/>
            <a:r>
              <a:rPr lang="en-US" sz="2000"/>
              <a:t>… plus a fudge factor to account for queuing</a:t>
            </a:r>
          </a:p>
          <a:p>
            <a:r>
              <a:rPr lang="en-US" sz="2400"/>
              <a:t>But, how does the sender know the RTT?</a:t>
            </a:r>
          </a:p>
          <a:p>
            <a:pPr lvl="1"/>
            <a:r>
              <a:rPr lang="en-US" sz="2000"/>
              <a:t>Can estimate the RTT by watching the ACKs</a:t>
            </a:r>
          </a:p>
          <a:p>
            <a:pPr lvl="1"/>
            <a:r>
              <a:rPr lang="en-US" sz="2000"/>
              <a:t>Smooth estimate: keep a running average of the RTT</a:t>
            </a:r>
          </a:p>
          <a:p>
            <a:pPr lvl="2"/>
            <a:r>
              <a:rPr lang="en-US" sz="2000"/>
              <a:t>EstimatedRTT = a * EstimatedRTT + (1 –a ) * SampleRTT</a:t>
            </a:r>
          </a:p>
          <a:p>
            <a:pPr lvl="1"/>
            <a:r>
              <a:rPr lang="en-US" sz="2000"/>
              <a:t>Compute timeout: TimeOut = EstimatedRTT + 4 * DevRTT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DA606-47D9-2C44-AC11-BE533444E4BF}" type="slidenum">
              <a:rPr lang="en-US"/>
              <a:pPr/>
              <a:t>36</a:t>
            </a:fld>
            <a:endParaRPr lang="en-US"/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Round-Trip Time Estimation</a:t>
            </a:r>
          </a:p>
        </p:txBody>
      </p:sp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0538" y="1049338"/>
            <a:ext cx="7739062" cy="529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778B5-A76E-F945-9F79-7E6D50DCC7E6}" type="slidenum">
              <a:rPr lang="en-US"/>
              <a:pPr/>
              <a:t>37</a:t>
            </a:fld>
            <a:endParaRPr lang="en-US"/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Flaw in This Approach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46238"/>
            <a:ext cx="8229600" cy="4525962"/>
          </a:xfrm>
        </p:spPr>
        <p:txBody>
          <a:bodyPr/>
          <a:lstStyle/>
          <a:p>
            <a:r>
              <a:rPr lang="en-US" sz="2400"/>
              <a:t>An ACK doesn’t really acknowledge a transmission</a:t>
            </a:r>
          </a:p>
          <a:p>
            <a:pPr lvl="1"/>
            <a:r>
              <a:rPr lang="en-US" sz="2000"/>
              <a:t>Rather, it acknowledges receipt of the data</a:t>
            </a:r>
          </a:p>
          <a:p>
            <a:r>
              <a:rPr lang="en-US" sz="2400"/>
              <a:t>Consider a retransmission of a lost packet</a:t>
            </a:r>
          </a:p>
          <a:p>
            <a:pPr lvl="1"/>
            <a:r>
              <a:rPr lang="en-US" sz="2000"/>
              <a:t>If you assume the ACK goes with the 1st transmission</a:t>
            </a:r>
          </a:p>
          <a:p>
            <a:pPr lvl="1"/>
            <a:r>
              <a:rPr lang="en-US" sz="2000"/>
              <a:t>… the Sample RTT comes out way too large</a:t>
            </a:r>
          </a:p>
          <a:p>
            <a:r>
              <a:rPr lang="en-US" sz="2400"/>
              <a:t>Consider a duplicate packet </a:t>
            </a:r>
          </a:p>
          <a:p>
            <a:pPr lvl="1"/>
            <a:r>
              <a:rPr lang="en-US" sz="2000"/>
              <a:t>If you assume the ACK goes with the 2nd transmission</a:t>
            </a:r>
          </a:p>
          <a:p>
            <a:pPr lvl="1"/>
            <a:r>
              <a:rPr lang="en-US" sz="2000"/>
              <a:t>… the Sample RTT comes out way too small</a:t>
            </a:r>
          </a:p>
          <a:p>
            <a:r>
              <a:rPr lang="en-US" sz="2400"/>
              <a:t>Simple solution in the Karn/Partridge algorithm</a:t>
            </a:r>
          </a:p>
          <a:p>
            <a:pPr lvl="1"/>
            <a:r>
              <a:rPr lang="en-US" sz="2000"/>
              <a:t>Only collect samples for segments sent one single time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65C20-073F-B64A-8871-C2254DB2D547}" type="slidenum">
              <a:rPr lang="en-US"/>
              <a:pPr/>
              <a:t>38</a:t>
            </a:fld>
            <a:endParaRPr lang="en-US"/>
          </a:p>
        </p:txBody>
      </p:sp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Still, Timeouts are Inefficient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220788"/>
          </a:xfrm>
        </p:spPr>
        <p:txBody>
          <a:bodyPr/>
          <a:lstStyle/>
          <a:p>
            <a:r>
              <a:rPr lang="en-US"/>
              <a:t>Timeout-based retransmission</a:t>
            </a:r>
          </a:p>
          <a:p>
            <a:pPr lvl="1"/>
            <a:r>
              <a:rPr lang="en-US"/>
              <a:t>Sender transmits a packet and waits until timer expires and retransmits from the lost packet onward</a:t>
            </a:r>
          </a:p>
        </p:txBody>
      </p:sp>
      <p:pic>
        <p:nvPicPr>
          <p:cNvPr id="57349" name="Picture 5" descr="gbn_examp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2914650"/>
            <a:ext cx="4610100" cy="37925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85E5B-F4F6-0B48-B822-22131C031493}" type="slidenum">
              <a:rPr lang="en-US"/>
              <a:pPr/>
              <a:t>39</a:t>
            </a:fld>
            <a:endParaRPr lang="en-US"/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Fast Retransmission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229600" cy="4525963"/>
          </a:xfrm>
        </p:spPr>
        <p:txBody>
          <a:bodyPr/>
          <a:lstStyle/>
          <a:p>
            <a:r>
              <a:rPr lang="en-US"/>
              <a:t>Better solution possible under sliding window</a:t>
            </a:r>
          </a:p>
          <a:p>
            <a:pPr lvl="1"/>
            <a:r>
              <a:rPr lang="en-US"/>
              <a:t>Although packet n might have been lost</a:t>
            </a:r>
          </a:p>
          <a:p>
            <a:pPr lvl="1"/>
            <a:r>
              <a:rPr lang="en-US"/>
              <a:t>… packets n+1, n+2, and so on might get through</a:t>
            </a:r>
          </a:p>
          <a:p>
            <a:r>
              <a:rPr lang="en-US" b="1"/>
              <a:t>Idea:</a:t>
            </a:r>
            <a:r>
              <a:rPr lang="en-US"/>
              <a:t> have the receiver send ACK packets</a:t>
            </a:r>
          </a:p>
          <a:p>
            <a:pPr lvl="1"/>
            <a:r>
              <a:rPr lang="en-US"/>
              <a:t>ACK says that receiver is still awaiting n</a:t>
            </a:r>
            <a:r>
              <a:rPr lang="en-US" baseline="30000"/>
              <a:t>th</a:t>
            </a:r>
            <a:r>
              <a:rPr lang="en-US"/>
              <a:t> packet</a:t>
            </a:r>
          </a:p>
          <a:p>
            <a:pPr lvl="2"/>
            <a:r>
              <a:rPr lang="en-US"/>
              <a:t>And </a:t>
            </a:r>
            <a:r>
              <a:rPr lang="en-US" i="1"/>
              <a:t>repeated </a:t>
            </a:r>
            <a:r>
              <a:rPr lang="en-US"/>
              <a:t>ACKs suggest later packets have arrived</a:t>
            </a:r>
          </a:p>
          <a:p>
            <a:pPr lvl="1"/>
            <a:r>
              <a:rPr lang="en-US"/>
              <a:t>Sender can view the “duplicate ACKs” as an early hint</a:t>
            </a:r>
          </a:p>
          <a:p>
            <a:pPr lvl="2"/>
            <a:r>
              <a:rPr lang="en-US"/>
              <a:t>… that the n</a:t>
            </a:r>
            <a:r>
              <a:rPr lang="en-US" baseline="30000"/>
              <a:t>th</a:t>
            </a:r>
            <a:r>
              <a:rPr lang="en-US"/>
              <a:t> packet must have been lost</a:t>
            </a:r>
          </a:p>
          <a:p>
            <a:pPr lvl="2"/>
            <a:r>
              <a:rPr lang="en-US"/>
              <a:t>… and perform the retransmission early</a:t>
            </a:r>
          </a:p>
          <a:p>
            <a:r>
              <a:rPr lang="en-US"/>
              <a:t>Fast retransmission</a:t>
            </a:r>
          </a:p>
          <a:p>
            <a:pPr lvl="1"/>
            <a:r>
              <a:rPr lang="en-US"/>
              <a:t>Sender retransmits data after the triple duplicate ACK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Three Kinds of Identifiers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505450"/>
              </p:ext>
            </p:extLst>
          </p:nvPr>
        </p:nvGraphicFramePr>
        <p:xfrm>
          <a:off x="457200" y="1335088"/>
          <a:ext cx="8458200" cy="5030789"/>
        </p:xfrm>
        <a:graphic>
          <a:graphicData uri="http://schemas.openxmlformats.org/drawingml/2006/table">
            <a:tbl>
              <a:tblPr/>
              <a:tblGrid>
                <a:gridCol w="1295400"/>
                <a:gridCol w="2514600"/>
                <a:gridCol w="2362200"/>
                <a:gridCol w="2286000"/>
              </a:tblGrid>
              <a:tr h="50641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Host Name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IP Address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MAC Address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87471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Example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7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www.cc.gatech.edu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2E2EFF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7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2E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130.207.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7.210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7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2E2E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00-15-C5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-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49-04-A9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7CB"/>
                    </a:solidFill>
                  </a:tcPr>
                </a:tc>
              </a:tr>
              <a:tr h="87471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Size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Hierarchical, human readable, variable length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Hierarchical, machine readable, 32 bits (in IPv4)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Flat, machine readable, 48 bits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CE7"/>
                    </a:solidFill>
                  </a:tcPr>
                </a:tc>
              </a:tr>
              <a:tr h="50641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Read by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7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Humans, hosts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7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IP routers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7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Switches in LAN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7CB"/>
                    </a:solidFill>
                  </a:tcPr>
                </a:tc>
              </a:tr>
              <a:tr h="135413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5C5C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Allocation, top-level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Domain, assigned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by registrar (e.g., for .edu)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Variable-length prefixes, assigned by ICANN, RIR, or ISP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Fixed-sized blocks, assigned by IEEE to vendors (e.g., Dell)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CE7"/>
                    </a:solidFill>
                  </a:tcPr>
                </a:tc>
              </a:tr>
              <a:tr h="87471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Allocation, low-level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7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Host name, local administrator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7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Interface, by admin or DHCP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7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Interface, by vendor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7CB"/>
                    </a:solidFill>
                  </a:tcPr>
                </a:tc>
              </a:tr>
            </a:tbl>
          </a:graphicData>
        </a:graphic>
      </p:graphicFrame>
      <p:sp>
        <p:nvSpPr>
          <p:cNvPr id="2256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CD875BA2-A044-F84A-8043-0465DE51494B}" type="slidenum">
              <a:rPr lang="en-US" sz="1400" b="0">
                <a:latin typeface="Times New Roman" charset="0"/>
              </a:rPr>
              <a:pPr eaLnBrk="1" hangingPunct="1"/>
              <a:t>4</a:t>
            </a:fld>
            <a:endParaRPr lang="en-US" sz="1400" b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125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5E9FF-54BC-1D4A-86F5-27F9FF9E16F9}" type="slidenum">
              <a:rPr lang="en-US"/>
              <a:pPr/>
              <a:t>40</a:t>
            </a:fld>
            <a:endParaRPr lang="en-US"/>
          </a:p>
        </p:txBody>
      </p:sp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Flow Control: Sliding </a:t>
            </a:r>
            <a:r>
              <a:rPr lang="en-US" dirty="0"/>
              <a:t>Window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7638"/>
            <a:ext cx="8229600" cy="4525962"/>
          </a:xfrm>
        </p:spPr>
        <p:txBody>
          <a:bodyPr/>
          <a:lstStyle/>
          <a:p>
            <a:r>
              <a:rPr lang="en-US" sz="2400"/>
              <a:t>Stop-and-wait is inefficient</a:t>
            </a:r>
          </a:p>
          <a:p>
            <a:pPr lvl="1"/>
            <a:r>
              <a:rPr lang="en-US" sz="2000"/>
              <a:t>Only one TCP segment is “in flight” at a time</a:t>
            </a:r>
          </a:p>
          <a:p>
            <a:pPr lvl="1"/>
            <a:r>
              <a:rPr lang="en-US" sz="2000"/>
              <a:t>Especially bad when delay-bandwidth product is high</a:t>
            </a:r>
          </a:p>
          <a:p>
            <a:r>
              <a:rPr lang="en-US" sz="2400"/>
              <a:t>Numerical example</a:t>
            </a:r>
          </a:p>
          <a:p>
            <a:pPr lvl="1"/>
            <a:r>
              <a:rPr lang="en-US" sz="2000"/>
              <a:t>1.5 Mbps link with a 45 msec round-trip time (RTT)</a:t>
            </a:r>
          </a:p>
          <a:p>
            <a:pPr lvl="2"/>
            <a:r>
              <a:rPr lang="en-US" sz="2000"/>
              <a:t>Delay-bandwidth product is 67.5 Kbits (or 8 KBytes)</a:t>
            </a:r>
          </a:p>
          <a:p>
            <a:pPr lvl="1"/>
            <a:r>
              <a:rPr lang="en-US" sz="2000"/>
              <a:t>But, sender can send at most one packet per RTT</a:t>
            </a:r>
          </a:p>
          <a:p>
            <a:pPr lvl="2"/>
            <a:r>
              <a:rPr lang="en-US" sz="2000"/>
              <a:t>Assuming a segment size of 1 KB (8 Kbits)</a:t>
            </a:r>
          </a:p>
          <a:p>
            <a:pPr lvl="2"/>
            <a:r>
              <a:rPr lang="en-US" sz="2000"/>
              <a:t>… leads to 8 Kbits/segment / 45 msec/segment </a:t>
            </a:r>
            <a:r>
              <a:rPr lang="en-US" sz="2000">
                <a:sym typeface="Wingdings" charset="2"/>
              </a:rPr>
              <a:t> 182 Kbps</a:t>
            </a:r>
          </a:p>
          <a:p>
            <a:pPr lvl="2"/>
            <a:r>
              <a:rPr lang="en-US" sz="2000">
                <a:sym typeface="Wingdings" charset="2"/>
              </a:rPr>
              <a:t>That’s just one-eighth of the 1.5 Mbps link capacity</a:t>
            </a:r>
            <a:endParaRPr lang="en-US" sz="2000"/>
          </a:p>
        </p:txBody>
      </p:sp>
      <p:pic>
        <p:nvPicPr>
          <p:cNvPr id="86020" name="Picture 4" descr="j019538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539750" y="5349875"/>
            <a:ext cx="1476375" cy="1508125"/>
          </a:xfrm>
          <a:prstGeom prst="rect">
            <a:avLst/>
          </a:prstGeom>
          <a:noFill/>
        </p:spPr>
      </p:pic>
      <p:pic>
        <p:nvPicPr>
          <p:cNvPr id="86021" name="Picture 5" descr="j028575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07175" y="5580063"/>
            <a:ext cx="1824038" cy="1120775"/>
          </a:xfrm>
          <a:prstGeom prst="rect">
            <a:avLst/>
          </a:prstGeom>
          <a:noFill/>
        </p:spPr>
      </p:pic>
      <p:sp>
        <p:nvSpPr>
          <p:cNvPr id="86022" name="Rectangle 6"/>
          <p:cNvSpPr>
            <a:spLocks noChangeArrowheads="1"/>
          </p:cNvSpPr>
          <p:nvPr/>
        </p:nvSpPr>
        <p:spPr bwMode="auto">
          <a:xfrm>
            <a:off x="1922463" y="6272213"/>
            <a:ext cx="4722812" cy="268287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023" name="Rectangle 7"/>
          <p:cNvSpPr>
            <a:spLocks noChangeArrowheads="1"/>
          </p:cNvSpPr>
          <p:nvPr/>
        </p:nvSpPr>
        <p:spPr bwMode="auto">
          <a:xfrm>
            <a:off x="3765550" y="6308725"/>
            <a:ext cx="1268413" cy="192088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024" name="Rectangle 8"/>
          <p:cNvSpPr>
            <a:spLocks noChangeArrowheads="1"/>
          </p:cNvSpPr>
          <p:nvPr/>
        </p:nvSpPr>
        <p:spPr bwMode="auto">
          <a:xfrm>
            <a:off x="4725988" y="6308725"/>
            <a:ext cx="306387" cy="1920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117A4-D742-3B47-A200-7D3E2253FE26}" type="slidenum">
              <a:rPr lang="en-US"/>
              <a:pPr/>
              <a:t>41</a:t>
            </a:fld>
            <a:endParaRPr lang="en-US"/>
          </a:p>
        </p:txBody>
      </p:sp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Sliding Window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284288"/>
          </a:xfrm>
        </p:spPr>
        <p:txBody>
          <a:bodyPr/>
          <a:lstStyle/>
          <a:p>
            <a:r>
              <a:rPr lang="en-US"/>
              <a:t>Allow a larger amount of data “in flight”</a:t>
            </a:r>
          </a:p>
          <a:p>
            <a:pPr lvl="1"/>
            <a:r>
              <a:rPr lang="en-US"/>
              <a:t>Allow sender to get ahead of the receiver</a:t>
            </a:r>
          </a:p>
          <a:p>
            <a:pPr lvl="1"/>
            <a:r>
              <a:rPr lang="en-US"/>
              <a:t>… though not </a:t>
            </a:r>
            <a:r>
              <a:rPr lang="en-US" i="1"/>
              <a:t>too far</a:t>
            </a:r>
            <a:r>
              <a:rPr lang="en-US"/>
              <a:t> ahead</a:t>
            </a:r>
          </a:p>
        </p:txBody>
      </p:sp>
      <p:sp>
        <p:nvSpPr>
          <p:cNvPr id="88068" name="Oval 4"/>
          <p:cNvSpPr>
            <a:spLocks noChangeArrowheads="1"/>
          </p:cNvSpPr>
          <p:nvPr/>
        </p:nvSpPr>
        <p:spPr bwMode="auto">
          <a:xfrm>
            <a:off x="1116013" y="2890838"/>
            <a:ext cx="2879725" cy="76835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069" name="Text Box 5"/>
          <p:cNvSpPr txBox="1">
            <a:spLocks noChangeArrowheads="1"/>
          </p:cNvSpPr>
          <p:nvPr/>
        </p:nvSpPr>
        <p:spPr bwMode="auto">
          <a:xfrm>
            <a:off x="1462088" y="3044825"/>
            <a:ext cx="22320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>
                <a:latin typeface="Helvetica" charset="0"/>
              </a:rPr>
              <a:t>Sending process</a:t>
            </a:r>
          </a:p>
        </p:txBody>
      </p:sp>
      <p:sp>
        <p:nvSpPr>
          <p:cNvPr id="88070" name="Oval 6"/>
          <p:cNvSpPr>
            <a:spLocks noChangeArrowheads="1"/>
          </p:cNvSpPr>
          <p:nvPr/>
        </p:nvSpPr>
        <p:spPr bwMode="auto">
          <a:xfrm>
            <a:off x="5187950" y="2890838"/>
            <a:ext cx="2879725" cy="76835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071" name="Text Box 7"/>
          <p:cNvSpPr txBox="1">
            <a:spLocks noChangeArrowheads="1"/>
          </p:cNvSpPr>
          <p:nvPr/>
        </p:nvSpPr>
        <p:spPr bwMode="auto">
          <a:xfrm>
            <a:off x="5438775" y="3044825"/>
            <a:ext cx="2428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>
                <a:latin typeface="Helvetica" charset="0"/>
              </a:rPr>
              <a:t>Receiving process</a:t>
            </a:r>
          </a:p>
        </p:txBody>
      </p:sp>
      <p:sp>
        <p:nvSpPr>
          <p:cNvPr id="88072" name="Line 8"/>
          <p:cNvSpPr>
            <a:spLocks noChangeShapeType="1"/>
          </p:cNvSpPr>
          <p:nvPr/>
        </p:nvSpPr>
        <p:spPr bwMode="auto">
          <a:xfrm>
            <a:off x="654050" y="3863975"/>
            <a:ext cx="3533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073" name="Line 9"/>
          <p:cNvSpPr>
            <a:spLocks noChangeShapeType="1"/>
          </p:cNvSpPr>
          <p:nvPr/>
        </p:nvSpPr>
        <p:spPr bwMode="auto">
          <a:xfrm>
            <a:off x="4916488" y="3889375"/>
            <a:ext cx="3533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074" name="Rectangle 10"/>
          <p:cNvSpPr>
            <a:spLocks noChangeArrowheads="1"/>
          </p:cNvSpPr>
          <p:nvPr/>
        </p:nvSpPr>
        <p:spPr bwMode="auto">
          <a:xfrm>
            <a:off x="808038" y="4581525"/>
            <a:ext cx="958850" cy="460375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075" name="Rectangle 11"/>
          <p:cNvSpPr>
            <a:spLocks noChangeArrowheads="1"/>
          </p:cNvSpPr>
          <p:nvPr/>
        </p:nvSpPr>
        <p:spPr bwMode="auto">
          <a:xfrm>
            <a:off x="1768475" y="4581525"/>
            <a:ext cx="958850" cy="460375"/>
          </a:xfrm>
          <a:prstGeom prst="rect">
            <a:avLst/>
          </a:prstGeom>
          <a:solidFill>
            <a:srgbClr val="99CCFF"/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076" name="Rectangle 12"/>
          <p:cNvSpPr>
            <a:spLocks noChangeArrowheads="1"/>
          </p:cNvSpPr>
          <p:nvPr/>
        </p:nvSpPr>
        <p:spPr bwMode="auto">
          <a:xfrm>
            <a:off x="2728913" y="4581525"/>
            <a:ext cx="958850" cy="460375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077" name="Rectangle 13"/>
          <p:cNvSpPr>
            <a:spLocks noChangeArrowheads="1"/>
          </p:cNvSpPr>
          <p:nvPr/>
        </p:nvSpPr>
        <p:spPr bwMode="auto">
          <a:xfrm>
            <a:off x="3687763" y="4583113"/>
            <a:ext cx="614362" cy="460375"/>
          </a:xfrm>
          <a:prstGeom prst="rect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078" name="Freeform 14"/>
          <p:cNvSpPr>
            <a:spLocks/>
          </p:cNvSpPr>
          <p:nvPr/>
        </p:nvSpPr>
        <p:spPr bwMode="auto">
          <a:xfrm>
            <a:off x="2420938" y="3659188"/>
            <a:ext cx="1268412" cy="8445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87" y="121"/>
              </a:cxn>
              <a:cxn ang="0">
                <a:pos x="799" y="460"/>
              </a:cxn>
            </a:cxnLst>
            <a:rect l="0" t="0" r="r" b="b"/>
            <a:pathLst>
              <a:path w="799" h="460">
                <a:moveTo>
                  <a:pt x="0" y="0"/>
                </a:moveTo>
                <a:cubicBezTo>
                  <a:pt x="127" y="22"/>
                  <a:pt x="254" y="44"/>
                  <a:pt x="387" y="121"/>
                </a:cubicBezTo>
                <a:cubicBezTo>
                  <a:pt x="520" y="198"/>
                  <a:pt x="659" y="329"/>
                  <a:pt x="799" y="460"/>
                </a:cubicBez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/>
            <a:tailEnd type="triangle" w="lg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079" name="Line 15"/>
          <p:cNvSpPr>
            <a:spLocks noChangeShapeType="1"/>
          </p:cNvSpPr>
          <p:nvPr/>
        </p:nvSpPr>
        <p:spPr bwMode="auto">
          <a:xfrm flipV="1">
            <a:off x="1768475" y="5157788"/>
            <a:ext cx="0" cy="5381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080" name="Line 16"/>
          <p:cNvSpPr>
            <a:spLocks noChangeShapeType="1"/>
          </p:cNvSpPr>
          <p:nvPr/>
        </p:nvSpPr>
        <p:spPr bwMode="auto">
          <a:xfrm flipH="1" flipV="1">
            <a:off x="2728913" y="5157788"/>
            <a:ext cx="0" cy="11906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081" name="Text Box 17"/>
          <p:cNvSpPr txBox="1">
            <a:spLocks noChangeArrowheads="1"/>
          </p:cNvSpPr>
          <p:nvPr/>
        </p:nvSpPr>
        <p:spPr bwMode="auto">
          <a:xfrm>
            <a:off x="461963" y="5657850"/>
            <a:ext cx="22177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>
                <a:latin typeface="Helvetica" charset="0"/>
              </a:rPr>
              <a:t>Last byte ACKed</a:t>
            </a:r>
          </a:p>
        </p:txBody>
      </p:sp>
      <p:sp>
        <p:nvSpPr>
          <p:cNvPr id="88082" name="Text Box 18"/>
          <p:cNvSpPr txBox="1">
            <a:spLocks noChangeArrowheads="1"/>
          </p:cNvSpPr>
          <p:nvPr/>
        </p:nvSpPr>
        <p:spPr bwMode="auto">
          <a:xfrm>
            <a:off x="1357313" y="6335713"/>
            <a:ext cx="18907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>
                <a:latin typeface="Helvetica" charset="0"/>
              </a:rPr>
              <a:t>Last byte sent</a:t>
            </a:r>
          </a:p>
        </p:txBody>
      </p:sp>
      <p:sp>
        <p:nvSpPr>
          <p:cNvPr id="88083" name="Text Box 19"/>
          <p:cNvSpPr txBox="1">
            <a:spLocks noChangeArrowheads="1"/>
          </p:cNvSpPr>
          <p:nvPr/>
        </p:nvSpPr>
        <p:spPr bwMode="auto">
          <a:xfrm>
            <a:off x="461963" y="3813175"/>
            <a:ext cx="6937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>
                <a:latin typeface="Helvetica" charset="0"/>
              </a:rPr>
              <a:t>TCP</a:t>
            </a:r>
          </a:p>
        </p:txBody>
      </p:sp>
      <p:sp>
        <p:nvSpPr>
          <p:cNvPr id="88084" name="Rectangle 20"/>
          <p:cNvSpPr>
            <a:spLocks noChangeArrowheads="1"/>
          </p:cNvSpPr>
          <p:nvPr/>
        </p:nvSpPr>
        <p:spPr bwMode="auto">
          <a:xfrm>
            <a:off x="5072063" y="4478338"/>
            <a:ext cx="614362" cy="460375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085" name="Rectangle 21"/>
          <p:cNvSpPr>
            <a:spLocks noChangeArrowheads="1"/>
          </p:cNvSpPr>
          <p:nvPr/>
        </p:nvSpPr>
        <p:spPr bwMode="auto">
          <a:xfrm>
            <a:off x="5686425" y="4478338"/>
            <a:ext cx="1304925" cy="460375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086" name="Rectangle 22"/>
          <p:cNvSpPr>
            <a:spLocks noChangeArrowheads="1"/>
          </p:cNvSpPr>
          <p:nvPr/>
        </p:nvSpPr>
        <p:spPr bwMode="auto">
          <a:xfrm>
            <a:off x="6953250" y="4478338"/>
            <a:ext cx="346075" cy="4603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087" name="Rectangle 23"/>
          <p:cNvSpPr>
            <a:spLocks noChangeArrowheads="1"/>
          </p:cNvSpPr>
          <p:nvPr/>
        </p:nvSpPr>
        <p:spPr bwMode="auto">
          <a:xfrm>
            <a:off x="7643813" y="4479925"/>
            <a:ext cx="614362" cy="460375"/>
          </a:xfrm>
          <a:prstGeom prst="rect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088" name="Text Box 24"/>
          <p:cNvSpPr txBox="1">
            <a:spLocks noChangeArrowheads="1"/>
          </p:cNvSpPr>
          <p:nvPr/>
        </p:nvSpPr>
        <p:spPr bwMode="auto">
          <a:xfrm>
            <a:off x="4725988" y="3851275"/>
            <a:ext cx="6937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>
                <a:latin typeface="Helvetica" charset="0"/>
              </a:rPr>
              <a:t>TCP</a:t>
            </a:r>
          </a:p>
        </p:txBody>
      </p:sp>
      <p:sp>
        <p:nvSpPr>
          <p:cNvPr id="88089" name="Freeform 25"/>
          <p:cNvSpPr>
            <a:spLocks/>
          </p:cNvSpPr>
          <p:nvPr/>
        </p:nvSpPr>
        <p:spPr bwMode="auto">
          <a:xfrm>
            <a:off x="5646738" y="3582988"/>
            <a:ext cx="1382712" cy="882650"/>
          </a:xfrm>
          <a:custGeom>
            <a:avLst/>
            <a:gdLst/>
            <a:ahLst/>
            <a:cxnLst>
              <a:cxn ang="0">
                <a:pos x="0" y="556"/>
              </a:cxn>
              <a:cxn ang="0">
                <a:pos x="701" y="193"/>
              </a:cxn>
              <a:cxn ang="0">
                <a:pos x="871" y="0"/>
              </a:cxn>
            </a:cxnLst>
            <a:rect l="0" t="0" r="r" b="b"/>
            <a:pathLst>
              <a:path w="871" h="556">
                <a:moveTo>
                  <a:pt x="0" y="556"/>
                </a:moveTo>
                <a:cubicBezTo>
                  <a:pt x="278" y="421"/>
                  <a:pt x="556" y="286"/>
                  <a:pt x="701" y="193"/>
                </a:cubicBezTo>
                <a:cubicBezTo>
                  <a:pt x="846" y="100"/>
                  <a:pt x="858" y="50"/>
                  <a:pt x="871" y="0"/>
                </a:cubicBez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/>
            <a:tailEnd type="triangle" w="lg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090" name="Line 26"/>
          <p:cNvSpPr>
            <a:spLocks noChangeShapeType="1"/>
          </p:cNvSpPr>
          <p:nvPr/>
        </p:nvSpPr>
        <p:spPr bwMode="auto">
          <a:xfrm flipV="1">
            <a:off x="6953250" y="4965700"/>
            <a:ext cx="0" cy="5381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091" name="Text Box 27"/>
          <p:cNvSpPr txBox="1">
            <a:spLocks noChangeArrowheads="1"/>
          </p:cNvSpPr>
          <p:nvPr/>
        </p:nvSpPr>
        <p:spPr bwMode="auto">
          <a:xfrm>
            <a:off x="4840288" y="5502275"/>
            <a:ext cx="2498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>
                <a:latin typeface="Helvetica" charset="0"/>
              </a:rPr>
              <a:t>Next byte expected</a:t>
            </a:r>
          </a:p>
        </p:txBody>
      </p:sp>
      <p:sp>
        <p:nvSpPr>
          <p:cNvPr id="88092" name="Text Box 28"/>
          <p:cNvSpPr txBox="1">
            <a:spLocks noChangeArrowheads="1"/>
          </p:cNvSpPr>
          <p:nvPr/>
        </p:nvSpPr>
        <p:spPr bwMode="auto">
          <a:xfrm>
            <a:off x="1230313" y="3967163"/>
            <a:ext cx="21986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>
                <a:latin typeface="Helvetica" charset="0"/>
              </a:rPr>
              <a:t>Last byte written</a:t>
            </a:r>
          </a:p>
        </p:txBody>
      </p:sp>
      <p:sp>
        <p:nvSpPr>
          <p:cNvPr id="88093" name="Text Box 29"/>
          <p:cNvSpPr txBox="1">
            <a:spLocks noChangeArrowheads="1"/>
          </p:cNvSpPr>
          <p:nvPr/>
        </p:nvSpPr>
        <p:spPr bwMode="auto">
          <a:xfrm>
            <a:off x="6453188" y="3954463"/>
            <a:ext cx="1905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>
                <a:latin typeface="Helvetica" charset="0"/>
              </a:rPr>
              <a:t>Last byte read</a:t>
            </a:r>
          </a:p>
        </p:txBody>
      </p:sp>
      <p:sp>
        <p:nvSpPr>
          <p:cNvPr id="88094" name="Rectangle 30"/>
          <p:cNvSpPr>
            <a:spLocks noChangeArrowheads="1"/>
          </p:cNvSpPr>
          <p:nvPr/>
        </p:nvSpPr>
        <p:spPr bwMode="auto">
          <a:xfrm>
            <a:off x="7299325" y="4465638"/>
            <a:ext cx="346075" cy="460375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095" name="Line 31"/>
          <p:cNvSpPr>
            <a:spLocks noChangeShapeType="1"/>
          </p:cNvSpPr>
          <p:nvPr/>
        </p:nvSpPr>
        <p:spPr bwMode="auto">
          <a:xfrm flipH="1" flipV="1">
            <a:off x="7624763" y="5003800"/>
            <a:ext cx="0" cy="11906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096" name="Text Box 32"/>
          <p:cNvSpPr txBox="1">
            <a:spLocks noChangeArrowheads="1"/>
          </p:cNvSpPr>
          <p:nvPr/>
        </p:nvSpPr>
        <p:spPr bwMode="auto">
          <a:xfrm>
            <a:off x="5762625" y="6181725"/>
            <a:ext cx="23987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>
                <a:latin typeface="Helvetica" charset="0"/>
              </a:rPr>
              <a:t>Last byte received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78" grpId="0" animBg="1"/>
      <p:bldP spid="88079" grpId="0" animBg="1"/>
      <p:bldP spid="88080" grpId="0" animBg="1"/>
      <p:bldP spid="88081" grpId="0"/>
      <p:bldP spid="88082" grpId="0"/>
      <p:bldP spid="88089" grpId="0" animBg="1"/>
      <p:bldP spid="88090" grpId="0" animBg="1"/>
      <p:bldP spid="88091" grpId="0"/>
      <p:bldP spid="88092" grpId="0"/>
      <p:bldP spid="88093" grpId="0"/>
      <p:bldP spid="88095" grpId="0" animBg="1"/>
      <p:bldP spid="8809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2400" y="1600200"/>
            <a:ext cx="8763000" cy="1143000"/>
          </a:xfrm>
        </p:spPr>
        <p:txBody>
          <a:bodyPr/>
          <a:lstStyle/>
          <a:p>
            <a:pPr algn="ctr"/>
            <a:r>
              <a:rPr lang="en-US" dirty="0" smtClean="0"/>
              <a:t>Resource Sharing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5B2E5C-653B-DB45-AF08-A2138D770F32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6CB4B-E636-5F4E-A90B-03F62D686B69}" type="slidenum">
              <a:rPr lang="en-US"/>
              <a:pPr/>
              <a:t>43</a:t>
            </a:fld>
            <a:endParaRPr lang="en-US"/>
          </a:p>
        </p:txBody>
      </p:sp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Problem of Congestion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/>
              <a:t>What is congestion?</a:t>
            </a:r>
          </a:p>
          <a:p>
            <a:pPr lvl="1"/>
            <a:r>
              <a:rPr lang="en-US" sz="2800"/>
              <a:t>Load is higher than capacity</a:t>
            </a:r>
          </a:p>
          <a:p>
            <a:r>
              <a:rPr lang="en-US" sz="3200"/>
              <a:t>What do IP routers do?</a:t>
            </a:r>
          </a:p>
          <a:p>
            <a:pPr lvl="1"/>
            <a:r>
              <a:rPr lang="en-US" sz="2800"/>
              <a:t>Drop the excess packets</a:t>
            </a:r>
          </a:p>
          <a:p>
            <a:r>
              <a:rPr lang="en-US" sz="3200"/>
              <a:t>Why is this bad?</a:t>
            </a:r>
          </a:p>
          <a:p>
            <a:pPr lvl="1"/>
            <a:r>
              <a:rPr lang="en-US" sz="2800"/>
              <a:t>Wasted bandwidth for retransmissions</a:t>
            </a:r>
          </a:p>
          <a:p>
            <a:pPr lvl="1"/>
            <a:endParaRPr lang="en-US" sz="2800"/>
          </a:p>
        </p:txBody>
      </p:sp>
      <p:sp>
        <p:nvSpPr>
          <p:cNvPr id="111620" name="Line 4"/>
          <p:cNvSpPr>
            <a:spLocks noChangeShapeType="1"/>
          </p:cNvSpPr>
          <p:nvPr/>
        </p:nvSpPr>
        <p:spPr bwMode="auto">
          <a:xfrm flipV="1">
            <a:off x="1620838" y="4657725"/>
            <a:ext cx="0" cy="16970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621" name="Line 5"/>
          <p:cNvSpPr>
            <a:spLocks noChangeShapeType="1"/>
          </p:cNvSpPr>
          <p:nvPr/>
        </p:nvSpPr>
        <p:spPr bwMode="auto">
          <a:xfrm flipV="1">
            <a:off x="1633538" y="6357938"/>
            <a:ext cx="23590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622" name="Text Box 6"/>
          <p:cNvSpPr txBox="1">
            <a:spLocks noChangeArrowheads="1"/>
          </p:cNvSpPr>
          <p:nvPr/>
        </p:nvSpPr>
        <p:spPr bwMode="auto">
          <a:xfrm>
            <a:off x="2420938" y="6350000"/>
            <a:ext cx="749300" cy="395288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wrap="none" lIns="91294" tIns="45647" rIns="91294" bIns="45647">
            <a:prstTxWarp prst="textNoShape">
              <a:avLst/>
            </a:prstTxWarp>
            <a:spAutoFit/>
          </a:bodyPr>
          <a:lstStyle/>
          <a:p>
            <a:pPr defTabSz="912813" eaLnBrk="0" hangingPunct="0"/>
            <a:r>
              <a:rPr lang="en-US" sz="2000" b="1">
                <a:latin typeface="Times New Roman" charset="0"/>
              </a:rPr>
              <a:t>Load</a:t>
            </a:r>
          </a:p>
        </p:txBody>
      </p:sp>
      <p:sp>
        <p:nvSpPr>
          <p:cNvPr id="111623" name="Text Box 7"/>
          <p:cNvSpPr txBox="1">
            <a:spLocks noChangeArrowheads="1"/>
          </p:cNvSpPr>
          <p:nvPr/>
        </p:nvSpPr>
        <p:spPr bwMode="auto">
          <a:xfrm>
            <a:off x="309563" y="5210175"/>
            <a:ext cx="1143000" cy="396875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wrap="none" lIns="91294" tIns="45647" rIns="91294" bIns="45647">
            <a:prstTxWarp prst="textNoShape">
              <a:avLst/>
            </a:prstTxWarp>
            <a:spAutoFit/>
          </a:bodyPr>
          <a:lstStyle/>
          <a:p>
            <a:pPr defTabSz="912813" eaLnBrk="0" hangingPunct="0"/>
            <a:r>
              <a:rPr lang="en-US" sz="2000" b="1">
                <a:latin typeface="Times New Roman" charset="0"/>
              </a:rPr>
              <a:t>Goodput</a:t>
            </a:r>
          </a:p>
        </p:txBody>
      </p:sp>
      <p:sp>
        <p:nvSpPr>
          <p:cNvPr id="111624" name="Line 8"/>
          <p:cNvSpPr>
            <a:spLocks noChangeShapeType="1"/>
          </p:cNvSpPr>
          <p:nvPr/>
        </p:nvSpPr>
        <p:spPr bwMode="auto">
          <a:xfrm flipV="1">
            <a:off x="1633538" y="5200650"/>
            <a:ext cx="963612" cy="1157288"/>
          </a:xfrm>
          <a:prstGeom prst="line">
            <a:avLst/>
          </a:prstGeom>
          <a:noFill/>
          <a:ln w="50800">
            <a:solidFill>
              <a:schemeClr val="accent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11625" name="AutoShape 9"/>
          <p:cNvCxnSpPr>
            <a:cxnSpLocks noChangeShapeType="1"/>
          </p:cNvCxnSpPr>
          <p:nvPr/>
        </p:nvCxnSpPr>
        <p:spPr bwMode="auto">
          <a:xfrm rot="16200000" flipH="1">
            <a:off x="2582069" y="5236369"/>
            <a:ext cx="1092200" cy="1068388"/>
          </a:xfrm>
          <a:prstGeom prst="curvedConnector3">
            <a:avLst>
              <a:gd name="adj1" fmla="val -14972"/>
            </a:avLst>
          </a:prstGeom>
          <a:noFill/>
          <a:ln w="50800">
            <a:solidFill>
              <a:schemeClr val="accent1"/>
            </a:solidFill>
            <a:round/>
            <a:headEnd/>
            <a:tailEnd/>
          </a:ln>
          <a:effectLst/>
        </p:spPr>
      </p:cxnSp>
      <p:sp>
        <p:nvSpPr>
          <p:cNvPr id="111626" name="Text Box 10"/>
          <p:cNvSpPr txBox="1">
            <a:spLocks noChangeArrowheads="1"/>
          </p:cNvSpPr>
          <p:nvPr/>
        </p:nvSpPr>
        <p:spPr bwMode="auto">
          <a:xfrm>
            <a:off x="3530600" y="5111750"/>
            <a:ext cx="1368425" cy="581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600" b="1">
                <a:latin typeface="Helvetica" charset="0"/>
              </a:rPr>
              <a:t>“congestion</a:t>
            </a:r>
          </a:p>
          <a:p>
            <a:pPr eaLnBrk="0" hangingPunct="0"/>
            <a:r>
              <a:rPr lang="en-US" sz="1600" b="1">
                <a:latin typeface="Helvetica" charset="0"/>
              </a:rPr>
              <a:t>collapse”</a:t>
            </a:r>
          </a:p>
        </p:txBody>
      </p:sp>
      <p:sp>
        <p:nvSpPr>
          <p:cNvPr id="111627" name="Text Box 11"/>
          <p:cNvSpPr txBox="1">
            <a:spLocks noChangeArrowheads="1"/>
          </p:cNvSpPr>
          <p:nvPr/>
        </p:nvSpPr>
        <p:spPr bwMode="auto">
          <a:xfrm>
            <a:off x="5302250" y="5157788"/>
            <a:ext cx="3330575" cy="1225550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Times New Roman" charset="0"/>
              </a:rPr>
              <a:t>Increase in load that results in a </a:t>
            </a:r>
            <a:r>
              <a:rPr lang="en-US" sz="2400" b="1" i="1">
                <a:solidFill>
                  <a:srgbClr val="FF0000"/>
                </a:solidFill>
                <a:latin typeface="Times New Roman" charset="0"/>
              </a:rPr>
              <a:t>decrease</a:t>
            </a:r>
            <a:r>
              <a:rPr lang="en-US" sz="2400" b="1">
                <a:solidFill>
                  <a:srgbClr val="FF0000"/>
                </a:solidFill>
                <a:latin typeface="Times New Roman" charset="0"/>
              </a:rPr>
              <a:t> in useful work done.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5459D-D1D6-C24C-A470-D4FE3C3D389B}" type="slidenum">
              <a:rPr lang="en-US"/>
              <a:pPr/>
              <a:t>44</a:t>
            </a:fld>
            <a:endParaRPr lang="en-US"/>
          </a:p>
        </p:txBody>
      </p:sp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90513"/>
            <a:ext cx="6553200" cy="1143000"/>
          </a:xfrm>
          <a:ln/>
        </p:spPr>
        <p:txBody>
          <a:bodyPr rIns="132080"/>
          <a:lstStyle/>
          <a:p>
            <a:r>
              <a:rPr lang="en-US"/>
              <a:t>Congestion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4838" y="3232150"/>
            <a:ext cx="7546975" cy="3168650"/>
          </a:xfrm>
          <a:ln/>
        </p:spPr>
        <p:txBody>
          <a:bodyPr rIns="132080"/>
          <a:lstStyle/>
          <a:p>
            <a:pPr marL="382588">
              <a:lnSpc>
                <a:spcPct val="80000"/>
              </a:lnSpc>
            </a:pPr>
            <a:r>
              <a:rPr lang="en-US" sz="2400"/>
              <a:t>Different sources compete for resources inside network</a:t>
            </a:r>
          </a:p>
          <a:p>
            <a:pPr marL="382588">
              <a:lnSpc>
                <a:spcPct val="80000"/>
              </a:lnSpc>
            </a:pPr>
            <a:r>
              <a:rPr lang="en-US" sz="2400"/>
              <a:t>Why is it a problem?</a:t>
            </a:r>
          </a:p>
          <a:p>
            <a:pPr marL="782638" lvl="1">
              <a:lnSpc>
                <a:spcPct val="80000"/>
              </a:lnSpc>
            </a:pPr>
            <a:r>
              <a:rPr lang="en-US" sz="2000"/>
              <a:t>Sources are unaware of current state of resource</a:t>
            </a:r>
          </a:p>
          <a:p>
            <a:pPr marL="782638" lvl="1">
              <a:lnSpc>
                <a:spcPct val="80000"/>
              </a:lnSpc>
            </a:pPr>
            <a:r>
              <a:rPr lang="en-US" sz="2000"/>
              <a:t>Sources are unaware of each other</a:t>
            </a:r>
          </a:p>
          <a:p>
            <a:pPr marL="382588">
              <a:lnSpc>
                <a:spcPct val="80000"/>
              </a:lnSpc>
            </a:pPr>
            <a:r>
              <a:rPr lang="en-US" sz="2400"/>
              <a:t>Manifestations:</a:t>
            </a:r>
          </a:p>
          <a:p>
            <a:pPr marL="782638" lvl="1">
              <a:lnSpc>
                <a:spcPct val="80000"/>
              </a:lnSpc>
            </a:pPr>
            <a:r>
              <a:rPr lang="en-US" sz="2000"/>
              <a:t>Lost packets (buffer overflow at routers)</a:t>
            </a:r>
          </a:p>
          <a:p>
            <a:pPr marL="782638" lvl="1">
              <a:lnSpc>
                <a:spcPct val="80000"/>
              </a:lnSpc>
            </a:pPr>
            <a:r>
              <a:rPr lang="en-US" sz="2000"/>
              <a:t>Long delays (queuing in router buffers)</a:t>
            </a:r>
          </a:p>
          <a:p>
            <a:pPr marL="782638" lvl="1">
              <a:lnSpc>
                <a:spcPct val="80000"/>
              </a:lnSpc>
            </a:pPr>
            <a:r>
              <a:rPr lang="en-US" sz="2000"/>
              <a:t>Can result in throughput less than bottleneck link (1.5Mbps for the above topology) </a:t>
            </a:r>
            <a:r>
              <a:rPr lang="en-US" sz="2000">
                <a:latin typeface="Wingdings" charset="2"/>
                <a:sym typeface="Wingdings" charset="2"/>
              </a:rPr>
              <a:t></a:t>
            </a:r>
            <a:r>
              <a:rPr lang="en-US" sz="2000"/>
              <a:t> a.k.a. congestion collapse</a:t>
            </a:r>
          </a:p>
        </p:txBody>
      </p:sp>
      <p:sp>
        <p:nvSpPr>
          <p:cNvPr id="93188" name="Oval 4"/>
          <p:cNvSpPr>
            <a:spLocks/>
          </p:cNvSpPr>
          <p:nvPr/>
        </p:nvSpPr>
        <p:spPr bwMode="auto">
          <a:xfrm>
            <a:off x="4381500" y="2182813"/>
            <a:ext cx="457200" cy="3810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189" name="Rectangle 5"/>
          <p:cNvSpPr>
            <a:spLocks/>
          </p:cNvSpPr>
          <p:nvPr/>
        </p:nvSpPr>
        <p:spPr bwMode="auto">
          <a:xfrm>
            <a:off x="2857500" y="2487613"/>
            <a:ext cx="381000" cy="3810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190" name="Rectangle 6"/>
          <p:cNvSpPr>
            <a:spLocks/>
          </p:cNvSpPr>
          <p:nvPr/>
        </p:nvSpPr>
        <p:spPr bwMode="auto">
          <a:xfrm>
            <a:off x="2857500" y="1649413"/>
            <a:ext cx="381000" cy="3810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191" name="Rectangle 7"/>
          <p:cNvSpPr>
            <a:spLocks/>
          </p:cNvSpPr>
          <p:nvPr/>
        </p:nvSpPr>
        <p:spPr bwMode="auto">
          <a:xfrm>
            <a:off x="6438900" y="2182813"/>
            <a:ext cx="381000" cy="3810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192" name="Line 8"/>
          <p:cNvSpPr>
            <a:spLocks noChangeShapeType="1"/>
          </p:cNvSpPr>
          <p:nvPr/>
        </p:nvSpPr>
        <p:spPr bwMode="auto">
          <a:xfrm>
            <a:off x="3238500" y="1878013"/>
            <a:ext cx="11430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193" name="Line 9"/>
          <p:cNvSpPr>
            <a:spLocks noChangeShapeType="1"/>
          </p:cNvSpPr>
          <p:nvPr/>
        </p:nvSpPr>
        <p:spPr bwMode="auto">
          <a:xfrm rot="10800000" flipH="1">
            <a:off x="3238500" y="2411413"/>
            <a:ext cx="11430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194" name="Line 10"/>
          <p:cNvSpPr>
            <a:spLocks noChangeShapeType="1"/>
          </p:cNvSpPr>
          <p:nvPr/>
        </p:nvSpPr>
        <p:spPr bwMode="auto">
          <a:xfrm>
            <a:off x="4838700" y="2411413"/>
            <a:ext cx="1600200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195" name="Rectangle 11"/>
          <p:cNvSpPr>
            <a:spLocks/>
          </p:cNvSpPr>
          <p:nvPr/>
        </p:nvSpPr>
        <p:spPr bwMode="auto">
          <a:xfrm>
            <a:off x="3527425" y="1660525"/>
            <a:ext cx="10541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prstTxWarp prst="textNoShape">
              <a:avLst/>
            </a:prstTxWarp>
            <a:spAutoFit/>
          </a:bodyPr>
          <a:lstStyle/>
          <a:p>
            <a:pPr marL="39688"/>
            <a:r>
              <a:rPr lang="en-US" sz="2000">
                <a:ea typeface="Arial" charset="0"/>
                <a:cs typeface="Arial" charset="0"/>
                <a:sym typeface="Arial" charset="0"/>
              </a:rPr>
              <a:t>10 Mbps</a:t>
            </a:r>
          </a:p>
        </p:txBody>
      </p:sp>
      <p:sp>
        <p:nvSpPr>
          <p:cNvPr id="93196" name="Rectangle 12"/>
          <p:cNvSpPr>
            <a:spLocks/>
          </p:cNvSpPr>
          <p:nvPr/>
        </p:nvSpPr>
        <p:spPr bwMode="auto">
          <a:xfrm>
            <a:off x="3451225" y="2574925"/>
            <a:ext cx="1195388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prstTxWarp prst="textNoShape">
              <a:avLst/>
            </a:prstTxWarp>
            <a:spAutoFit/>
          </a:bodyPr>
          <a:lstStyle/>
          <a:p>
            <a:pPr marL="39688"/>
            <a:r>
              <a:rPr lang="en-US" sz="2000">
                <a:ea typeface="Arial" charset="0"/>
                <a:cs typeface="Arial" charset="0"/>
                <a:sym typeface="Arial" charset="0"/>
              </a:rPr>
              <a:t>100 Mbps</a:t>
            </a:r>
          </a:p>
        </p:txBody>
      </p:sp>
      <p:sp>
        <p:nvSpPr>
          <p:cNvPr id="93197" name="Rectangle 13"/>
          <p:cNvSpPr>
            <a:spLocks/>
          </p:cNvSpPr>
          <p:nvPr/>
        </p:nvSpPr>
        <p:spPr bwMode="auto">
          <a:xfrm>
            <a:off x="5051425" y="2041525"/>
            <a:ext cx="112395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prstTxWarp prst="textNoShape">
              <a:avLst/>
            </a:prstTxWarp>
            <a:spAutoFit/>
          </a:bodyPr>
          <a:lstStyle/>
          <a:p>
            <a:pPr marL="39688"/>
            <a:r>
              <a:rPr lang="en-US" sz="2000">
                <a:ea typeface="Arial" charset="0"/>
                <a:cs typeface="Arial" charset="0"/>
                <a:sym typeface="Arial" charset="0"/>
              </a:rPr>
              <a:t>1.5 Mbps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2AF2B-C73C-DB45-A2BC-C962ED06BA08}" type="slidenum">
              <a:rPr lang="en-US"/>
              <a:pPr/>
              <a:t>45</a:t>
            </a:fld>
            <a:endParaRPr lang="en-US"/>
          </a:p>
        </p:txBody>
      </p:sp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 Problem</a:t>
            </a:r>
            <a:r>
              <a:rPr lang="en-US" dirty="0" smtClean="0"/>
              <a:t> with </a:t>
            </a:r>
            <a:r>
              <a:rPr lang="en-US" dirty="0"/>
              <a:t>Circuit Switching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/>
              <a:t>Source establishes connection to destination</a:t>
            </a:r>
          </a:p>
          <a:p>
            <a:pPr lvl="1"/>
            <a:r>
              <a:rPr lang="en-US" sz="2800"/>
              <a:t>Nodes reserve resources for the connection</a:t>
            </a:r>
          </a:p>
          <a:p>
            <a:pPr lvl="1"/>
            <a:r>
              <a:rPr lang="en-US" sz="2800"/>
              <a:t>Circuit rejected if the resources aren’t available</a:t>
            </a:r>
          </a:p>
          <a:p>
            <a:pPr lvl="1"/>
            <a:r>
              <a:rPr lang="en-US" sz="2800"/>
              <a:t>Cannot have more than the network can handle</a:t>
            </a:r>
          </a:p>
          <a:p>
            <a:endParaRPr lang="en-US"/>
          </a:p>
        </p:txBody>
      </p:sp>
      <p:sp>
        <p:nvSpPr>
          <p:cNvPr id="107524" name="Line 4"/>
          <p:cNvSpPr>
            <a:spLocks noChangeShapeType="1"/>
          </p:cNvSpPr>
          <p:nvPr/>
        </p:nvSpPr>
        <p:spPr bwMode="auto">
          <a:xfrm flipH="1" flipV="1">
            <a:off x="5214937" y="5948362"/>
            <a:ext cx="525463" cy="195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525" name="Line 5"/>
          <p:cNvSpPr>
            <a:spLocks noChangeShapeType="1"/>
          </p:cNvSpPr>
          <p:nvPr/>
        </p:nvSpPr>
        <p:spPr bwMode="auto">
          <a:xfrm>
            <a:off x="3395662" y="5707062"/>
            <a:ext cx="306388" cy="225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526" name="Line 6"/>
          <p:cNvSpPr>
            <a:spLocks noChangeShapeType="1"/>
          </p:cNvSpPr>
          <p:nvPr/>
        </p:nvSpPr>
        <p:spPr bwMode="auto">
          <a:xfrm flipH="1">
            <a:off x="3349625" y="5946775"/>
            <a:ext cx="449262" cy="4778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527" name="Line 7"/>
          <p:cNvSpPr>
            <a:spLocks noChangeShapeType="1"/>
          </p:cNvSpPr>
          <p:nvPr/>
        </p:nvSpPr>
        <p:spPr bwMode="auto">
          <a:xfrm>
            <a:off x="3798887" y="5946775"/>
            <a:ext cx="542925" cy="4730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528" name="Line 8"/>
          <p:cNvSpPr>
            <a:spLocks noChangeShapeType="1"/>
          </p:cNvSpPr>
          <p:nvPr/>
        </p:nvSpPr>
        <p:spPr bwMode="auto">
          <a:xfrm flipH="1">
            <a:off x="3860800" y="5938837"/>
            <a:ext cx="10588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529" name="Line 9"/>
          <p:cNvSpPr>
            <a:spLocks noChangeShapeType="1"/>
          </p:cNvSpPr>
          <p:nvPr/>
        </p:nvSpPr>
        <p:spPr bwMode="auto">
          <a:xfrm flipH="1">
            <a:off x="4341812" y="5949950"/>
            <a:ext cx="652463" cy="469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530" name="Line 10"/>
          <p:cNvSpPr>
            <a:spLocks noChangeShapeType="1"/>
          </p:cNvSpPr>
          <p:nvPr/>
        </p:nvSpPr>
        <p:spPr bwMode="auto">
          <a:xfrm flipV="1">
            <a:off x="3757612" y="5484812"/>
            <a:ext cx="825500" cy="406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531" name="Line 11"/>
          <p:cNvSpPr>
            <a:spLocks noChangeShapeType="1"/>
          </p:cNvSpPr>
          <p:nvPr/>
        </p:nvSpPr>
        <p:spPr bwMode="auto">
          <a:xfrm flipH="1">
            <a:off x="2949575" y="5991225"/>
            <a:ext cx="833437" cy="1666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532" name="Line 12"/>
          <p:cNvSpPr>
            <a:spLocks noChangeShapeType="1"/>
          </p:cNvSpPr>
          <p:nvPr/>
        </p:nvSpPr>
        <p:spPr bwMode="auto">
          <a:xfrm>
            <a:off x="4583112" y="5484812"/>
            <a:ext cx="360363" cy="4508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533" name="Rectangle 13"/>
          <p:cNvSpPr>
            <a:spLocks noChangeArrowheads="1"/>
          </p:cNvSpPr>
          <p:nvPr/>
        </p:nvSpPr>
        <p:spPr bwMode="auto">
          <a:xfrm>
            <a:off x="3482975" y="5891212"/>
            <a:ext cx="425450" cy="222250"/>
          </a:xfrm>
          <a:prstGeom prst="rect">
            <a:avLst/>
          </a:prstGeom>
          <a:solidFill>
            <a:srgbClr val="618FF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534" name="Oval 14"/>
          <p:cNvSpPr>
            <a:spLocks noChangeArrowheads="1"/>
          </p:cNvSpPr>
          <p:nvPr/>
        </p:nvSpPr>
        <p:spPr bwMode="auto">
          <a:xfrm>
            <a:off x="5062537" y="6329362"/>
            <a:ext cx="474663" cy="295275"/>
          </a:xfrm>
          <a:prstGeom prst="ellipse">
            <a:avLst/>
          </a:prstGeom>
          <a:solidFill>
            <a:srgbClr val="000099"/>
          </a:solidFill>
          <a:ln w="127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535" name="Rectangle 15"/>
          <p:cNvSpPr>
            <a:spLocks noChangeArrowheads="1"/>
          </p:cNvSpPr>
          <p:nvPr/>
        </p:nvSpPr>
        <p:spPr bwMode="auto">
          <a:xfrm>
            <a:off x="4146550" y="6291262"/>
            <a:ext cx="428625" cy="222250"/>
          </a:xfrm>
          <a:prstGeom prst="rect">
            <a:avLst/>
          </a:prstGeom>
          <a:solidFill>
            <a:srgbClr val="618FF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536" name="Rectangle 16"/>
          <p:cNvSpPr>
            <a:spLocks noChangeArrowheads="1"/>
          </p:cNvSpPr>
          <p:nvPr/>
        </p:nvSpPr>
        <p:spPr bwMode="auto">
          <a:xfrm>
            <a:off x="4786312" y="5803900"/>
            <a:ext cx="425450" cy="220662"/>
          </a:xfrm>
          <a:prstGeom prst="rect">
            <a:avLst/>
          </a:prstGeom>
          <a:solidFill>
            <a:srgbClr val="618FF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537" name="Rectangle 17"/>
          <p:cNvSpPr>
            <a:spLocks noChangeArrowheads="1"/>
          </p:cNvSpPr>
          <p:nvPr/>
        </p:nvSpPr>
        <p:spPr bwMode="auto">
          <a:xfrm>
            <a:off x="4279900" y="5359400"/>
            <a:ext cx="428625" cy="222250"/>
          </a:xfrm>
          <a:prstGeom prst="rect">
            <a:avLst/>
          </a:prstGeom>
          <a:solidFill>
            <a:srgbClr val="618FF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538" name="Oval 18"/>
          <p:cNvSpPr>
            <a:spLocks noChangeArrowheads="1"/>
          </p:cNvSpPr>
          <p:nvPr/>
        </p:nvSpPr>
        <p:spPr bwMode="auto">
          <a:xfrm>
            <a:off x="3141662" y="6291262"/>
            <a:ext cx="474663" cy="295275"/>
          </a:xfrm>
          <a:prstGeom prst="ellipse">
            <a:avLst/>
          </a:prstGeom>
          <a:solidFill>
            <a:srgbClr val="000099"/>
          </a:solidFill>
          <a:ln w="127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539" name="Oval 19"/>
          <p:cNvSpPr>
            <a:spLocks noChangeArrowheads="1"/>
          </p:cNvSpPr>
          <p:nvPr/>
        </p:nvSpPr>
        <p:spPr bwMode="auto">
          <a:xfrm>
            <a:off x="2682875" y="5997575"/>
            <a:ext cx="474662" cy="293687"/>
          </a:xfrm>
          <a:prstGeom prst="ellipse">
            <a:avLst/>
          </a:prstGeom>
          <a:solidFill>
            <a:srgbClr val="000099"/>
          </a:solidFill>
          <a:ln w="127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540" name="Line 20"/>
          <p:cNvSpPr>
            <a:spLocks noChangeShapeType="1"/>
          </p:cNvSpPr>
          <p:nvPr/>
        </p:nvSpPr>
        <p:spPr bwMode="auto">
          <a:xfrm flipH="1">
            <a:off x="4530725" y="6405562"/>
            <a:ext cx="5318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541" name="Line 21"/>
          <p:cNvSpPr>
            <a:spLocks noChangeShapeType="1"/>
          </p:cNvSpPr>
          <p:nvPr/>
        </p:nvSpPr>
        <p:spPr bwMode="auto">
          <a:xfrm flipH="1">
            <a:off x="5214937" y="5645150"/>
            <a:ext cx="533400" cy="2270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542" name="Freeform 22"/>
          <p:cNvSpPr>
            <a:spLocks/>
          </p:cNvSpPr>
          <p:nvPr/>
        </p:nvSpPr>
        <p:spPr bwMode="auto">
          <a:xfrm>
            <a:off x="3330575" y="5588000"/>
            <a:ext cx="2587625" cy="379412"/>
          </a:xfrm>
          <a:custGeom>
            <a:avLst/>
            <a:gdLst/>
            <a:ahLst/>
            <a:cxnLst>
              <a:cxn ang="0">
                <a:pos x="0" y="48"/>
              </a:cxn>
              <a:cxn ang="0">
                <a:pos x="288" y="240"/>
              </a:cxn>
              <a:cxn ang="0">
                <a:pos x="672" y="0"/>
              </a:cxn>
              <a:cxn ang="0">
                <a:pos x="864" y="0"/>
              </a:cxn>
              <a:cxn ang="0">
                <a:pos x="1008" y="144"/>
              </a:cxn>
              <a:cxn ang="0">
                <a:pos x="1248" y="144"/>
              </a:cxn>
              <a:cxn ang="0">
                <a:pos x="1632" y="0"/>
              </a:cxn>
            </a:cxnLst>
            <a:rect l="0" t="0" r="r" b="b"/>
            <a:pathLst>
              <a:path w="1632" h="240">
                <a:moveTo>
                  <a:pt x="0" y="48"/>
                </a:moveTo>
                <a:lnTo>
                  <a:pt x="288" y="240"/>
                </a:lnTo>
                <a:lnTo>
                  <a:pt x="672" y="0"/>
                </a:lnTo>
                <a:lnTo>
                  <a:pt x="864" y="0"/>
                </a:lnTo>
                <a:lnTo>
                  <a:pt x="1008" y="144"/>
                </a:lnTo>
                <a:lnTo>
                  <a:pt x="1248" y="144"/>
                </a:lnTo>
                <a:lnTo>
                  <a:pt x="1632" y="0"/>
                </a:lnTo>
              </a:path>
            </a:pathLst>
          </a:custGeom>
          <a:noFill/>
          <a:ln w="508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7543" name="Picture 23" descr="j033226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0800" y="4953000"/>
            <a:ext cx="785812" cy="887412"/>
          </a:xfrm>
          <a:prstGeom prst="rect">
            <a:avLst/>
          </a:prstGeom>
          <a:noFill/>
        </p:spPr>
      </p:pic>
      <p:pic>
        <p:nvPicPr>
          <p:cNvPr id="107544" name="Picture 24" descr="PHONEH7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78500" y="4838700"/>
            <a:ext cx="1182687" cy="1179512"/>
          </a:xfrm>
          <a:prstGeom prst="rect">
            <a:avLst/>
          </a:prstGeom>
          <a:noFill/>
        </p:spPr>
      </p:pic>
      <p:sp>
        <p:nvSpPr>
          <p:cNvPr id="107545" name="Oval 25"/>
          <p:cNvSpPr>
            <a:spLocks noChangeArrowheads="1"/>
          </p:cNvSpPr>
          <p:nvPr/>
        </p:nvSpPr>
        <p:spPr bwMode="auto">
          <a:xfrm>
            <a:off x="5740400" y="5991225"/>
            <a:ext cx="473075" cy="293687"/>
          </a:xfrm>
          <a:prstGeom prst="ellipse">
            <a:avLst/>
          </a:prstGeom>
          <a:solidFill>
            <a:srgbClr val="000099"/>
          </a:solidFill>
          <a:ln w="127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708D9-7D78-714F-8179-A2D4AA1FBFBC}" type="slidenum">
              <a:rPr lang="en-US"/>
              <a:pPr/>
              <a:t>46</a:t>
            </a:fld>
            <a:endParaRPr lang="en-US"/>
          </a:p>
        </p:txBody>
      </p:sp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Congestion is Unavoidable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2614613"/>
          </a:xfrm>
        </p:spPr>
        <p:txBody>
          <a:bodyPr/>
          <a:lstStyle/>
          <a:p>
            <a:r>
              <a:rPr lang="en-US"/>
              <a:t>Two packets arrive at the same time</a:t>
            </a:r>
          </a:p>
          <a:p>
            <a:pPr lvl="1"/>
            <a:r>
              <a:rPr lang="en-US"/>
              <a:t>The node can only transmit one</a:t>
            </a:r>
          </a:p>
          <a:p>
            <a:pPr lvl="1"/>
            <a:r>
              <a:rPr lang="en-US"/>
              <a:t>… and either buffer or drop the other</a:t>
            </a:r>
          </a:p>
          <a:p>
            <a:r>
              <a:rPr lang="en-US"/>
              <a:t>If many packets arrive in short period of time</a:t>
            </a:r>
          </a:p>
          <a:p>
            <a:pPr lvl="1"/>
            <a:r>
              <a:rPr lang="en-US"/>
              <a:t>The node cannot keep up with the arriving traffic</a:t>
            </a:r>
          </a:p>
          <a:p>
            <a:pPr lvl="1"/>
            <a:r>
              <a:rPr lang="en-US"/>
              <a:t>… and the buffer may eventually overflow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881438" y="4965700"/>
            <a:ext cx="1735137" cy="1193800"/>
            <a:chOff x="10808" y="10250"/>
            <a:chExt cx="1018" cy="403"/>
          </a:xfrm>
        </p:grpSpPr>
        <p:sp>
          <p:nvSpPr>
            <p:cNvPr id="109573" name="Rectangle 5"/>
            <p:cNvSpPr>
              <a:spLocks noChangeArrowheads="1"/>
            </p:cNvSpPr>
            <p:nvPr/>
          </p:nvSpPr>
          <p:spPr bwMode="auto">
            <a:xfrm>
              <a:off x="10832" y="10250"/>
              <a:ext cx="994" cy="403"/>
            </a:xfrm>
            <a:prstGeom prst="rect">
              <a:avLst/>
            </a:prstGeom>
            <a:gradFill rotWithShape="1">
              <a:gsLst>
                <a:gs pos="0">
                  <a:srgbClr val="969696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574" name="Freeform 6"/>
            <p:cNvSpPr>
              <a:spLocks/>
            </p:cNvSpPr>
            <p:nvPr/>
          </p:nvSpPr>
          <p:spPr bwMode="auto">
            <a:xfrm>
              <a:off x="11198" y="10272"/>
              <a:ext cx="610" cy="3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55" y="0"/>
                </a:cxn>
                <a:cxn ang="0">
                  <a:pos x="855" y="390"/>
                </a:cxn>
                <a:cxn ang="0">
                  <a:pos x="45" y="390"/>
                </a:cxn>
              </a:cxnLst>
              <a:rect l="0" t="0" r="r" b="b"/>
              <a:pathLst>
                <a:path w="855" h="390">
                  <a:moveTo>
                    <a:pt x="0" y="0"/>
                  </a:moveTo>
                  <a:lnTo>
                    <a:pt x="855" y="0"/>
                  </a:lnTo>
                  <a:lnTo>
                    <a:pt x="855" y="390"/>
                  </a:lnTo>
                  <a:lnTo>
                    <a:pt x="45" y="39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575" name="Line 7"/>
            <p:cNvSpPr>
              <a:spLocks noChangeShapeType="1"/>
            </p:cNvSpPr>
            <p:nvPr/>
          </p:nvSpPr>
          <p:spPr bwMode="auto">
            <a:xfrm>
              <a:off x="10808" y="10272"/>
              <a:ext cx="39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576" name="Line 8"/>
            <p:cNvSpPr>
              <a:spLocks noChangeShapeType="1"/>
            </p:cNvSpPr>
            <p:nvPr/>
          </p:nvSpPr>
          <p:spPr bwMode="auto">
            <a:xfrm>
              <a:off x="10830" y="10646"/>
              <a:ext cx="38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577" name="Line 9"/>
            <p:cNvSpPr>
              <a:spLocks noChangeShapeType="1"/>
            </p:cNvSpPr>
            <p:nvPr/>
          </p:nvSpPr>
          <p:spPr bwMode="auto">
            <a:xfrm>
              <a:off x="11744" y="10329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578" name="Line 10"/>
            <p:cNvSpPr>
              <a:spLocks noChangeShapeType="1"/>
            </p:cNvSpPr>
            <p:nvPr/>
          </p:nvSpPr>
          <p:spPr bwMode="auto">
            <a:xfrm>
              <a:off x="11679" y="10329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579" name="Line 11"/>
            <p:cNvSpPr>
              <a:spLocks noChangeShapeType="1"/>
            </p:cNvSpPr>
            <p:nvPr/>
          </p:nvSpPr>
          <p:spPr bwMode="auto">
            <a:xfrm>
              <a:off x="11614" y="10329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580" name="Line 12"/>
            <p:cNvSpPr>
              <a:spLocks noChangeShapeType="1"/>
            </p:cNvSpPr>
            <p:nvPr/>
          </p:nvSpPr>
          <p:spPr bwMode="auto">
            <a:xfrm>
              <a:off x="11549" y="1032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581" name="Line 13"/>
            <p:cNvSpPr>
              <a:spLocks noChangeShapeType="1"/>
            </p:cNvSpPr>
            <p:nvPr/>
          </p:nvSpPr>
          <p:spPr bwMode="auto">
            <a:xfrm>
              <a:off x="11484" y="10322"/>
              <a:ext cx="2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582" name="Line 14"/>
            <p:cNvSpPr>
              <a:spLocks noChangeShapeType="1"/>
            </p:cNvSpPr>
            <p:nvPr/>
          </p:nvSpPr>
          <p:spPr bwMode="auto">
            <a:xfrm>
              <a:off x="11418" y="10322"/>
              <a:ext cx="3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583" name="Line 15"/>
            <p:cNvSpPr>
              <a:spLocks noChangeShapeType="1"/>
            </p:cNvSpPr>
            <p:nvPr/>
          </p:nvSpPr>
          <p:spPr bwMode="auto">
            <a:xfrm>
              <a:off x="10909" y="10452"/>
              <a:ext cx="417" cy="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prstDash val="sysDot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09584" name="Freeform 16"/>
          <p:cNvSpPr>
            <a:spLocks/>
          </p:cNvSpPr>
          <p:nvPr/>
        </p:nvSpPr>
        <p:spPr bwMode="auto">
          <a:xfrm>
            <a:off x="2344738" y="4465638"/>
            <a:ext cx="1574800" cy="8445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11" y="435"/>
              </a:cxn>
              <a:cxn ang="0">
                <a:pos x="992" y="532"/>
              </a:cxn>
            </a:cxnLst>
            <a:rect l="0" t="0" r="r" b="b"/>
            <a:pathLst>
              <a:path w="992" h="532">
                <a:moveTo>
                  <a:pt x="0" y="0"/>
                </a:moveTo>
                <a:cubicBezTo>
                  <a:pt x="123" y="173"/>
                  <a:pt x="246" y="346"/>
                  <a:pt x="411" y="435"/>
                </a:cubicBezTo>
                <a:cubicBezTo>
                  <a:pt x="576" y="524"/>
                  <a:pt x="784" y="528"/>
                  <a:pt x="992" y="532"/>
                </a:cubicBezTo>
              </a:path>
            </a:pathLst>
          </a:custGeom>
          <a:noFill/>
          <a:ln w="38100" cap="flat" cmpd="sng">
            <a:solidFill>
              <a:srgbClr val="0000FF"/>
            </a:solidFill>
            <a:prstDash val="solid"/>
            <a:round/>
            <a:headEnd/>
            <a:tailEnd type="arrow" w="lg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585" name="Freeform 17"/>
          <p:cNvSpPr>
            <a:spLocks/>
          </p:cNvSpPr>
          <p:nvPr/>
        </p:nvSpPr>
        <p:spPr bwMode="auto">
          <a:xfrm flipV="1">
            <a:off x="2344738" y="5772150"/>
            <a:ext cx="1574800" cy="8445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11" y="435"/>
              </a:cxn>
              <a:cxn ang="0">
                <a:pos x="992" y="532"/>
              </a:cxn>
            </a:cxnLst>
            <a:rect l="0" t="0" r="r" b="b"/>
            <a:pathLst>
              <a:path w="992" h="532">
                <a:moveTo>
                  <a:pt x="0" y="0"/>
                </a:moveTo>
                <a:cubicBezTo>
                  <a:pt x="123" y="173"/>
                  <a:pt x="246" y="346"/>
                  <a:pt x="411" y="435"/>
                </a:cubicBezTo>
                <a:cubicBezTo>
                  <a:pt x="576" y="524"/>
                  <a:pt x="784" y="528"/>
                  <a:pt x="992" y="532"/>
                </a:cubicBezTo>
              </a:path>
            </a:pathLst>
          </a:custGeom>
          <a:noFill/>
          <a:ln w="38100" cap="flat" cmpd="sng">
            <a:solidFill>
              <a:srgbClr val="0000FF"/>
            </a:solidFill>
            <a:prstDash val="solid"/>
            <a:round/>
            <a:headEnd/>
            <a:tailEnd type="arrow" w="lg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586" name="Line 18"/>
          <p:cNvSpPr>
            <a:spLocks noChangeShapeType="1"/>
          </p:cNvSpPr>
          <p:nvPr/>
        </p:nvSpPr>
        <p:spPr bwMode="auto">
          <a:xfrm>
            <a:off x="2306638" y="5541963"/>
            <a:ext cx="16129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arrow" w="lg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587" name="Line 19"/>
          <p:cNvSpPr>
            <a:spLocks noChangeShapeType="1"/>
          </p:cNvSpPr>
          <p:nvPr/>
        </p:nvSpPr>
        <p:spPr bwMode="auto">
          <a:xfrm>
            <a:off x="5608638" y="5541963"/>
            <a:ext cx="1612900" cy="0"/>
          </a:xfrm>
          <a:prstGeom prst="line">
            <a:avLst/>
          </a:prstGeom>
          <a:noFill/>
          <a:ln w="63500">
            <a:solidFill>
              <a:srgbClr val="FF3300"/>
            </a:solidFill>
            <a:round/>
            <a:headEnd/>
            <a:tailEnd type="arrow" w="lg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4D977-3790-9B42-9DA1-24F9BE71E006}" type="slidenum">
              <a:rPr lang="en-US"/>
              <a:pPr/>
              <a:t>47</a:t>
            </a:fld>
            <a:endParaRPr lang="en-US"/>
          </a:p>
        </p:txBody>
      </p:sp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Problem of Congestion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What is congestion?</a:t>
            </a:r>
          </a:p>
          <a:p>
            <a:pPr lvl="1"/>
            <a:r>
              <a:rPr lang="en-US"/>
              <a:t>Load is higher than capacity</a:t>
            </a:r>
          </a:p>
          <a:p>
            <a:r>
              <a:rPr lang="en-US"/>
              <a:t>What do IP routers do?</a:t>
            </a:r>
          </a:p>
          <a:p>
            <a:pPr lvl="1"/>
            <a:r>
              <a:rPr lang="en-US"/>
              <a:t>Drop the excess packets</a:t>
            </a:r>
          </a:p>
          <a:p>
            <a:r>
              <a:rPr lang="en-US"/>
              <a:t>Why is this bad?</a:t>
            </a:r>
          </a:p>
          <a:p>
            <a:pPr lvl="1"/>
            <a:r>
              <a:rPr lang="en-US"/>
              <a:t>Wasted bandwidth for retransmissions</a:t>
            </a:r>
          </a:p>
          <a:p>
            <a:pPr lvl="1"/>
            <a:endParaRPr lang="en-US"/>
          </a:p>
        </p:txBody>
      </p:sp>
      <p:sp>
        <p:nvSpPr>
          <p:cNvPr id="113668" name="Line 4"/>
          <p:cNvSpPr>
            <a:spLocks noChangeShapeType="1"/>
          </p:cNvSpPr>
          <p:nvPr/>
        </p:nvSpPr>
        <p:spPr bwMode="auto">
          <a:xfrm flipV="1">
            <a:off x="1620838" y="4657725"/>
            <a:ext cx="0" cy="16970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669" name="Line 5"/>
          <p:cNvSpPr>
            <a:spLocks noChangeShapeType="1"/>
          </p:cNvSpPr>
          <p:nvPr/>
        </p:nvSpPr>
        <p:spPr bwMode="auto">
          <a:xfrm flipV="1">
            <a:off x="1633538" y="6357938"/>
            <a:ext cx="23590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670" name="Text Box 6"/>
          <p:cNvSpPr txBox="1">
            <a:spLocks noChangeArrowheads="1"/>
          </p:cNvSpPr>
          <p:nvPr/>
        </p:nvSpPr>
        <p:spPr bwMode="auto">
          <a:xfrm>
            <a:off x="2420938" y="6350000"/>
            <a:ext cx="749300" cy="395288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wrap="none" lIns="91294" tIns="45647" rIns="91294" bIns="45647">
            <a:prstTxWarp prst="textNoShape">
              <a:avLst/>
            </a:prstTxWarp>
            <a:spAutoFit/>
          </a:bodyPr>
          <a:lstStyle/>
          <a:p>
            <a:pPr defTabSz="912813" eaLnBrk="0" hangingPunct="0"/>
            <a:r>
              <a:rPr lang="en-US" sz="2000" b="1">
                <a:latin typeface="Times New Roman" charset="0"/>
              </a:rPr>
              <a:t>Load</a:t>
            </a:r>
          </a:p>
        </p:txBody>
      </p:sp>
      <p:sp>
        <p:nvSpPr>
          <p:cNvPr id="113671" name="Text Box 7"/>
          <p:cNvSpPr txBox="1">
            <a:spLocks noChangeArrowheads="1"/>
          </p:cNvSpPr>
          <p:nvPr/>
        </p:nvSpPr>
        <p:spPr bwMode="auto">
          <a:xfrm>
            <a:off x="309563" y="5210175"/>
            <a:ext cx="1143000" cy="396875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wrap="none" lIns="91294" tIns="45647" rIns="91294" bIns="45647">
            <a:prstTxWarp prst="textNoShape">
              <a:avLst/>
            </a:prstTxWarp>
            <a:spAutoFit/>
          </a:bodyPr>
          <a:lstStyle/>
          <a:p>
            <a:pPr defTabSz="912813" eaLnBrk="0" hangingPunct="0"/>
            <a:r>
              <a:rPr lang="en-US" sz="2000" b="1">
                <a:latin typeface="Times New Roman" charset="0"/>
              </a:rPr>
              <a:t>Goodput</a:t>
            </a:r>
          </a:p>
        </p:txBody>
      </p:sp>
      <p:sp>
        <p:nvSpPr>
          <p:cNvPr id="113672" name="Line 8"/>
          <p:cNvSpPr>
            <a:spLocks noChangeShapeType="1"/>
          </p:cNvSpPr>
          <p:nvPr/>
        </p:nvSpPr>
        <p:spPr bwMode="auto">
          <a:xfrm flipV="1">
            <a:off x="1633538" y="5200650"/>
            <a:ext cx="963612" cy="1157288"/>
          </a:xfrm>
          <a:prstGeom prst="line">
            <a:avLst/>
          </a:prstGeom>
          <a:noFill/>
          <a:ln w="50800">
            <a:solidFill>
              <a:schemeClr val="accent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13673" name="AutoShape 9"/>
          <p:cNvCxnSpPr>
            <a:cxnSpLocks noChangeShapeType="1"/>
          </p:cNvCxnSpPr>
          <p:nvPr/>
        </p:nvCxnSpPr>
        <p:spPr bwMode="auto">
          <a:xfrm rot="16200000" flipH="1">
            <a:off x="2582069" y="5236369"/>
            <a:ext cx="1092200" cy="1068388"/>
          </a:xfrm>
          <a:prstGeom prst="curvedConnector3">
            <a:avLst>
              <a:gd name="adj1" fmla="val -14972"/>
            </a:avLst>
          </a:prstGeom>
          <a:noFill/>
          <a:ln w="50800">
            <a:solidFill>
              <a:schemeClr val="accent1"/>
            </a:solidFill>
            <a:round/>
            <a:headEnd/>
            <a:tailEnd/>
          </a:ln>
          <a:effectLst/>
        </p:spPr>
      </p:cxnSp>
      <p:sp>
        <p:nvSpPr>
          <p:cNvPr id="113674" name="Text Box 10"/>
          <p:cNvSpPr txBox="1">
            <a:spLocks noChangeArrowheads="1"/>
          </p:cNvSpPr>
          <p:nvPr/>
        </p:nvSpPr>
        <p:spPr bwMode="auto">
          <a:xfrm>
            <a:off x="3530600" y="5111750"/>
            <a:ext cx="1368425" cy="581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600" b="1">
                <a:latin typeface="Helvetica" charset="0"/>
              </a:rPr>
              <a:t>“congestion</a:t>
            </a:r>
          </a:p>
          <a:p>
            <a:pPr eaLnBrk="0" hangingPunct="0"/>
            <a:r>
              <a:rPr lang="en-US" sz="1600" b="1">
                <a:latin typeface="Helvetica" charset="0"/>
              </a:rPr>
              <a:t>collapse”</a:t>
            </a:r>
          </a:p>
        </p:txBody>
      </p:sp>
      <p:sp>
        <p:nvSpPr>
          <p:cNvPr id="113675" name="Text Box 11"/>
          <p:cNvSpPr txBox="1">
            <a:spLocks noChangeArrowheads="1"/>
          </p:cNvSpPr>
          <p:nvPr/>
        </p:nvSpPr>
        <p:spPr bwMode="auto">
          <a:xfrm>
            <a:off x="5302250" y="5157788"/>
            <a:ext cx="3330575" cy="1225550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Times New Roman" charset="0"/>
              </a:rPr>
              <a:t>Increase in load that results in a </a:t>
            </a:r>
            <a:r>
              <a:rPr lang="en-US" sz="2400" b="1" i="1">
                <a:solidFill>
                  <a:srgbClr val="FF0000"/>
                </a:solidFill>
                <a:latin typeface="Times New Roman" charset="0"/>
              </a:rPr>
              <a:t>decrease</a:t>
            </a:r>
            <a:r>
              <a:rPr lang="en-US" sz="2400" b="1">
                <a:solidFill>
                  <a:srgbClr val="FF0000"/>
                </a:solidFill>
                <a:latin typeface="Times New Roman" charset="0"/>
              </a:rPr>
              <a:t> in useful work done.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46584-10C5-924C-A5BD-A20D3C1A405C}" type="slidenum">
              <a:rPr lang="en-US"/>
              <a:pPr/>
              <a:t>48</a:t>
            </a:fld>
            <a:endParaRPr lang="en-US"/>
          </a:p>
        </p:txBody>
      </p:sp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763000" cy="1028700"/>
          </a:xfrm>
          <a:ln/>
        </p:spPr>
        <p:txBody>
          <a:bodyPr rIns="132080"/>
          <a:lstStyle/>
          <a:p>
            <a:r>
              <a:rPr lang="en-US"/>
              <a:t>Congestion Collapse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458200" cy="5410200"/>
          </a:xfrm>
          <a:ln/>
        </p:spPr>
        <p:txBody>
          <a:bodyPr rIns="132080"/>
          <a:lstStyle/>
          <a:p>
            <a:pPr marL="382588"/>
            <a:r>
              <a:rPr lang="en-US"/>
              <a:t>Definition: </a:t>
            </a:r>
            <a:r>
              <a:rPr lang="en-US" i="1"/>
              <a:t>Increase in network load results in decrease of useful work done</a:t>
            </a:r>
          </a:p>
          <a:p>
            <a:pPr marL="382588"/>
            <a:r>
              <a:rPr lang="en-US"/>
              <a:t>Many possible causes</a:t>
            </a:r>
          </a:p>
          <a:p>
            <a:pPr marL="782638" lvl="1"/>
            <a:r>
              <a:rPr lang="en-US"/>
              <a:t>Spurious retransmissions of packets still in flight</a:t>
            </a:r>
          </a:p>
          <a:p>
            <a:pPr marL="1182688" lvl="2">
              <a:buClr>
                <a:srgbClr val="003366"/>
              </a:buClr>
            </a:pPr>
            <a:r>
              <a:rPr lang="en-US"/>
              <a:t>Classical congestion collapse</a:t>
            </a:r>
          </a:p>
          <a:p>
            <a:pPr marL="1182688" lvl="2">
              <a:buClr>
                <a:srgbClr val="003366"/>
              </a:buClr>
            </a:pPr>
            <a:r>
              <a:rPr lang="en-US"/>
              <a:t>How can this happen with packet conservation?  RTT increases!</a:t>
            </a:r>
          </a:p>
          <a:p>
            <a:pPr marL="1182688" lvl="2">
              <a:buClr>
                <a:srgbClr val="003366"/>
              </a:buClr>
            </a:pPr>
            <a:r>
              <a:rPr lang="en-US"/>
              <a:t>Solution: better timers and TCP congestion control</a:t>
            </a:r>
          </a:p>
          <a:p>
            <a:pPr marL="782638" lvl="1"/>
            <a:r>
              <a:rPr lang="en-US"/>
              <a:t>Undelivered packets</a:t>
            </a:r>
          </a:p>
          <a:p>
            <a:pPr marL="1182688" lvl="2">
              <a:buClr>
                <a:srgbClr val="003366"/>
              </a:buClr>
            </a:pPr>
            <a:r>
              <a:rPr lang="en-US"/>
              <a:t>Packets consume resources and are dropped elsewhere in network</a:t>
            </a:r>
          </a:p>
          <a:p>
            <a:pPr marL="1182688" lvl="2">
              <a:buClr>
                <a:srgbClr val="003366"/>
              </a:buClr>
            </a:pPr>
            <a:r>
              <a:rPr lang="en-US"/>
              <a:t>Solution: congestion control for ALL traffic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End Hosts Adjusting to Congestion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End hosts adapt their sending rates</a:t>
            </a:r>
          </a:p>
          <a:p>
            <a:pPr lvl="1"/>
            <a:r>
              <a:rPr lang="en-US">
                <a:latin typeface="Arial" charset="0"/>
                <a:ea typeface="Arial" charset="0"/>
                <a:cs typeface="Arial" charset="0"/>
              </a:rPr>
              <a:t>In response to network conditions</a:t>
            </a:r>
          </a:p>
          <a:p>
            <a:r>
              <a:rPr lang="en-US">
                <a:latin typeface="Arial" charset="0"/>
                <a:cs typeface="Arial" charset="0"/>
              </a:rPr>
              <a:t>Learning that the network is congested</a:t>
            </a:r>
          </a:p>
          <a:p>
            <a:pPr lvl="1"/>
            <a:r>
              <a:rPr lang="en-US">
                <a:latin typeface="Arial" charset="0"/>
                <a:ea typeface="Arial" charset="0"/>
                <a:cs typeface="Arial" charset="0"/>
              </a:rPr>
              <a:t>Shared Ethernet: carrier sense multiple access </a:t>
            </a:r>
          </a:p>
          <a:p>
            <a:pPr lvl="2"/>
            <a:r>
              <a:rPr lang="en-US">
                <a:latin typeface="Arial" charset="0"/>
                <a:ea typeface="Arial" charset="0"/>
                <a:cs typeface="Arial" charset="0"/>
              </a:rPr>
              <a:t>Seeing your own frame collide with others</a:t>
            </a:r>
          </a:p>
          <a:p>
            <a:pPr lvl="1"/>
            <a:r>
              <a:rPr lang="en-US">
                <a:latin typeface="Arial" charset="0"/>
                <a:ea typeface="Arial" charset="0"/>
                <a:cs typeface="Arial" charset="0"/>
              </a:rPr>
              <a:t>IP network: observing your end-to-end performance</a:t>
            </a:r>
          </a:p>
          <a:p>
            <a:pPr lvl="2"/>
            <a:r>
              <a:rPr lang="en-US">
                <a:latin typeface="Arial" charset="0"/>
                <a:ea typeface="Arial" charset="0"/>
                <a:cs typeface="Arial" charset="0"/>
              </a:rPr>
              <a:t>Packet delay or loss over the end-to-end path</a:t>
            </a:r>
          </a:p>
          <a:p>
            <a:r>
              <a:rPr lang="en-US">
                <a:latin typeface="Arial" charset="0"/>
                <a:cs typeface="Arial" charset="0"/>
              </a:rPr>
              <a:t>Adapting to congestion</a:t>
            </a:r>
          </a:p>
          <a:p>
            <a:pPr lvl="1"/>
            <a:r>
              <a:rPr lang="en-US">
                <a:latin typeface="Arial" charset="0"/>
                <a:ea typeface="Arial" charset="0"/>
                <a:cs typeface="Arial" charset="0"/>
              </a:rPr>
              <a:t>Slowing down the sending rate, for the greater good</a:t>
            </a:r>
          </a:p>
          <a:p>
            <a:pPr lvl="1"/>
            <a:r>
              <a:rPr lang="en-US">
                <a:latin typeface="Arial" charset="0"/>
                <a:ea typeface="Arial" charset="0"/>
                <a:cs typeface="Arial" charset="0"/>
              </a:rPr>
              <a:t>But, host doesn</a:t>
            </a:r>
            <a:r>
              <a:rPr lang="ja-JP" altLang="en-US">
                <a:latin typeface="Arial" charset="0"/>
                <a:ea typeface="Arial" charset="0"/>
                <a:cs typeface="Arial" charset="0"/>
              </a:rPr>
              <a:t>’</a:t>
            </a:r>
            <a:r>
              <a:rPr lang="en-US">
                <a:latin typeface="Arial" charset="0"/>
                <a:ea typeface="Arial" charset="0"/>
                <a:cs typeface="Arial" charset="0"/>
              </a:rPr>
              <a:t>t know how bad things might be…</a:t>
            </a:r>
          </a:p>
          <a:p>
            <a:pPr lvl="1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F88C8C59-1B7E-7A4F-A2FF-B42E2CAA08AB}" type="slidenum">
              <a:rPr lang="en-US" sz="1400" b="0">
                <a:latin typeface="Times New Roman" charset="0"/>
              </a:rPr>
              <a:pPr eaLnBrk="1" hangingPunct="1"/>
              <a:t>49</a:t>
            </a:fld>
            <a:endParaRPr lang="en-US" sz="1400" b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504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50" y="1219200"/>
            <a:ext cx="120015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219200"/>
            <a:ext cx="1387475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581" name="Straight Connector 11"/>
          <p:cNvCxnSpPr>
            <a:cxnSpLocks noChangeShapeType="1"/>
          </p:cNvCxnSpPr>
          <p:nvPr/>
        </p:nvCxnSpPr>
        <p:spPr bwMode="auto">
          <a:xfrm>
            <a:off x="5638800" y="2209800"/>
            <a:ext cx="1219200" cy="158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82" name="Straight Connector 13"/>
          <p:cNvCxnSpPr>
            <a:cxnSpLocks noChangeShapeType="1"/>
            <a:stCxn id="24588" idx="3"/>
          </p:cNvCxnSpPr>
          <p:nvPr/>
        </p:nvCxnSpPr>
        <p:spPr bwMode="auto">
          <a:xfrm>
            <a:off x="2819400" y="2209800"/>
            <a:ext cx="1219200" cy="158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58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Learning a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Host’s 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Address</a:t>
            </a:r>
          </a:p>
        </p:txBody>
      </p:sp>
      <p:sp>
        <p:nvSpPr>
          <p:cNvPr id="24584" name="Content Placeholder 2"/>
          <p:cNvSpPr>
            <a:spLocks noGrp="1"/>
          </p:cNvSpPr>
          <p:nvPr>
            <p:ph idx="1"/>
          </p:nvPr>
        </p:nvSpPr>
        <p:spPr>
          <a:xfrm>
            <a:off x="457200" y="3276600"/>
            <a:ext cx="8458200" cy="3352800"/>
          </a:xfrm>
        </p:spPr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Who am I?</a:t>
            </a:r>
          </a:p>
          <a:p>
            <a:pPr lvl="1"/>
            <a:r>
              <a:rPr lang="en-US">
                <a:latin typeface="Arial" charset="0"/>
                <a:ea typeface="Arial" charset="0"/>
                <a:cs typeface="Arial" charset="0"/>
              </a:rPr>
              <a:t>Hard-wired: MAC address</a:t>
            </a:r>
          </a:p>
          <a:p>
            <a:pPr lvl="1"/>
            <a:r>
              <a:rPr lang="en-US">
                <a:latin typeface="Arial" charset="0"/>
                <a:ea typeface="Arial" charset="0"/>
                <a:cs typeface="Arial" charset="0"/>
              </a:rPr>
              <a:t>Static configuration: IP interface configuration</a:t>
            </a:r>
          </a:p>
          <a:p>
            <a:pPr lvl="1"/>
            <a:r>
              <a:rPr lang="en-US">
                <a:latin typeface="Arial" charset="0"/>
                <a:ea typeface="Arial" charset="0"/>
                <a:cs typeface="Arial" charset="0"/>
              </a:rPr>
              <a:t>Dynamically learned: IP address configured by DHCP</a:t>
            </a:r>
          </a:p>
          <a:p>
            <a:r>
              <a:rPr lang="en-US">
                <a:latin typeface="Arial" charset="0"/>
                <a:cs typeface="Arial" charset="0"/>
              </a:rPr>
              <a:t>Who are you?</a:t>
            </a:r>
          </a:p>
          <a:p>
            <a:pPr lvl="1"/>
            <a:r>
              <a:rPr lang="en-US">
                <a:latin typeface="Arial" charset="0"/>
                <a:ea typeface="Arial" charset="0"/>
                <a:cs typeface="Arial" charset="0"/>
              </a:rPr>
              <a:t>Hard-wired: IP address in a URL, or in the code</a:t>
            </a:r>
          </a:p>
          <a:p>
            <a:pPr lvl="1"/>
            <a:r>
              <a:rPr lang="en-US">
                <a:latin typeface="Arial" charset="0"/>
                <a:ea typeface="Arial" charset="0"/>
                <a:cs typeface="Arial" charset="0"/>
              </a:rPr>
              <a:t>Dynamically looked up: ARP or DNS</a:t>
            </a:r>
          </a:p>
        </p:txBody>
      </p:sp>
      <p:sp>
        <p:nvSpPr>
          <p:cNvPr id="2458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30826BA2-2473-0B4E-87FD-681D2C6537CF}" type="slidenum">
              <a:rPr lang="en-US" sz="1400" b="0">
                <a:latin typeface="Times New Roman" charset="0"/>
              </a:rPr>
              <a:pPr eaLnBrk="1" hangingPunct="1"/>
              <a:t>5</a:t>
            </a:fld>
            <a:endParaRPr lang="en-US" sz="1400" b="0">
              <a:latin typeface="Times New Roman" charset="0"/>
            </a:endParaRPr>
          </a:p>
        </p:txBody>
      </p:sp>
      <p:graphicFrame>
        <p:nvGraphicFramePr>
          <p:cNvPr id="24578" name="Object 2"/>
          <p:cNvGraphicFramePr>
            <a:graphicFrameLocks noChangeAspect="1"/>
          </p:cNvGraphicFramePr>
          <p:nvPr/>
        </p:nvGraphicFramePr>
        <p:xfrm>
          <a:off x="3657600" y="1371600"/>
          <a:ext cx="2381250" cy="17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72" name="Photo Editor Photo" r:id="rId5" imgW="1905266" imgH="1390844" progId="MSPhotoEd.3">
                  <p:embed/>
                </p:oleObj>
              </mc:Choice>
              <mc:Fallback>
                <p:oleObj name="Photo Editor Photo" r:id="rId5" imgW="1905266" imgH="1390844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1371600"/>
                        <a:ext cx="2381250" cy="175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6" name="TextBox 17"/>
          <p:cNvSpPr txBox="1">
            <a:spLocks noChangeArrowheads="1"/>
          </p:cNvSpPr>
          <p:nvPr/>
        </p:nvSpPr>
        <p:spPr bwMode="auto">
          <a:xfrm>
            <a:off x="509588" y="1962150"/>
            <a:ext cx="5572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me</a:t>
            </a:r>
          </a:p>
        </p:txBody>
      </p:sp>
      <p:sp>
        <p:nvSpPr>
          <p:cNvPr id="24587" name="TextBox 18"/>
          <p:cNvSpPr txBox="1">
            <a:spLocks noChangeArrowheads="1"/>
          </p:cNvSpPr>
          <p:nvPr/>
        </p:nvSpPr>
        <p:spPr bwMode="auto">
          <a:xfrm>
            <a:off x="8197850" y="2038350"/>
            <a:ext cx="6413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you</a:t>
            </a:r>
          </a:p>
        </p:txBody>
      </p:sp>
      <p:sp>
        <p:nvSpPr>
          <p:cNvPr id="24588" name="Rectangle 18"/>
          <p:cNvSpPr>
            <a:spLocks noChangeArrowheads="1"/>
          </p:cNvSpPr>
          <p:nvPr/>
        </p:nvSpPr>
        <p:spPr bwMode="auto">
          <a:xfrm>
            <a:off x="2057400" y="2057400"/>
            <a:ext cx="762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9" name="Text Box 21"/>
          <p:cNvSpPr txBox="1">
            <a:spLocks noChangeArrowheads="1"/>
          </p:cNvSpPr>
          <p:nvPr/>
        </p:nvSpPr>
        <p:spPr bwMode="auto">
          <a:xfrm>
            <a:off x="2209800" y="2438400"/>
            <a:ext cx="958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r>
              <a:rPr lang="en-US"/>
              <a:t>adapter</a:t>
            </a:r>
          </a:p>
        </p:txBody>
      </p:sp>
      <p:sp>
        <p:nvSpPr>
          <p:cNvPr id="24590" name="Rectangle 18"/>
          <p:cNvSpPr>
            <a:spLocks noChangeArrowheads="1"/>
          </p:cNvSpPr>
          <p:nvPr/>
        </p:nvSpPr>
        <p:spPr bwMode="auto">
          <a:xfrm>
            <a:off x="6705600" y="2057400"/>
            <a:ext cx="762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1" name="Text Box 21"/>
          <p:cNvSpPr txBox="1">
            <a:spLocks noChangeArrowheads="1"/>
          </p:cNvSpPr>
          <p:nvPr/>
        </p:nvSpPr>
        <p:spPr bwMode="auto">
          <a:xfrm>
            <a:off x="6324600" y="2438400"/>
            <a:ext cx="958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r>
              <a:rPr lang="en-US"/>
              <a:t>adapter</a:t>
            </a:r>
          </a:p>
        </p:txBody>
      </p:sp>
    </p:spTree>
    <p:extLst>
      <p:ext uri="{BB962C8B-B14F-4D97-AF65-F5344CB8AC3E}">
        <p14:creationId xmlns:p14="http://schemas.microsoft.com/office/powerpoint/2010/main" val="4251261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41FBA-4FF8-6744-A78F-E78CB69323F4}" type="slidenum">
              <a:rPr lang="en-US"/>
              <a:pPr/>
              <a:t>50</a:t>
            </a:fld>
            <a:endParaRPr lang="en-US"/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763000" cy="1143000"/>
          </a:xfrm>
          <a:ln/>
        </p:spPr>
        <p:txBody>
          <a:bodyPr rIns="132080"/>
          <a:lstStyle/>
          <a:p>
            <a:r>
              <a:rPr lang="en-US"/>
              <a:t>Congestion Control and Avoidance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2080"/>
          <a:lstStyle/>
          <a:p>
            <a:pPr marL="382588"/>
            <a:r>
              <a:rPr lang="en-US"/>
              <a:t>A mechanism that:</a:t>
            </a:r>
          </a:p>
          <a:p>
            <a:pPr marL="782638" lvl="1"/>
            <a:r>
              <a:rPr lang="en-US"/>
              <a:t>Uses network resources efficiently</a:t>
            </a:r>
          </a:p>
          <a:p>
            <a:pPr marL="782638" lvl="1"/>
            <a:r>
              <a:rPr lang="en-US"/>
              <a:t>Preserves fair network resource allocation</a:t>
            </a:r>
          </a:p>
          <a:p>
            <a:pPr marL="782638" lvl="1"/>
            <a:r>
              <a:rPr lang="en-US"/>
              <a:t>Prevents or avoids collapse</a:t>
            </a:r>
          </a:p>
          <a:p>
            <a:pPr marL="382588"/>
            <a:r>
              <a:rPr lang="en-US"/>
              <a:t>Congestion collapse is not just a theory</a:t>
            </a:r>
          </a:p>
          <a:p>
            <a:pPr marL="782638" lvl="1"/>
            <a:r>
              <a:rPr lang="en-US"/>
              <a:t>Has been frequently observed in many networks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CC9D5-B438-AF4E-AA24-88DE215DDEE6}" type="slidenum">
              <a:rPr lang="en-US"/>
              <a:pPr/>
              <a:t>51</a:t>
            </a:fld>
            <a:endParaRPr lang="en-US"/>
          </a:p>
        </p:txBody>
      </p:sp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610600" cy="1143000"/>
          </a:xfrm>
          <a:ln/>
        </p:spPr>
        <p:txBody>
          <a:bodyPr rIns="132080"/>
          <a:lstStyle/>
          <a:p>
            <a:r>
              <a:rPr lang="en-US"/>
              <a:t>Congestion Control Approaches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1813" y="2262188"/>
            <a:ext cx="4002087" cy="3863975"/>
          </a:xfrm>
          <a:ln/>
        </p:spPr>
        <p:txBody>
          <a:bodyPr rIns="132080"/>
          <a:lstStyle/>
          <a:p>
            <a:pPr marL="382588"/>
            <a:r>
              <a:rPr lang="en-US" sz="2400">
                <a:solidFill>
                  <a:srgbClr val="FF0000"/>
                </a:solidFill>
              </a:rPr>
              <a:t>End-end congestion control:</a:t>
            </a:r>
          </a:p>
          <a:p>
            <a:pPr marL="782638" lvl="1"/>
            <a:r>
              <a:rPr lang="en-US" sz="2000"/>
              <a:t>No explicit feedback from network</a:t>
            </a:r>
          </a:p>
          <a:p>
            <a:pPr marL="782638" lvl="1"/>
            <a:r>
              <a:rPr lang="en-US" sz="2000"/>
              <a:t>Congestion inferred from end-system observed loss, delay</a:t>
            </a:r>
          </a:p>
          <a:p>
            <a:pPr marL="782638" lvl="1"/>
            <a:r>
              <a:rPr lang="en-US" sz="2000"/>
              <a:t>Approach taken by TCP</a:t>
            </a:r>
          </a:p>
        </p:txBody>
      </p:sp>
      <p:sp>
        <p:nvSpPr>
          <p:cNvPr id="103428" name="Rectangle 4"/>
          <p:cNvSpPr>
            <a:spLocks/>
          </p:cNvSpPr>
          <p:nvPr/>
        </p:nvSpPr>
        <p:spPr bwMode="auto">
          <a:xfrm>
            <a:off x="4646613" y="2286000"/>
            <a:ext cx="4152900" cy="3644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382588" indent="-342900">
              <a:lnSpc>
                <a:spcPct val="90000"/>
              </a:lnSpc>
              <a:spcBef>
                <a:spcPts val="550"/>
              </a:spcBef>
              <a:buClr>
                <a:srgbClr val="003366"/>
              </a:buClr>
              <a:buSzPct val="100000"/>
              <a:buFont typeface="Arial" charset="0"/>
              <a:buChar char="•"/>
            </a:pPr>
            <a:r>
              <a:rPr lang="en-US" sz="2400">
                <a:solidFill>
                  <a:srgbClr val="FF0000"/>
                </a:solidFill>
                <a:ea typeface="Arial" charset="0"/>
                <a:cs typeface="Arial" charset="0"/>
                <a:sym typeface="Arial" charset="0"/>
              </a:rPr>
              <a:t>Network-assisted congestion control:</a:t>
            </a:r>
          </a:p>
          <a:p>
            <a:pPr marL="382588" indent="-342900">
              <a:lnSpc>
                <a:spcPct val="90000"/>
              </a:lnSpc>
              <a:spcBef>
                <a:spcPts val="450"/>
              </a:spcBef>
              <a:buClr>
                <a:srgbClr val="003366"/>
              </a:buClr>
              <a:buSzPct val="100000"/>
              <a:buFont typeface="Arial" charset="0"/>
              <a:buChar char="•"/>
            </a:pPr>
            <a:r>
              <a:rPr lang="en-US" sz="2000">
                <a:ea typeface="Arial" charset="0"/>
                <a:cs typeface="Arial" charset="0"/>
                <a:sym typeface="Arial" charset="0"/>
              </a:rPr>
              <a:t>Routers provide feedback to end systems</a:t>
            </a:r>
          </a:p>
          <a:p>
            <a:pPr marL="382588" indent="-342900">
              <a:lnSpc>
                <a:spcPct val="90000"/>
              </a:lnSpc>
              <a:spcBef>
                <a:spcPts val="450"/>
              </a:spcBef>
              <a:buClr>
                <a:srgbClr val="003366"/>
              </a:buClr>
              <a:buSzPct val="100000"/>
              <a:buFont typeface="Arial" charset="0"/>
              <a:buChar char="•"/>
            </a:pPr>
            <a:r>
              <a:rPr lang="en-US" sz="2000">
                <a:ea typeface="Arial" charset="0"/>
                <a:cs typeface="Arial" charset="0"/>
                <a:sym typeface="Arial" charset="0"/>
              </a:rPr>
              <a:t>Single bit indicating congestion (SNA, DECbit, TCP/IP ECN, ATM)</a:t>
            </a:r>
          </a:p>
          <a:p>
            <a:pPr marL="382588" indent="-342900">
              <a:lnSpc>
                <a:spcPct val="90000"/>
              </a:lnSpc>
              <a:spcBef>
                <a:spcPts val="450"/>
              </a:spcBef>
              <a:buClr>
                <a:srgbClr val="003366"/>
              </a:buClr>
              <a:buSzPct val="100000"/>
              <a:buFont typeface="Arial" charset="0"/>
              <a:buChar char="•"/>
            </a:pPr>
            <a:r>
              <a:rPr lang="en-US" sz="2000">
                <a:ea typeface="Arial" charset="0"/>
                <a:cs typeface="Arial" charset="0"/>
                <a:sym typeface="Arial" charset="0"/>
              </a:rPr>
              <a:t>Explicit rate sender should send at</a:t>
            </a:r>
          </a:p>
          <a:p>
            <a:pPr marL="382588" indent="-342900">
              <a:lnSpc>
                <a:spcPct val="90000"/>
              </a:lnSpc>
              <a:spcBef>
                <a:spcPts val="450"/>
              </a:spcBef>
              <a:buClr>
                <a:srgbClr val="003366"/>
              </a:buClr>
              <a:buSzPct val="100000"/>
              <a:buFont typeface="Arial" charset="0"/>
              <a:buChar char="•"/>
            </a:pPr>
            <a:r>
              <a:rPr lang="en-US" sz="2000">
                <a:ea typeface="Arial" charset="0"/>
                <a:cs typeface="Arial" charset="0"/>
                <a:sym typeface="Arial" charset="0"/>
              </a:rPr>
              <a:t>Problem: makes routers complicated</a:t>
            </a:r>
          </a:p>
        </p:txBody>
      </p:sp>
      <p:sp>
        <p:nvSpPr>
          <p:cNvPr id="103429" name="Rectangle 5"/>
          <p:cNvSpPr>
            <a:spLocks/>
          </p:cNvSpPr>
          <p:nvPr/>
        </p:nvSpPr>
        <p:spPr bwMode="auto">
          <a:xfrm>
            <a:off x="542925" y="1765300"/>
            <a:ext cx="8293100" cy="444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382588" indent="-342900">
              <a:spcBef>
                <a:spcPts val="550"/>
              </a:spcBef>
              <a:buClr>
                <a:srgbClr val="003366"/>
              </a:buClr>
              <a:buSzPct val="100000"/>
              <a:buFont typeface="Arial" charset="0"/>
              <a:buChar char="•"/>
            </a:pPr>
            <a:r>
              <a:rPr lang="en-US" sz="2400" dirty="0">
                <a:ea typeface="Arial" charset="0"/>
                <a:cs typeface="Arial" charset="0"/>
                <a:sym typeface="Arial" charset="0"/>
              </a:rPr>
              <a:t>Two </a:t>
            </a:r>
            <a:r>
              <a:rPr lang="en-US" sz="2400" dirty="0" smtClean="0">
                <a:ea typeface="Arial" charset="0"/>
                <a:cs typeface="Arial" charset="0"/>
                <a:sym typeface="Arial" charset="0"/>
              </a:rPr>
              <a:t>approaches</a:t>
            </a:r>
            <a:endParaRPr lang="en-US" sz="2400" dirty="0">
              <a:ea typeface="Arial" charset="0"/>
              <a:cs typeface="Arial" charset="0"/>
              <a:sym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D9D8C-C6BA-1242-87D3-8E03E6D42173}" type="slidenum">
              <a:rPr lang="en-US"/>
              <a:pPr/>
              <a:t>52</a:t>
            </a:fld>
            <a:endParaRPr lang="en-US"/>
          </a:p>
        </p:txBody>
      </p:sp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it Looks to the End Host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Packet delay</a:t>
            </a:r>
          </a:p>
          <a:p>
            <a:pPr lvl="1"/>
            <a:r>
              <a:rPr lang="en-US"/>
              <a:t>Packet experiences high delay</a:t>
            </a:r>
          </a:p>
          <a:p>
            <a:r>
              <a:rPr lang="en-US"/>
              <a:t>Packet loss</a:t>
            </a:r>
          </a:p>
          <a:p>
            <a:pPr lvl="1"/>
            <a:r>
              <a:rPr lang="en-US"/>
              <a:t>Packet gets dropped along the way</a:t>
            </a:r>
          </a:p>
          <a:p>
            <a:pPr>
              <a:lnSpc>
                <a:spcPct val="160000"/>
              </a:lnSpc>
            </a:pPr>
            <a:r>
              <a:rPr lang="en-US"/>
              <a:t>How does TCP sender learn this?</a:t>
            </a:r>
          </a:p>
          <a:p>
            <a:pPr lvl="1"/>
            <a:r>
              <a:rPr lang="en-US"/>
              <a:t>Delay</a:t>
            </a:r>
          </a:p>
          <a:p>
            <a:pPr lvl="2"/>
            <a:r>
              <a:rPr lang="en-US"/>
              <a:t>Round-trip time estimate</a:t>
            </a:r>
          </a:p>
          <a:p>
            <a:pPr lvl="1"/>
            <a:r>
              <a:rPr lang="en-US"/>
              <a:t>Loss</a:t>
            </a:r>
          </a:p>
          <a:p>
            <a:pPr lvl="2"/>
            <a:r>
              <a:rPr lang="en-US"/>
              <a:t>Timeout </a:t>
            </a:r>
          </a:p>
          <a:p>
            <a:pPr lvl="2"/>
            <a:r>
              <a:rPr lang="en-US"/>
              <a:t>Duplicate acknowledgments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210E9-7EFA-1F45-86AE-2314637C8065}" type="slidenum">
              <a:rPr lang="en-US"/>
              <a:pPr/>
              <a:t>53</a:t>
            </a:fld>
            <a:endParaRPr lang="en-US"/>
          </a:p>
        </p:txBody>
      </p:sp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TCP Congestion Window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/>
              <a:t>Each TCP sender maintains a congestion window</a:t>
            </a:r>
          </a:p>
          <a:p>
            <a:pPr lvl="1"/>
            <a:r>
              <a:rPr lang="en-US" sz="2000"/>
              <a:t>Maximum number of bytes to have in transit</a:t>
            </a:r>
          </a:p>
          <a:p>
            <a:pPr lvl="1"/>
            <a:r>
              <a:rPr lang="en-US" sz="2000"/>
              <a:t>I.e., number of bytes still awaiting acknowledgments</a:t>
            </a:r>
          </a:p>
          <a:p>
            <a:r>
              <a:rPr lang="en-US" sz="2400"/>
              <a:t>Adapting the congestion window</a:t>
            </a:r>
          </a:p>
          <a:p>
            <a:pPr lvl="1"/>
            <a:r>
              <a:rPr lang="en-US" sz="2000"/>
              <a:t>Decrease upon losing a packet: backing off</a:t>
            </a:r>
          </a:p>
          <a:p>
            <a:pPr lvl="1"/>
            <a:r>
              <a:rPr lang="en-US" sz="2000"/>
              <a:t>Increase upon success: optimistically exploring</a:t>
            </a:r>
          </a:p>
          <a:p>
            <a:pPr lvl="1"/>
            <a:r>
              <a:rPr lang="en-US" sz="2000"/>
              <a:t>Always struggling to find the right transfer rate</a:t>
            </a:r>
          </a:p>
          <a:p>
            <a:pPr lvl="1"/>
            <a:endParaRPr lang="en-US" sz="2000"/>
          </a:p>
          <a:p>
            <a:r>
              <a:rPr lang="en-US" sz="2400"/>
              <a:t>Both good and bad</a:t>
            </a:r>
          </a:p>
          <a:p>
            <a:pPr lvl="1"/>
            <a:r>
              <a:rPr lang="en-US" sz="2000"/>
              <a:t>Pro: avoids having explicit feedback from network</a:t>
            </a:r>
          </a:p>
          <a:p>
            <a:pPr lvl="1"/>
            <a:r>
              <a:rPr lang="en-US" sz="2000"/>
              <a:t>Con: under-shooting and over-shooting the rate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7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F629C-B252-0947-99FC-D7DC46DDCC79}" type="slidenum">
              <a:rPr lang="en-US"/>
              <a:pPr/>
              <a:t>54</a:t>
            </a:fld>
            <a:endParaRPr lang="en-US"/>
          </a:p>
        </p:txBody>
      </p:sp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Additive Increase, Multiplicative Decrease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US"/>
              <a:t>How much to increase and decrease?</a:t>
            </a:r>
          </a:p>
          <a:p>
            <a:pPr lvl="1"/>
            <a:r>
              <a:rPr lang="en-US"/>
              <a:t>Increase linearly, decrease multiplicatively</a:t>
            </a:r>
          </a:p>
          <a:p>
            <a:pPr lvl="1"/>
            <a:r>
              <a:rPr lang="en-US"/>
              <a:t>A necessary condition for stability of TCP</a:t>
            </a:r>
          </a:p>
          <a:p>
            <a:pPr lvl="1"/>
            <a:r>
              <a:rPr lang="en-US"/>
              <a:t>Consequences of over-sized window are much worse than having an under-sized window</a:t>
            </a:r>
          </a:p>
          <a:p>
            <a:pPr lvl="2"/>
            <a:r>
              <a:rPr lang="en-US"/>
              <a:t>Over-sized window: packets dropped and retransmitted</a:t>
            </a:r>
          </a:p>
          <a:p>
            <a:pPr lvl="2"/>
            <a:r>
              <a:rPr lang="en-US"/>
              <a:t>Under-sized window: somewhat lower throughput</a:t>
            </a:r>
          </a:p>
          <a:p>
            <a:r>
              <a:rPr lang="en-US"/>
              <a:t>Multiplicative decrease</a:t>
            </a:r>
          </a:p>
          <a:p>
            <a:pPr lvl="1"/>
            <a:r>
              <a:rPr lang="en-US"/>
              <a:t>On loss of packet, divide congestion window in half</a:t>
            </a:r>
          </a:p>
          <a:p>
            <a:r>
              <a:rPr lang="en-US"/>
              <a:t>Additive increase</a:t>
            </a:r>
          </a:p>
          <a:p>
            <a:pPr lvl="1"/>
            <a:r>
              <a:rPr lang="en-US"/>
              <a:t>On success for last window of data, increase linearly</a:t>
            </a:r>
          </a:p>
          <a:p>
            <a:pPr lvl="1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5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56C4C-F3CF-5C45-A487-53FA3BD5F23F}" type="slidenum">
              <a:rPr lang="en-US">
                <a:latin typeface="+mj-lt"/>
              </a:rPr>
              <a:pPr/>
              <a:t>55</a:t>
            </a:fld>
            <a:endParaRPr lang="en-US">
              <a:latin typeface="+mj-lt"/>
            </a:endParaRPr>
          </a:p>
        </p:txBody>
      </p:sp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Leads to the TCP “Sawtooth”</a:t>
            </a:r>
          </a:p>
        </p:txBody>
      </p:sp>
      <p:sp>
        <p:nvSpPr>
          <p:cNvPr id="128003" name="Freeform 3"/>
          <p:cNvSpPr>
            <a:spLocks/>
          </p:cNvSpPr>
          <p:nvPr/>
        </p:nvSpPr>
        <p:spPr bwMode="auto">
          <a:xfrm>
            <a:off x="1143000" y="2286000"/>
            <a:ext cx="7010400" cy="3124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968"/>
              </a:cxn>
              <a:cxn ang="0">
                <a:pos x="4416" y="1968"/>
              </a:cxn>
            </a:cxnLst>
            <a:rect l="0" t="0" r="r" b="b"/>
            <a:pathLst>
              <a:path w="4416" h="1968">
                <a:moveTo>
                  <a:pt x="0" y="0"/>
                </a:moveTo>
                <a:lnTo>
                  <a:pt x="0" y="1968"/>
                </a:lnTo>
                <a:lnTo>
                  <a:pt x="4416" y="1968"/>
                </a:lnTo>
              </a:path>
            </a:pathLst>
          </a:custGeom>
          <a:noFill/>
          <a:ln w="19050" cmpd="sng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128004" name="Freeform 4"/>
          <p:cNvSpPr>
            <a:spLocks/>
          </p:cNvSpPr>
          <p:nvPr/>
        </p:nvSpPr>
        <p:spPr bwMode="auto">
          <a:xfrm>
            <a:off x="1143000" y="3429000"/>
            <a:ext cx="7162800" cy="1981200"/>
          </a:xfrm>
          <a:custGeom>
            <a:avLst/>
            <a:gdLst/>
            <a:ahLst/>
            <a:cxnLst>
              <a:cxn ang="0">
                <a:pos x="0" y="1248"/>
              </a:cxn>
              <a:cxn ang="0">
                <a:pos x="1152" y="336"/>
              </a:cxn>
              <a:cxn ang="0">
                <a:pos x="1152" y="816"/>
              </a:cxn>
              <a:cxn ang="0">
                <a:pos x="1536" y="528"/>
              </a:cxn>
              <a:cxn ang="0">
                <a:pos x="1536" y="960"/>
              </a:cxn>
              <a:cxn ang="0">
                <a:pos x="2832" y="0"/>
              </a:cxn>
              <a:cxn ang="0">
                <a:pos x="2832" y="720"/>
              </a:cxn>
              <a:cxn ang="0">
                <a:pos x="3504" y="240"/>
              </a:cxn>
              <a:cxn ang="0">
                <a:pos x="3504" y="864"/>
              </a:cxn>
              <a:cxn ang="0">
                <a:pos x="4224" y="288"/>
              </a:cxn>
              <a:cxn ang="0">
                <a:pos x="4224" y="816"/>
              </a:cxn>
              <a:cxn ang="0">
                <a:pos x="4512" y="576"/>
              </a:cxn>
            </a:cxnLst>
            <a:rect l="0" t="0" r="r" b="b"/>
            <a:pathLst>
              <a:path w="4512" h="1248">
                <a:moveTo>
                  <a:pt x="0" y="1248"/>
                </a:moveTo>
                <a:lnTo>
                  <a:pt x="1152" y="336"/>
                </a:lnTo>
                <a:lnTo>
                  <a:pt x="1152" y="816"/>
                </a:lnTo>
                <a:lnTo>
                  <a:pt x="1536" y="528"/>
                </a:lnTo>
                <a:lnTo>
                  <a:pt x="1536" y="960"/>
                </a:lnTo>
                <a:lnTo>
                  <a:pt x="2832" y="0"/>
                </a:lnTo>
                <a:lnTo>
                  <a:pt x="2832" y="720"/>
                </a:lnTo>
                <a:lnTo>
                  <a:pt x="3504" y="240"/>
                </a:lnTo>
                <a:lnTo>
                  <a:pt x="3504" y="864"/>
                </a:lnTo>
                <a:lnTo>
                  <a:pt x="4224" y="288"/>
                </a:lnTo>
                <a:lnTo>
                  <a:pt x="4224" y="816"/>
                </a:lnTo>
                <a:lnTo>
                  <a:pt x="4512" y="576"/>
                </a:lnTo>
              </a:path>
            </a:pathLst>
          </a:custGeom>
          <a:noFill/>
          <a:ln w="38100" cmpd="sng">
            <a:solidFill>
              <a:schemeClr val="accent2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128005" name="Text Box 5"/>
          <p:cNvSpPr txBox="1">
            <a:spLocks noChangeArrowheads="1"/>
          </p:cNvSpPr>
          <p:nvPr/>
        </p:nvSpPr>
        <p:spPr bwMode="auto">
          <a:xfrm>
            <a:off x="7123113" y="5334000"/>
            <a:ext cx="3463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400" i="1">
                <a:latin typeface="+mj-lt"/>
              </a:rPr>
              <a:t>t</a:t>
            </a:r>
          </a:p>
        </p:txBody>
      </p:sp>
      <p:sp>
        <p:nvSpPr>
          <p:cNvPr id="128006" name="Text Box 6"/>
          <p:cNvSpPr txBox="1">
            <a:spLocks noChangeArrowheads="1"/>
          </p:cNvSpPr>
          <p:nvPr/>
        </p:nvSpPr>
        <p:spPr bwMode="auto">
          <a:xfrm>
            <a:off x="569913" y="1752600"/>
            <a:ext cx="135277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400" i="1">
                <a:latin typeface="+mj-lt"/>
              </a:rPr>
              <a:t>Window</a:t>
            </a:r>
          </a:p>
        </p:txBody>
      </p:sp>
      <p:sp>
        <p:nvSpPr>
          <p:cNvPr id="128007" name="Line 7"/>
          <p:cNvSpPr>
            <a:spLocks noChangeShapeType="1"/>
          </p:cNvSpPr>
          <p:nvPr/>
        </p:nvSpPr>
        <p:spPr bwMode="auto">
          <a:xfrm>
            <a:off x="3733800" y="49530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128008" name="Line 8"/>
          <p:cNvSpPr>
            <a:spLocks noChangeShapeType="1"/>
          </p:cNvSpPr>
          <p:nvPr/>
        </p:nvSpPr>
        <p:spPr bwMode="auto">
          <a:xfrm>
            <a:off x="3733800" y="42672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128009" name="Line 9"/>
          <p:cNvSpPr>
            <a:spLocks noChangeShapeType="1"/>
          </p:cNvSpPr>
          <p:nvPr/>
        </p:nvSpPr>
        <p:spPr bwMode="auto">
          <a:xfrm>
            <a:off x="3962400" y="4267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128010" name="Text Box 10"/>
          <p:cNvSpPr txBox="1">
            <a:spLocks noChangeArrowheads="1"/>
          </p:cNvSpPr>
          <p:nvPr/>
        </p:nvSpPr>
        <p:spPr bwMode="auto">
          <a:xfrm>
            <a:off x="4175125" y="4465638"/>
            <a:ext cx="1093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400">
                <a:latin typeface="+mj-lt"/>
              </a:rPr>
              <a:t>halved</a:t>
            </a:r>
          </a:p>
        </p:txBody>
      </p:sp>
      <p:sp>
        <p:nvSpPr>
          <p:cNvPr id="128011" name="Line 11"/>
          <p:cNvSpPr>
            <a:spLocks noChangeShapeType="1"/>
          </p:cNvSpPr>
          <p:nvPr/>
        </p:nvSpPr>
        <p:spPr bwMode="auto">
          <a:xfrm>
            <a:off x="2971800" y="30480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128012" name="Line 12"/>
          <p:cNvSpPr>
            <a:spLocks noChangeShapeType="1"/>
          </p:cNvSpPr>
          <p:nvPr/>
        </p:nvSpPr>
        <p:spPr bwMode="auto">
          <a:xfrm>
            <a:off x="3581400" y="32766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128013" name="Line 13"/>
          <p:cNvSpPr>
            <a:spLocks noChangeShapeType="1"/>
          </p:cNvSpPr>
          <p:nvPr/>
        </p:nvSpPr>
        <p:spPr bwMode="auto">
          <a:xfrm>
            <a:off x="5638800" y="25146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128014" name="Line 14"/>
          <p:cNvSpPr>
            <a:spLocks noChangeShapeType="1"/>
          </p:cNvSpPr>
          <p:nvPr/>
        </p:nvSpPr>
        <p:spPr bwMode="auto">
          <a:xfrm>
            <a:off x="6705600" y="28956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128015" name="Line 15"/>
          <p:cNvSpPr>
            <a:spLocks noChangeShapeType="1"/>
          </p:cNvSpPr>
          <p:nvPr/>
        </p:nvSpPr>
        <p:spPr bwMode="auto">
          <a:xfrm>
            <a:off x="7848600" y="29718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128016" name="Text Box 16"/>
          <p:cNvSpPr txBox="1">
            <a:spLocks noChangeArrowheads="1"/>
          </p:cNvSpPr>
          <p:nvPr/>
        </p:nvSpPr>
        <p:spPr bwMode="auto">
          <a:xfrm>
            <a:off x="2498725" y="2660650"/>
            <a:ext cx="8347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400">
                <a:latin typeface="+mj-lt"/>
              </a:rPr>
              <a:t>Loss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87954-F661-4C48-991B-7EA86115191A}" type="slidenum">
              <a:rPr lang="en-US">
                <a:latin typeface="+mj-lt"/>
              </a:rPr>
              <a:pPr/>
              <a:t>56</a:t>
            </a:fld>
            <a:endParaRPr lang="en-US">
              <a:latin typeface="+mj-lt"/>
            </a:endParaRPr>
          </a:p>
        </p:txBody>
      </p:sp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Slow Start and the TCP Sawtooth</a:t>
            </a:r>
          </a:p>
        </p:txBody>
      </p:sp>
      <p:sp>
        <p:nvSpPr>
          <p:cNvPr id="140291" name="Freeform 3"/>
          <p:cNvSpPr>
            <a:spLocks/>
          </p:cNvSpPr>
          <p:nvPr/>
        </p:nvSpPr>
        <p:spPr bwMode="auto">
          <a:xfrm>
            <a:off x="914400" y="1873250"/>
            <a:ext cx="7010400" cy="2819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968"/>
              </a:cxn>
              <a:cxn ang="0">
                <a:pos x="4416" y="1968"/>
              </a:cxn>
            </a:cxnLst>
            <a:rect l="0" t="0" r="r" b="b"/>
            <a:pathLst>
              <a:path w="4416" h="1968">
                <a:moveTo>
                  <a:pt x="0" y="0"/>
                </a:moveTo>
                <a:lnTo>
                  <a:pt x="0" y="1968"/>
                </a:lnTo>
                <a:lnTo>
                  <a:pt x="4416" y="1968"/>
                </a:lnTo>
              </a:path>
            </a:pathLst>
          </a:custGeom>
          <a:noFill/>
          <a:ln w="19050" cmpd="sng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140292" name="Line 4"/>
          <p:cNvSpPr>
            <a:spLocks noChangeShapeType="1"/>
          </p:cNvSpPr>
          <p:nvPr/>
        </p:nvSpPr>
        <p:spPr bwMode="auto">
          <a:xfrm>
            <a:off x="2743200" y="233045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140293" name="Line 5"/>
          <p:cNvSpPr>
            <a:spLocks noChangeShapeType="1"/>
          </p:cNvSpPr>
          <p:nvPr/>
        </p:nvSpPr>
        <p:spPr bwMode="auto">
          <a:xfrm>
            <a:off x="3352800" y="255905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140294" name="Line 6"/>
          <p:cNvSpPr>
            <a:spLocks noChangeShapeType="1"/>
          </p:cNvSpPr>
          <p:nvPr/>
        </p:nvSpPr>
        <p:spPr bwMode="auto">
          <a:xfrm>
            <a:off x="5410200" y="179705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140295" name="Line 7"/>
          <p:cNvSpPr>
            <a:spLocks noChangeShapeType="1"/>
          </p:cNvSpPr>
          <p:nvPr/>
        </p:nvSpPr>
        <p:spPr bwMode="auto">
          <a:xfrm>
            <a:off x="6102350" y="2257425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140296" name="Line 8"/>
          <p:cNvSpPr>
            <a:spLocks noChangeShapeType="1"/>
          </p:cNvSpPr>
          <p:nvPr/>
        </p:nvSpPr>
        <p:spPr bwMode="auto">
          <a:xfrm>
            <a:off x="7245350" y="2333625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140297" name="Text Box 9"/>
          <p:cNvSpPr txBox="1">
            <a:spLocks noChangeArrowheads="1"/>
          </p:cNvSpPr>
          <p:nvPr/>
        </p:nvSpPr>
        <p:spPr bwMode="auto">
          <a:xfrm>
            <a:off x="2306638" y="1935163"/>
            <a:ext cx="8347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400">
                <a:latin typeface="+mj-lt"/>
              </a:rPr>
              <a:t>Loss</a:t>
            </a:r>
          </a:p>
        </p:txBody>
      </p:sp>
      <p:sp>
        <p:nvSpPr>
          <p:cNvPr id="140298" name="Freeform 10"/>
          <p:cNvSpPr>
            <a:spLocks/>
          </p:cNvSpPr>
          <p:nvPr/>
        </p:nvSpPr>
        <p:spPr bwMode="auto">
          <a:xfrm>
            <a:off x="914400" y="3244850"/>
            <a:ext cx="1828800" cy="1371600"/>
          </a:xfrm>
          <a:custGeom>
            <a:avLst/>
            <a:gdLst/>
            <a:ahLst/>
            <a:cxnLst>
              <a:cxn ang="0">
                <a:pos x="1152" y="0"/>
              </a:cxn>
              <a:cxn ang="0">
                <a:pos x="1056" y="336"/>
              </a:cxn>
              <a:cxn ang="0">
                <a:pos x="816" y="624"/>
              </a:cxn>
              <a:cxn ang="0">
                <a:pos x="384" y="816"/>
              </a:cxn>
              <a:cxn ang="0">
                <a:pos x="0" y="864"/>
              </a:cxn>
            </a:cxnLst>
            <a:rect l="0" t="0" r="r" b="b"/>
            <a:pathLst>
              <a:path w="1152" h="864">
                <a:moveTo>
                  <a:pt x="1152" y="0"/>
                </a:moveTo>
                <a:cubicBezTo>
                  <a:pt x="1132" y="116"/>
                  <a:pt x="1112" y="232"/>
                  <a:pt x="1056" y="336"/>
                </a:cubicBezTo>
                <a:cubicBezTo>
                  <a:pt x="1000" y="440"/>
                  <a:pt x="928" y="544"/>
                  <a:pt x="816" y="624"/>
                </a:cubicBezTo>
                <a:cubicBezTo>
                  <a:pt x="704" y="704"/>
                  <a:pt x="520" y="776"/>
                  <a:pt x="384" y="816"/>
                </a:cubicBezTo>
                <a:cubicBezTo>
                  <a:pt x="248" y="856"/>
                  <a:pt x="124" y="860"/>
                  <a:pt x="0" y="864"/>
                </a:cubicBezTo>
              </a:path>
            </a:pathLst>
          </a:custGeom>
          <a:noFill/>
          <a:ln w="28575" cmpd="sng">
            <a:solidFill>
              <a:schemeClr val="accent2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140299" name="AutoShape 11"/>
          <p:cNvSpPr>
            <a:spLocks noChangeArrowheads="1"/>
          </p:cNvSpPr>
          <p:nvPr/>
        </p:nvSpPr>
        <p:spPr bwMode="auto">
          <a:xfrm>
            <a:off x="1652588" y="4892675"/>
            <a:ext cx="2209800" cy="609600"/>
          </a:xfrm>
          <a:prstGeom prst="wedgeRectCallout">
            <a:avLst>
              <a:gd name="adj1" fmla="val -38074"/>
              <a:gd name="adj2" fmla="val -123440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1600">
                <a:latin typeface="+mj-lt"/>
              </a:rPr>
              <a:t>Exponential “slow start”</a:t>
            </a:r>
          </a:p>
        </p:txBody>
      </p:sp>
      <p:sp>
        <p:nvSpPr>
          <p:cNvPr id="140300" name="Text Box 12"/>
          <p:cNvSpPr txBox="1">
            <a:spLocks noChangeArrowheads="1"/>
          </p:cNvSpPr>
          <p:nvPr/>
        </p:nvSpPr>
        <p:spPr bwMode="auto">
          <a:xfrm>
            <a:off x="7123113" y="4768850"/>
            <a:ext cx="3463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400" i="1">
                <a:latin typeface="+mj-lt"/>
              </a:rPr>
              <a:t>t</a:t>
            </a:r>
          </a:p>
        </p:txBody>
      </p:sp>
      <p:sp>
        <p:nvSpPr>
          <p:cNvPr id="140301" name="Text Box 13"/>
          <p:cNvSpPr txBox="1">
            <a:spLocks noChangeArrowheads="1"/>
          </p:cNvSpPr>
          <p:nvPr/>
        </p:nvSpPr>
        <p:spPr bwMode="auto">
          <a:xfrm>
            <a:off x="341313" y="1339850"/>
            <a:ext cx="135277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400" i="1">
                <a:latin typeface="+mj-lt"/>
              </a:rPr>
              <a:t>Window</a:t>
            </a:r>
          </a:p>
        </p:txBody>
      </p:sp>
      <p:sp>
        <p:nvSpPr>
          <p:cNvPr id="140302" name="Text Box 14"/>
          <p:cNvSpPr txBox="1">
            <a:spLocks noChangeArrowheads="1"/>
          </p:cNvSpPr>
          <p:nvPr/>
        </p:nvSpPr>
        <p:spPr bwMode="auto">
          <a:xfrm>
            <a:off x="1327621" y="5502275"/>
            <a:ext cx="666655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2000">
                <a:latin typeface="+mj-lt"/>
              </a:rPr>
              <a:t>Why is it called slow-start? Because TCP originally had</a:t>
            </a:r>
          </a:p>
          <a:p>
            <a:pPr algn="ctr" eaLnBrk="0" hangingPunct="0"/>
            <a:r>
              <a:rPr lang="en-US" sz="2000">
                <a:latin typeface="+mj-lt"/>
              </a:rPr>
              <a:t>no congestion control mechanism. The source would just </a:t>
            </a:r>
            <a:br>
              <a:rPr lang="en-US" sz="2000">
                <a:latin typeface="+mj-lt"/>
              </a:rPr>
            </a:br>
            <a:r>
              <a:rPr lang="en-US" sz="2000">
                <a:latin typeface="+mj-lt"/>
              </a:rPr>
              <a:t>start by sending a whole receiver window’s worth of data.</a:t>
            </a:r>
          </a:p>
        </p:txBody>
      </p:sp>
      <p:sp>
        <p:nvSpPr>
          <p:cNvPr id="140303" name="Freeform 15"/>
          <p:cNvSpPr>
            <a:spLocks/>
          </p:cNvSpPr>
          <p:nvPr/>
        </p:nvSpPr>
        <p:spPr bwMode="auto">
          <a:xfrm>
            <a:off x="2743200" y="2711450"/>
            <a:ext cx="2667000" cy="1524000"/>
          </a:xfrm>
          <a:custGeom>
            <a:avLst/>
            <a:gdLst/>
            <a:ahLst/>
            <a:cxnLst>
              <a:cxn ang="0">
                <a:pos x="0" y="336"/>
              </a:cxn>
              <a:cxn ang="0">
                <a:pos x="0" y="816"/>
              </a:cxn>
              <a:cxn ang="0">
                <a:pos x="384" y="528"/>
              </a:cxn>
              <a:cxn ang="0">
                <a:pos x="384" y="960"/>
              </a:cxn>
              <a:cxn ang="0">
                <a:pos x="1680" y="0"/>
              </a:cxn>
            </a:cxnLst>
            <a:rect l="0" t="0" r="r" b="b"/>
            <a:pathLst>
              <a:path w="1680" h="960">
                <a:moveTo>
                  <a:pt x="0" y="336"/>
                </a:moveTo>
                <a:lnTo>
                  <a:pt x="0" y="816"/>
                </a:lnTo>
                <a:lnTo>
                  <a:pt x="384" y="528"/>
                </a:lnTo>
                <a:lnTo>
                  <a:pt x="384" y="960"/>
                </a:lnTo>
                <a:lnTo>
                  <a:pt x="1680" y="0"/>
                </a:lnTo>
              </a:path>
            </a:pathLst>
          </a:custGeom>
          <a:noFill/>
          <a:ln w="19050" cmpd="sng">
            <a:solidFill>
              <a:schemeClr val="accent2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140304" name="Freeform 16"/>
          <p:cNvSpPr>
            <a:spLocks/>
          </p:cNvSpPr>
          <p:nvPr/>
        </p:nvSpPr>
        <p:spPr bwMode="auto">
          <a:xfrm>
            <a:off x="6102350" y="3171825"/>
            <a:ext cx="1600200" cy="9906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624"/>
              </a:cxn>
              <a:cxn ang="0">
                <a:pos x="720" y="48"/>
              </a:cxn>
              <a:cxn ang="0">
                <a:pos x="720" y="576"/>
              </a:cxn>
              <a:cxn ang="0">
                <a:pos x="1008" y="336"/>
              </a:cxn>
            </a:cxnLst>
            <a:rect l="0" t="0" r="r" b="b"/>
            <a:pathLst>
              <a:path w="1008" h="624">
                <a:moveTo>
                  <a:pt x="0" y="0"/>
                </a:moveTo>
                <a:lnTo>
                  <a:pt x="0" y="624"/>
                </a:lnTo>
                <a:lnTo>
                  <a:pt x="720" y="48"/>
                </a:lnTo>
                <a:lnTo>
                  <a:pt x="720" y="576"/>
                </a:lnTo>
                <a:lnTo>
                  <a:pt x="1008" y="336"/>
                </a:lnTo>
              </a:path>
            </a:pathLst>
          </a:custGeom>
          <a:noFill/>
          <a:ln w="19050" cmpd="sng">
            <a:solidFill>
              <a:schemeClr val="accent2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140305" name="Line 17"/>
          <p:cNvSpPr>
            <a:spLocks noChangeShapeType="1"/>
          </p:cNvSpPr>
          <p:nvPr/>
        </p:nvSpPr>
        <p:spPr bwMode="auto">
          <a:xfrm flipV="1">
            <a:off x="5416550" y="3095625"/>
            <a:ext cx="685800" cy="6858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140306" name="Line 18"/>
          <p:cNvSpPr>
            <a:spLocks noChangeShapeType="1"/>
          </p:cNvSpPr>
          <p:nvPr/>
        </p:nvSpPr>
        <p:spPr bwMode="auto">
          <a:xfrm>
            <a:off x="5410200" y="2711450"/>
            <a:ext cx="6350" cy="10668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+mj-l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9" grpId="0" animBg="1" autoUpdateAnimBg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Ethernet Back-off Mechanism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>
          <a:xfrm>
            <a:off x="457200" y="3733800"/>
            <a:ext cx="8458200" cy="3124200"/>
          </a:xfrm>
        </p:spPr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Carrier sense: wait for link to be idle</a:t>
            </a:r>
          </a:p>
          <a:p>
            <a:pPr lvl="1"/>
            <a:r>
              <a:rPr lang="en-US">
                <a:latin typeface="Arial" charset="0"/>
                <a:ea typeface="Arial" charset="0"/>
                <a:cs typeface="Arial" charset="0"/>
              </a:rPr>
              <a:t>If idle, start sending; if not, wait until idle</a:t>
            </a:r>
          </a:p>
          <a:p>
            <a:r>
              <a:rPr lang="en-US">
                <a:latin typeface="Arial" charset="0"/>
                <a:cs typeface="Arial" charset="0"/>
              </a:rPr>
              <a:t>Collision detection: listen while transmitting</a:t>
            </a:r>
          </a:p>
          <a:p>
            <a:pPr lvl="1"/>
            <a:r>
              <a:rPr lang="en-US">
                <a:latin typeface="Arial" charset="0"/>
                <a:ea typeface="Arial" charset="0"/>
                <a:cs typeface="Arial" charset="0"/>
              </a:rPr>
              <a:t>If collision: abort transmission, and send jam signal</a:t>
            </a:r>
          </a:p>
          <a:p>
            <a:r>
              <a:rPr lang="en-US">
                <a:latin typeface="Arial" charset="0"/>
                <a:cs typeface="Arial" charset="0"/>
              </a:rPr>
              <a:t>Exponential back-off: wait before retransmitting</a:t>
            </a:r>
          </a:p>
          <a:p>
            <a:pPr lvl="1"/>
            <a:r>
              <a:rPr lang="en-US">
                <a:latin typeface="Arial" charset="0"/>
                <a:ea typeface="Arial" charset="0"/>
                <a:cs typeface="Arial" charset="0"/>
              </a:rPr>
              <a:t>Wait random time, exponentially larger on each retry</a:t>
            </a: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FD816EED-6792-9B49-A130-98CE790BA9FB}" type="slidenum">
              <a:rPr lang="en-US" sz="1400" b="0">
                <a:latin typeface="Times New Roman" charset="0"/>
              </a:rPr>
              <a:pPr eaLnBrk="1" hangingPunct="1"/>
              <a:t>57</a:t>
            </a:fld>
            <a:endParaRPr lang="en-US" sz="1400" b="0">
              <a:latin typeface="Times New Roman" charset="0"/>
            </a:endParaRPr>
          </a:p>
        </p:txBody>
      </p:sp>
      <p:pic>
        <p:nvPicPr>
          <p:cNvPr id="44037" name="Picture 4" descr="551 metcalfe-en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204913"/>
            <a:ext cx="4724400" cy="252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5591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Questions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What role should the network play in resource allocation? </a:t>
            </a:r>
          </a:p>
          <a:p>
            <a:pPr lvl="1"/>
            <a:r>
              <a:rPr lang="en-US">
                <a:latin typeface="Arial" charset="0"/>
                <a:ea typeface="Arial" charset="0"/>
                <a:cs typeface="Arial" charset="0"/>
              </a:rPr>
              <a:t>Explicit feedback to the end hosts?</a:t>
            </a:r>
          </a:p>
          <a:p>
            <a:pPr lvl="1"/>
            <a:r>
              <a:rPr lang="en-US">
                <a:latin typeface="Arial" charset="0"/>
                <a:ea typeface="Arial" charset="0"/>
                <a:cs typeface="Arial" charset="0"/>
              </a:rPr>
              <a:t>Enforcing an explicit rate allocation?</a:t>
            </a:r>
          </a:p>
          <a:p>
            <a:r>
              <a:rPr lang="en-US">
                <a:latin typeface="Arial" charset="0"/>
                <a:cs typeface="Arial" charset="0"/>
              </a:rPr>
              <a:t>What is a good definition of fairness?</a:t>
            </a:r>
          </a:p>
          <a:p>
            <a:r>
              <a:rPr lang="en-US">
                <a:latin typeface="Arial" charset="0"/>
                <a:cs typeface="Arial" charset="0"/>
              </a:rPr>
              <a:t>What about hosts who cheat to hog resources?</a:t>
            </a:r>
          </a:p>
          <a:p>
            <a:pPr lvl="1"/>
            <a:r>
              <a:rPr lang="en-US">
                <a:latin typeface="Arial" charset="0"/>
                <a:ea typeface="Arial" charset="0"/>
                <a:cs typeface="Arial" charset="0"/>
              </a:rPr>
              <a:t>How to detect cheating?  How to prevent/punish?</a:t>
            </a:r>
          </a:p>
          <a:p>
            <a:r>
              <a:rPr lang="en-US">
                <a:latin typeface="Arial" charset="0"/>
                <a:cs typeface="Arial" charset="0"/>
              </a:rPr>
              <a:t>What about wireless networks?</a:t>
            </a:r>
          </a:p>
          <a:p>
            <a:pPr lvl="1"/>
            <a:r>
              <a:rPr lang="en-US">
                <a:latin typeface="Arial" charset="0"/>
                <a:ea typeface="Arial" charset="0"/>
                <a:cs typeface="Arial" charset="0"/>
              </a:rPr>
              <a:t>Difficulty of detecting collisions (due to fading)</a:t>
            </a:r>
          </a:p>
          <a:p>
            <a:pPr lvl="1"/>
            <a:r>
              <a:rPr lang="en-US">
                <a:latin typeface="Arial" charset="0"/>
                <a:ea typeface="Arial" charset="0"/>
                <a:cs typeface="Arial" charset="0"/>
              </a:rPr>
              <a:t>Loss caused by interference, not just congestion</a:t>
            </a: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C652F3C7-DA52-AF40-89BE-4BA32E601752}" type="slidenum">
              <a:rPr lang="en-US" sz="1400" b="0">
                <a:latin typeface="Times New Roman" charset="0"/>
              </a:rPr>
              <a:pPr eaLnBrk="1" hangingPunct="1"/>
              <a:t>58</a:t>
            </a:fld>
            <a:endParaRPr lang="en-US" sz="1400" b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59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Vint Cerf and Bob Kahn</a:t>
            </a:r>
          </a:p>
        </p:txBody>
      </p:sp>
      <p:sp>
        <p:nvSpPr>
          <p:cNvPr id="47107" name="Rectangle 6"/>
          <p:cNvSpPr>
            <a:spLocks noGrp="1" noChangeArrowheads="1"/>
          </p:cNvSpPr>
          <p:nvPr>
            <p:ph type="ctrTitle"/>
          </p:nvPr>
        </p:nvSpPr>
        <p:spPr>
          <a:xfrm>
            <a:off x="311150" y="2111375"/>
            <a:ext cx="8832850" cy="1470025"/>
          </a:xfrm>
        </p:spPr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/>
            </a:r>
            <a:br>
              <a:rPr lang="en-US">
                <a:latin typeface="Helvetica" charset="0"/>
                <a:ea typeface="ＭＳ Ｐゴシック" charset="0"/>
                <a:cs typeface="ＭＳ Ｐゴシック" charset="0"/>
              </a:rPr>
            </a:br>
            <a:r>
              <a:rPr lang="ja-JP" altLang="en-US">
                <a:latin typeface="Helvetica" charset="0"/>
                <a:ea typeface="ＭＳ Ｐゴシック" charset="0"/>
                <a:cs typeface="ＭＳ Ｐゴシック" charset="0"/>
              </a:rPr>
              <a:t>“</a:t>
            </a:r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A Protocol for Packet Network Intercommunication</a:t>
            </a:r>
            <a:r>
              <a:rPr lang="ja-JP" altLang="en-US">
                <a:latin typeface="Helvetica" charset="0"/>
                <a:ea typeface="ＭＳ Ｐゴシック" charset="0"/>
                <a:cs typeface="ＭＳ Ｐゴシック" charset="0"/>
              </a:rPr>
              <a:t>”</a:t>
            </a:r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/>
            </a:r>
            <a:br>
              <a:rPr lang="en-US">
                <a:latin typeface="Helvetica" charset="0"/>
                <a:ea typeface="ＭＳ Ｐゴシック" charset="0"/>
                <a:cs typeface="ＭＳ Ｐゴシック" charset="0"/>
              </a:rPr>
            </a:br>
            <a:r>
              <a:rPr lang="en-US" sz="2400" b="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rPr>
              <a:t>(</a:t>
            </a:r>
            <a:r>
              <a:rPr lang="en-US" sz="2400" b="0" i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rPr>
              <a:t>IEEE Trans. on Communications</a:t>
            </a:r>
            <a:r>
              <a:rPr lang="en-US" sz="2400" b="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rPr>
              <a:t>, May 1974)</a:t>
            </a:r>
          </a:p>
        </p:txBody>
      </p:sp>
      <p:sp>
        <p:nvSpPr>
          <p:cNvPr id="47108" name="Text Box 7"/>
          <p:cNvSpPr txBox="1">
            <a:spLocks noChangeArrowheads="1"/>
          </p:cNvSpPr>
          <p:nvPr/>
        </p:nvSpPr>
        <p:spPr bwMode="auto">
          <a:xfrm>
            <a:off x="804863" y="5842000"/>
            <a:ext cx="7519987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Written when Vint Cerf was an assistant professor at Stanford, and Bob Kahn was working at ARPA. </a:t>
            </a:r>
          </a:p>
        </p:txBody>
      </p:sp>
    </p:spTree>
    <p:extLst>
      <p:ext uri="{BB962C8B-B14F-4D97-AF65-F5344CB8AC3E}">
        <p14:creationId xmlns:p14="http://schemas.microsoft.com/office/powerpoint/2010/main" val="3868501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3BE8A8A2-47AA-CF4D-86CA-611C61B9915F}" type="slidenum">
              <a:rPr lang="en-US" sz="1400" b="0">
                <a:latin typeface="Times New Roman" charset="0"/>
              </a:rPr>
              <a:pPr eaLnBrk="1" hangingPunct="1"/>
              <a:t>6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Mapping Between Identifiers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Address </a:t>
            </a:r>
            <a:r>
              <a:rPr lang="en-US" dirty="0">
                <a:latin typeface="Arial" charset="0"/>
                <a:cs typeface="Arial" charset="0"/>
              </a:rPr>
              <a:t>Resolution Protocol (ARP)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Given an IP address, provide the MAC address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To enable communication within the Local Area Network</a:t>
            </a:r>
          </a:p>
          <a:p>
            <a:r>
              <a:rPr lang="en-US" dirty="0" smtClean="0">
                <a:latin typeface="Arial" charset="0"/>
                <a:cs typeface="Arial" charset="0"/>
              </a:rPr>
              <a:t>Dynamic Host Configuration Protocol (DHCP)</a:t>
            </a:r>
          </a:p>
          <a:p>
            <a:pPr lvl="1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Given a MAC address, assign a unique IP address</a:t>
            </a:r>
          </a:p>
          <a:p>
            <a:pPr lvl="1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… and tell host other stuff about the Local Area Network</a:t>
            </a:r>
          </a:p>
          <a:p>
            <a:pPr lvl="1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To automate the bootstrapping process</a:t>
            </a:r>
          </a:p>
          <a:p>
            <a:r>
              <a:rPr lang="en-US" dirty="0" smtClean="0">
                <a:latin typeface="Arial" charset="0"/>
                <a:cs typeface="Arial" charset="0"/>
              </a:rPr>
              <a:t>Domain </a:t>
            </a:r>
            <a:r>
              <a:rPr lang="en-US" dirty="0">
                <a:latin typeface="Arial" charset="0"/>
                <a:cs typeface="Arial" charset="0"/>
              </a:rPr>
              <a:t>Name System (DNS)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Given a host name, provide the IP address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Given an IP address, provide the host name</a:t>
            </a:r>
          </a:p>
        </p:txBody>
      </p:sp>
    </p:spTree>
    <p:extLst>
      <p:ext uri="{BB962C8B-B14F-4D97-AF65-F5344CB8AC3E}">
        <p14:creationId xmlns:p14="http://schemas.microsoft.com/office/powerpoint/2010/main" val="1065214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6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Life in the 1970s…</a:t>
            </a:r>
          </a:p>
        </p:txBody>
      </p:sp>
      <p:sp>
        <p:nvSpPr>
          <p:cNvPr id="4916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>
                <a:latin typeface="Arial" charset="0"/>
                <a:cs typeface="Arial" charset="0"/>
              </a:rPr>
              <a:t>Multiple unconnected networks</a:t>
            </a:r>
          </a:p>
          <a:p>
            <a:pPr lvl="1"/>
            <a:r>
              <a:rPr lang="en-US" sz="2800">
                <a:latin typeface="Arial" charset="0"/>
                <a:ea typeface="Arial" charset="0"/>
                <a:cs typeface="Arial" charset="0"/>
              </a:rPr>
              <a:t>ARPAnet, data-over-cable, packet satellite (Aloha), packet radio, …</a:t>
            </a:r>
            <a:endParaRPr lang="en-US" sz="3200">
              <a:latin typeface="Arial" charset="0"/>
              <a:ea typeface="Arial" charset="0"/>
              <a:cs typeface="Arial" charset="0"/>
            </a:endParaRPr>
          </a:p>
          <a:p>
            <a:r>
              <a:rPr lang="en-US" sz="3200">
                <a:latin typeface="Arial" charset="0"/>
                <a:cs typeface="Arial" charset="0"/>
              </a:rPr>
              <a:t>Heterogeneous designs</a:t>
            </a:r>
          </a:p>
          <a:p>
            <a:pPr lvl="1"/>
            <a:r>
              <a:rPr lang="en-US" sz="2800">
                <a:latin typeface="Arial" charset="0"/>
                <a:ea typeface="Arial" charset="0"/>
                <a:cs typeface="Arial" charset="0"/>
              </a:rPr>
              <a:t>Addressing, max packet size, handling of lost/corrupted data, fault detection, routing, …</a:t>
            </a:r>
          </a:p>
        </p:txBody>
      </p:sp>
      <p:sp>
        <p:nvSpPr>
          <p:cNvPr id="4916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2426EEDA-1434-8D4D-BD5E-1AB7DED93889}" type="slidenum">
              <a:rPr lang="en-US" sz="1400" b="0">
                <a:latin typeface="Times New Roman" charset="0"/>
              </a:rPr>
              <a:pPr eaLnBrk="1" hangingPunct="1"/>
              <a:t>60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49167" name="Freeform 4"/>
          <p:cNvSpPr>
            <a:spLocks/>
          </p:cNvSpPr>
          <p:nvPr/>
        </p:nvSpPr>
        <p:spPr bwMode="auto">
          <a:xfrm>
            <a:off x="5410200" y="4622800"/>
            <a:ext cx="2170113" cy="1825625"/>
          </a:xfrm>
          <a:custGeom>
            <a:avLst/>
            <a:gdLst>
              <a:gd name="T0" fmla="*/ 210 w 1367"/>
              <a:gd name="T1" fmla="*/ 101 h 1150"/>
              <a:gd name="T2" fmla="*/ 31 w 1367"/>
              <a:gd name="T3" fmla="*/ 227 h 1150"/>
              <a:gd name="T4" fmla="*/ 25 w 1367"/>
              <a:gd name="T5" fmla="*/ 535 h 1150"/>
              <a:gd name="T6" fmla="*/ 46 w 1367"/>
              <a:gd name="T7" fmla="*/ 792 h 1150"/>
              <a:gd name="T8" fmla="*/ 215 w 1367"/>
              <a:gd name="T9" fmla="*/ 827 h 1150"/>
              <a:gd name="T10" fmla="*/ 567 w 1367"/>
              <a:gd name="T11" fmla="*/ 1044 h 1150"/>
              <a:gd name="T12" fmla="*/ 873 w 1367"/>
              <a:gd name="T13" fmla="*/ 1135 h 1150"/>
              <a:gd name="T14" fmla="*/ 1051 w 1367"/>
              <a:gd name="T15" fmla="*/ 953 h 1150"/>
              <a:gd name="T16" fmla="*/ 1115 w 1367"/>
              <a:gd name="T17" fmla="*/ 469 h 1150"/>
              <a:gd name="T18" fmla="*/ 1278 w 1367"/>
              <a:gd name="T19" fmla="*/ 67 h 1150"/>
              <a:gd name="T20" fmla="*/ 582 w 1367"/>
              <a:gd name="T21" fmla="*/ 67 h 1150"/>
              <a:gd name="T22" fmla="*/ 210 w 1367"/>
              <a:gd name="T23" fmla="*/ 101 h 115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367"/>
              <a:gd name="T37" fmla="*/ 0 h 1150"/>
              <a:gd name="T38" fmla="*/ 1367 w 1367"/>
              <a:gd name="T39" fmla="*/ 1150 h 115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367" h="1150">
                <a:moveTo>
                  <a:pt x="210" y="101"/>
                </a:moveTo>
                <a:cubicBezTo>
                  <a:pt x="105" y="107"/>
                  <a:pt x="61" y="155"/>
                  <a:pt x="31" y="227"/>
                </a:cubicBezTo>
                <a:cubicBezTo>
                  <a:pt x="0" y="299"/>
                  <a:pt x="23" y="441"/>
                  <a:pt x="25" y="535"/>
                </a:cubicBezTo>
                <a:cubicBezTo>
                  <a:pt x="28" y="629"/>
                  <a:pt x="15" y="743"/>
                  <a:pt x="46" y="792"/>
                </a:cubicBezTo>
                <a:cubicBezTo>
                  <a:pt x="78" y="841"/>
                  <a:pt x="128" y="785"/>
                  <a:pt x="215" y="827"/>
                </a:cubicBezTo>
                <a:cubicBezTo>
                  <a:pt x="302" y="869"/>
                  <a:pt x="458" y="993"/>
                  <a:pt x="567" y="1044"/>
                </a:cubicBezTo>
                <a:cubicBezTo>
                  <a:pt x="677" y="1095"/>
                  <a:pt x="792" y="1150"/>
                  <a:pt x="873" y="1135"/>
                </a:cubicBezTo>
                <a:cubicBezTo>
                  <a:pt x="953" y="1120"/>
                  <a:pt x="1011" y="1064"/>
                  <a:pt x="1051" y="953"/>
                </a:cubicBezTo>
                <a:cubicBezTo>
                  <a:pt x="1092" y="842"/>
                  <a:pt x="1077" y="617"/>
                  <a:pt x="1115" y="469"/>
                </a:cubicBezTo>
                <a:cubicBezTo>
                  <a:pt x="1153" y="321"/>
                  <a:pt x="1367" y="134"/>
                  <a:pt x="1278" y="67"/>
                </a:cubicBezTo>
                <a:cubicBezTo>
                  <a:pt x="1189" y="0"/>
                  <a:pt x="760" y="61"/>
                  <a:pt x="582" y="67"/>
                </a:cubicBezTo>
                <a:cubicBezTo>
                  <a:pt x="404" y="73"/>
                  <a:pt x="287" y="94"/>
                  <a:pt x="210" y="101"/>
                </a:cubicBezTo>
                <a:close/>
              </a:path>
            </a:pathLst>
          </a:custGeom>
          <a:solidFill>
            <a:srgbClr val="66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68" name="Freeform 5"/>
          <p:cNvSpPr>
            <a:spLocks/>
          </p:cNvSpPr>
          <p:nvPr/>
        </p:nvSpPr>
        <p:spPr bwMode="auto">
          <a:xfrm>
            <a:off x="911225" y="4681538"/>
            <a:ext cx="3216275" cy="1674812"/>
          </a:xfrm>
          <a:custGeom>
            <a:avLst/>
            <a:gdLst>
              <a:gd name="T0" fmla="*/ 136 w 2026"/>
              <a:gd name="T1" fmla="*/ 462 h 1055"/>
              <a:gd name="T2" fmla="*/ 144 w 2026"/>
              <a:gd name="T3" fmla="*/ 142 h 1055"/>
              <a:gd name="T4" fmla="*/ 1000 w 2026"/>
              <a:gd name="T5" fmla="*/ 142 h 1055"/>
              <a:gd name="T6" fmla="*/ 1504 w 2026"/>
              <a:gd name="T7" fmla="*/ 6 h 1055"/>
              <a:gd name="T8" fmla="*/ 1950 w 2026"/>
              <a:gd name="T9" fmla="*/ 176 h 1055"/>
              <a:gd name="T10" fmla="*/ 1961 w 2026"/>
              <a:gd name="T11" fmla="*/ 796 h 1055"/>
              <a:gd name="T12" fmla="*/ 1736 w 2026"/>
              <a:gd name="T13" fmla="*/ 1006 h 1055"/>
              <a:gd name="T14" fmla="*/ 1088 w 2026"/>
              <a:gd name="T15" fmla="*/ 1038 h 1055"/>
              <a:gd name="T16" fmla="*/ 752 w 2026"/>
              <a:gd name="T17" fmla="*/ 902 h 1055"/>
              <a:gd name="T18" fmla="*/ 680 w 2026"/>
              <a:gd name="T19" fmla="*/ 598 h 1055"/>
              <a:gd name="T20" fmla="*/ 136 w 2026"/>
              <a:gd name="T21" fmla="*/ 462 h 105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26"/>
              <a:gd name="T34" fmla="*/ 0 h 1055"/>
              <a:gd name="T35" fmla="*/ 2026 w 2026"/>
              <a:gd name="T36" fmla="*/ 1055 h 105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26" h="1055">
                <a:moveTo>
                  <a:pt x="136" y="462"/>
                </a:moveTo>
                <a:cubicBezTo>
                  <a:pt x="101" y="364"/>
                  <a:pt x="0" y="195"/>
                  <a:pt x="144" y="142"/>
                </a:cubicBezTo>
                <a:cubicBezTo>
                  <a:pt x="288" y="89"/>
                  <a:pt x="773" y="165"/>
                  <a:pt x="1000" y="142"/>
                </a:cubicBezTo>
                <a:cubicBezTo>
                  <a:pt x="1227" y="119"/>
                  <a:pt x="1346" y="0"/>
                  <a:pt x="1504" y="6"/>
                </a:cubicBezTo>
                <a:cubicBezTo>
                  <a:pt x="1662" y="12"/>
                  <a:pt x="1874" y="44"/>
                  <a:pt x="1950" y="176"/>
                </a:cubicBezTo>
                <a:cubicBezTo>
                  <a:pt x="2026" y="308"/>
                  <a:pt x="1997" y="658"/>
                  <a:pt x="1961" y="796"/>
                </a:cubicBezTo>
                <a:cubicBezTo>
                  <a:pt x="1925" y="934"/>
                  <a:pt x="1882" y="966"/>
                  <a:pt x="1736" y="1006"/>
                </a:cubicBezTo>
                <a:cubicBezTo>
                  <a:pt x="1590" y="1046"/>
                  <a:pt x="1252" y="1055"/>
                  <a:pt x="1088" y="1038"/>
                </a:cubicBezTo>
                <a:cubicBezTo>
                  <a:pt x="924" y="1021"/>
                  <a:pt x="820" y="975"/>
                  <a:pt x="752" y="902"/>
                </a:cubicBezTo>
                <a:cubicBezTo>
                  <a:pt x="684" y="829"/>
                  <a:pt x="783" y="671"/>
                  <a:pt x="680" y="598"/>
                </a:cubicBezTo>
                <a:cubicBezTo>
                  <a:pt x="577" y="525"/>
                  <a:pt x="249" y="490"/>
                  <a:pt x="136" y="462"/>
                </a:cubicBezTo>
                <a:close/>
              </a:path>
            </a:pathLst>
          </a:custGeom>
          <a:solidFill>
            <a:srgbClr val="66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49154" name="Object 2"/>
          <p:cNvGraphicFramePr>
            <a:graphicFrameLocks noChangeAspect="1"/>
          </p:cNvGraphicFramePr>
          <p:nvPr/>
        </p:nvGraphicFramePr>
        <p:xfrm>
          <a:off x="3473450" y="5715000"/>
          <a:ext cx="415925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35" name="Clip" r:id="rId3" imgW="1307948" imgH="1084823" progId="MS_ClipArt_Gallery.5">
                  <p:embed/>
                </p:oleObj>
              </mc:Choice>
              <mc:Fallback>
                <p:oleObj name="Clip" r:id="rId3" imgW="1307948" imgH="1084823" progId="MS_ClipArt_Gallery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3450" y="5715000"/>
                        <a:ext cx="415925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55" name="Object 3"/>
          <p:cNvGraphicFramePr>
            <a:graphicFrameLocks noChangeAspect="1"/>
          </p:cNvGraphicFramePr>
          <p:nvPr/>
        </p:nvGraphicFramePr>
        <p:xfrm>
          <a:off x="2800350" y="5891213"/>
          <a:ext cx="415925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36" name="Clip" r:id="rId5" imgW="1307948" imgH="1084823" progId="MS_ClipArt_Gallery.2">
                  <p:embed/>
                </p:oleObj>
              </mc:Choice>
              <mc:Fallback>
                <p:oleObj name="Clip" r:id="rId5" imgW="1307948" imgH="1084823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0350" y="5891213"/>
                        <a:ext cx="415925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56" name="Object 4"/>
          <p:cNvGraphicFramePr>
            <a:graphicFrameLocks noChangeAspect="1"/>
          </p:cNvGraphicFramePr>
          <p:nvPr/>
        </p:nvGraphicFramePr>
        <p:xfrm>
          <a:off x="1192213" y="4997450"/>
          <a:ext cx="417512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37" name="Clip" r:id="rId6" imgW="1307948" imgH="1084823" progId="MS_ClipArt_Gallery.2">
                  <p:embed/>
                </p:oleObj>
              </mc:Choice>
              <mc:Fallback>
                <p:oleObj name="Clip" r:id="rId6" imgW="1307948" imgH="1084823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2213" y="4997450"/>
                        <a:ext cx="417512" cy="331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69" name="Line 9"/>
          <p:cNvSpPr>
            <a:spLocks noChangeShapeType="1"/>
          </p:cNvSpPr>
          <p:nvPr/>
        </p:nvSpPr>
        <p:spPr bwMode="auto">
          <a:xfrm flipV="1">
            <a:off x="1806575" y="5135563"/>
            <a:ext cx="93663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70" name="Line 10"/>
          <p:cNvSpPr>
            <a:spLocks noChangeShapeType="1"/>
          </p:cNvSpPr>
          <p:nvPr/>
        </p:nvSpPr>
        <p:spPr bwMode="auto">
          <a:xfrm>
            <a:off x="2078038" y="5219700"/>
            <a:ext cx="633412" cy="3476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71" name="Line 11"/>
          <p:cNvSpPr>
            <a:spLocks noChangeShapeType="1"/>
          </p:cNvSpPr>
          <p:nvPr/>
        </p:nvSpPr>
        <p:spPr bwMode="auto">
          <a:xfrm flipH="1">
            <a:off x="3203575" y="5178425"/>
            <a:ext cx="279400" cy="3921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9172" name="Group 12"/>
          <p:cNvGrpSpPr>
            <a:grpSpLocks/>
          </p:cNvGrpSpPr>
          <p:nvPr/>
        </p:nvGrpSpPr>
        <p:grpSpPr bwMode="auto">
          <a:xfrm>
            <a:off x="6561138" y="4921250"/>
            <a:ext cx="268287" cy="487363"/>
            <a:chOff x="3903" y="2225"/>
            <a:chExt cx="169" cy="307"/>
          </a:xfrm>
        </p:grpSpPr>
        <p:graphicFrame>
          <p:nvGraphicFramePr>
            <p:cNvPr id="49157" name="Object 5"/>
            <p:cNvGraphicFramePr>
              <a:graphicFrameLocks noChangeAspect="1"/>
            </p:cNvGraphicFramePr>
            <p:nvPr/>
          </p:nvGraphicFramePr>
          <p:xfrm>
            <a:off x="3908" y="2225"/>
            <a:ext cx="128" cy="1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8338" name="Clip" r:id="rId7" imgW="981000" imgH="1209600" progId="MS_ClipArt_Gallery.2">
                    <p:embed/>
                  </p:oleObj>
                </mc:Choice>
                <mc:Fallback>
                  <p:oleObj name="Clip" r:id="rId7" imgW="981000" imgH="12096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08" y="2225"/>
                          <a:ext cx="128" cy="15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9229" name="Rectangle 14"/>
            <p:cNvSpPr>
              <a:spLocks noChangeArrowheads="1"/>
            </p:cNvSpPr>
            <p:nvPr/>
          </p:nvSpPr>
          <p:spPr bwMode="auto">
            <a:xfrm>
              <a:off x="3903" y="2378"/>
              <a:ext cx="169" cy="154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9173" name="Line 15"/>
          <p:cNvSpPr>
            <a:spLocks noChangeShapeType="1"/>
          </p:cNvSpPr>
          <p:nvPr/>
        </p:nvSpPr>
        <p:spPr bwMode="auto">
          <a:xfrm>
            <a:off x="3062288" y="5659438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74" name="Line 16"/>
          <p:cNvSpPr>
            <a:spLocks noChangeShapeType="1"/>
          </p:cNvSpPr>
          <p:nvPr/>
        </p:nvSpPr>
        <p:spPr bwMode="auto">
          <a:xfrm rot="5400000" flipH="1">
            <a:off x="3396456" y="5457032"/>
            <a:ext cx="6111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9175" name="Group 17"/>
          <p:cNvGrpSpPr>
            <a:grpSpLocks/>
          </p:cNvGrpSpPr>
          <p:nvPr/>
        </p:nvGrpSpPr>
        <p:grpSpPr bwMode="auto">
          <a:xfrm>
            <a:off x="3313113" y="4938713"/>
            <a:ext cx="501650" cy="234950"/>
            <a:chOff x="3600" y="219"/>
            <a:chExt cx="360" cy="175"/>
          </a:xfrm>
        </p:grpSpPr>
        <p:sp>
          <p:nvSpPr>
            <p:cNvPr id="49216" name="Oval 18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217" name="Line 19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218" name="Line 20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219" name="Rectangle 21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49220" name="Oval 22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9221" name="Group 23"/>
            <p:cNvGrpSpPr>
              <a:grpSpLocks/>
            </p:cNvGrpSpPr>
            <p:nvPr/>
          </p:nvGrpSpPr>
          <p:grpSpPr bwMode="auto">
            <a:xfrm>
              <a:off x="3666" y="97"/>
              <a:ext cx="176" cy="49"/>
              <a:chOff x="2848" y="848"/>
              <a:chExt cx="140" cy="98"/>
            </a:xfrm>
          </p:grpSpPr>
          <p:sp>
            <p:nvSpPr>
              <p:cNvPr id="49226" name="Line 2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227" name="Line 2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228" name="Line 2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9222" name="Group 27"/>
            <p:cNvGrpSpPr>
              <a:grpSpLocks/>
            </p:cNvGrpSpPr>
            <p:nvPr/>
          </p:nvGrpSpPr>
          <p:grpSpPr bwMode="auto">
            <a:xfrm flipV="1">
              <a:off x="3666" y="407"/>
              <a:ext cx="176" cy="49"/>
              <a:chOff x="2848" y="848"/>
              <a:chExt cx="140" cy="98"/>
            </a:xfrm>
          </p:grpSpPr>
          <p:sp>
            <p:nvSpPr>
              <p:cNvPr id="49223" name="Line 2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224" name="Line 2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225" name="Line 3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49176" name="Group 31"/>
          <p:cNvGrpSpPr>
            <a:grpSpLocks/>
          </p:cNvGrpSpPr>
          <p:nvPr/>
        </p:nvGrpSpPr>
        <p:grpSpPr bwMode="auto">
          <a:xfrm>
            <a:off x="2703513" y="5427663"/>
            <a:ext cx="500062" cy="233362"/>
            <a:chOff x="3600" y="219"/>
            <a:chExt cx="360" cy="175"/>
          </a:xfrm>
        </p:grpSpPr>
        <p:sp>
          <p:nvSpPr>
            <p:cNvPr id="49203" name="Oval 32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204" name="Line 33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205" name="Line 34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206" name="Rectangle 35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49207" name="Oval 36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9208" name="Group 37"/>
            <p:cNvGrpSpPr>
              <a:grpSpLocks/>
            </p:cNvGrpSpPr>
            <p:nvPr/>
          </p:nvGrpSpPr>
          <p:grpSpPr bwMode="auto">
            <a:xfrm>
              <a:off x="3666" y="97"/>
              <a:ext cx="176" cy="49"/>
              <a:chOff x="2848" y="848"/>
              <a:chExt cx="140" cy="98"/>
            </a:xfrm>
          </p:grpSpPr>
          <p:sp>
            <p:nvSpPr>
              <p:cNvPr id="49213" name="Line 3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214" name="Line 3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215" name="Line 4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9209" name="Group 41"/>
            <p:cNvGrpSpPr>
              <a:grpSpLocks/>
            </p:cNvGrpSpPr>
            <p:nvPr/>
          </p:nvGrpSpPr>
          <p:grpSpPr bwMode="auto">
            <a:xfrm flipV="1">
              <a:off x="3666" y="407"/>
              <a:ext cx="176" cy="49"/>
              <a:chOff x="2848" y="848"/>
              <a:chExt cx="140" cy="98"/>
            </a:xfrm>
          </p:grpSpPr>
          <p:sp>
            <p:nvSpPr>
              <p:cNvPr id="49210" name="Line 4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211" name="Line 4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212" name="Line 4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49177" name="Group 45"/>
          <p:cNvGrpSpPr>
            <a:grpSpLocks/>
          </p:cNvGrpSpPr>
          <p:nvPr/>
        </p:nvGrpSpPr>
        <p:grpSpPr bwMode="auto">
          <a:xfrm>
            <a:off x="1760538" y="5051425"/>
            <a:ext cx="501650" cy="233363"/>
            <a:chOff x="3600" y="219"/>
            <a:chExt cx="360" cy="175"/>
          </a:xfrm>
        </p:grpSpPr>
        <p:sp>
          <p:nvSpPr>
            <p:cNvPr id="49190" name="Oval 46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91" name="Line 47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92" name="Line 48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93" name="Rectangle 49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49194" name="Oval 50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9195" name="Group 51"/>
            <p:cNvGrpSpPr>
              <a:grpSpLocks/>
            </p:cNvGrpSpPr>
            <p:nvPr/>
          </p:nvGrpSpPr>
          <p:grpSpPr bwMode="auto">
            <a:xfrm>
              <a:off x="3666" y="97"/>
              <a:ext cx="176" cy="49"/>
              <a:chOff x="2848" y="848"/>
              <a:chExt cx="140" cy="98"/>
            </a:xfrm>
          </p:grpSpPr>
          <p:sp>
            <p:nvSpPr>
              <p:cNvPr id="49200" name="Line 5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201" name="Line 5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202" name="Line 5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9196" name="Group 55"/>
            <p:cNvGrpSpPr>
              <a:grpSpLocks/>
            </p:cNvGrpSpPr>
            <p:nvPr/>
          </p:nvGrpSpPr>
          <p:grpSpPr bwMode="auto">
            <a:xfrm flipV="1">
              <a:off x="3666" y="407"/>
              <a:ext cx="176" cy="49"/>
              <a:chOff x="2848" y="848"/>
              <a:chExt cx="140" cy="98"/>
            </a:xfrm>
          </p:grpSpPr>
          <p:sp>
            <p:nvSpPr>
              <p:cNvPr id="49197" name="Line 5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198" name="Line 5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199" name="Line 5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9178" name="Line 59"/>
          <p:cNvSpPr>
            <a:spLocks noChangeShapeType="1"/>
          </p:cNvSpPr>
          <p:nvPr/>
        </p:nvSpPr>
        <p:spPr bwMode="auto">
          <a:xfrm flipV="1">
            <a:off x="2263775" y="5075238"/>
            <a:ext cx="1016000" cy="1412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79" name="Line 60"/>
          <p:cNvSpPr>
            <a:spLocks noChangeShapeType="1"/>
          </p:cNvSpPr>
          <p:nvPr/>
        </p:nvSpPr>
        <p:spPr bwMode="auto">
          <a:xfrm flipH="1" flipV="1">
            <a:off x="1552575" y="5189538"/>
            <a:ext cx="215900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49158" name="Object 6"/>
          <p:cNvGraphicFramePr>
            <a:graphicFrameLocks noChangeAspect="1"/>
          </p:cNvGraphicFramePr>
          <p:nvPr/>
        </p:nvGraphicFramePr>
        <p:xfrm>
          <a:off x="2266950" y="5776913"/>
          <a:ext cx="415925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39" name="Clip" r:id="rId9" imgW="1307948" imgH="1084823" progId="MS_ClipArt_Gallery.2">
                  <p:embed/>
                </p:oleObj>
              </mc:Choice>
              <mc:Fallback>
                <p:oleObj name="Clip" r:id="rId9" imgW="1307948" imgH="1084823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6950" y="5776913"/>
                        <a:ext cx="415925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80" name="Line 62"/>
          <p:cNvSpPr>
            <a:spLocks noChangeShapeType="1"/>
          </p:cNvSpPr>
          <p:nvPr/>
        </p:nvSpPr>
        <p:spPr bwMode="auto">
          <a:xfrm flipH="1">
            <a:off x="2655888" y="5659438"/>
            <a:ext cx="215900" cy="215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9181" name="Group 63"/>
          <p:cNvGrpSpPr>
            <a:grpSpLocks/>
          </p:cNvGrpSpPr>
          <p:nvPr/>
        </p:nvGrpSpPr>
        <p:grpSpPr bwMode="auto">
          <a:xfrm>
            <a:off x="5837238" y="4959350"/>
            <a:ext cx="268287" cy="487363"/>
            <a:chOff x="1887" y="1465"/>
            <a:chExt cx="169" cy="307"/>
          </a:xfrm>
        </p:grpSpPr>
        <p:graphicFrame>
          <p:nvGraphicFramePr>
            <p:cNvPr id="49159" name="Object 7"/>
            <p:cNvGraphicFramePr>
              <a:graphicFrameLocks noChangeAspect="1"/>
            </p:cNvGraphicFramePr>
            <p:nvPr/>
          </p:nvGraphicFramePr>
          <p:xfrm>
            <a:off x="1892" y="1465"/>
            <a:ext cx="128" cy="1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8340" name="Clip" r:id="rId10" imgW="981000" imgH="1209600" progId="MS_ClipArt_Gallery.2">
                    <p:embed/>
                  </p:oleObj>
                </mc:Choice>
                <mc:Fallback>
                  <p:oleObj name="Clip" r:id="rId10" imgW="981000" imgH="12096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92" y="1465"/>
                          <a:ext cx="128" cy="15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9189" name="Rectangle 65"/>
            <p:cNvSpPr>
              <a:spLocks noChangeArrowheads="1"/>
            </p:cNvSpPr>
            <p:nvPr/>
          </p:nvSpPr>
          <p:spPr bwMode="auto">
            <a:xfrm>
              <a:off x="1887" y="1618"/>
              <a:ext cx="169" cy="154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49160" name="Object 8"/>
          <p:cNvGraphicFramePr>
            <a:graphicFrameLocks noChangeAspect="1"/>
          </p:cNvGraphicFramePr>
          <p:nvPr/>
        </p:nvGraphicFramePr>
        <p:xfrm>
          <a:off x="5548313" y="5518150"/>
          <a:ext cx="417512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41" name="Clip" r:id="rId11" imgW="1307948" imgH="1084823" progId="MS_ClipArt_Gallery.2">
                  <p:embed/>
                </p:oleObj>
              </mc:Choice>
              <mc:Fallback>
                <p:oleObj name="Clip" r:id="rId11" imgW="1307948" imgH="1084823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8313" y="5518150"/>
                        <a:ext cx="417512" cy="331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82" name="Line 67"/>
          <p:cNvSpPr>
            <a:spLocks noChangeShapeType="1"/>
          </p:cNvSpPr>
          <p:nvPr/>
        </p:nvSpPr>
        <p:spPr bwMode="auto">
          <a:xfrm flipH="1">
            <a:off x="5908675" y="5432425"/>
            <a:ext cx="63500" cy="2778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49161" name="Object 9"/>
          <p:cNvGraphicFramePr>
            <a:graphicFrameLocks noChangeAspect="1"/>
          </p:cNvGraphicFramePr>
          <p:nvPr/>
        </p:nvGraphicFramePr>
        <p:xfrm>
          <a:off x="6831013" y="4832350"/>
          <a:ext cx="417512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42" name="Clip" r:id="rId12" imgW="1307948" imgH="1084823" progId="MS_ClipArt_Gallery.2">
                  <p:embed/>
                </p:oleObj>
              </mc:Choice>
              <mc:Fallback>
                <p:oleObj name="Clip" r:id="rId12" imgW="1307948" imgH="1084823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1013" y="4832350"/>
                        <a:ext cx="417512" cy="331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83" name="Line 69"/>
          <p:cNvSpPr>
            <a:spLocks noChangeShapeType="1"/>
          </p:cNvSpPr>
          <p:nvPr/>
        </p:nvSpPr>
        <p:spPr bwMode="auto">
          <a:xfrm flipH="1">
            <a:off x="6835775" y="5140325"/>
            <a:ext cx="152400" cy="2397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9184" name="Group 70"/>
          <p:cNvGrpSpPr>
            <a:grpSpLocks/>
          </p:cNvGrpSpPr>
          <p:nvPr/>
        </p:nvGrpSpPr>
        <p:grpSpPr bwMode="auto">
          <a:xfrm>
            <a:off x="6269038" y="5429250"/>
            <a:ext cx="268287" cy="487363"/>
            <a:chOff x="3903" y="2225"/>
            <a:chExt cx="169" cy="307"/>
          </a:xfrm>
        </p:grpSpPr>
        <p:graphicFrame>
          <p:nvGraphicFramePr>
            <p:cNvPr id="49162" name="Object 10"/>
            <p:cNvGraphicFramePr>
              <a:graphicFrameLocks noChangeAspect="1"/>
            </p:cNvGraphicFramePr>
            <p:nvPr/>
          </p:nvGraphicFramePr>
          <p:xfrm>
            <a:off x="3908" y="2225"/>
            <a:ext cx="128" cy="1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8343" name="Clip" r:id="rId13" imgW="981000" imgH="1209600" progId="MS_ClipArt_Gallery.2">
                    <p:embed/>
                  </p:oleObj>
                </mc:Choice>
                <mc:Fallback>
                  <p:oleObj name="Clip" r:id="rId13" imgW="981000" imgH="12096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08" y="2225"/>
                          <a:ext cx="128" cy="15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9188" name="Rectangle 72"/>
            <p:cNvSpPr>
              <a:spLocks noChangeArrowheads="1"/>
            </p:cNvSpPr>
            <p:nvPr/>
          </p:nvSpPr>
          <p:spPr bwMode="auto">
            <a:xfrm>
              <a:off x="3903" y="2378"/>
              <a:ext cx="169" cy="154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49163" name="Object 11"/>
          <p:cNvGraphicFramePr>
            <a:graphicFrameLocks noChangeAspect="1"/>
          </p:cNvGraphicFramePr>
          <p:nvPr/>
        </p:nvGraphicFramePr>
        <p:xfrm>
          <a:off x="6610350" y="5854700"/>
          <a:ext cx="415925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44" name="Clip" r:id="rId14" imgW="1307948" imgH="1084823" progId="MS_ClipArt_Gallery.5">
                  <p:embed/>
                </p:oleObj>
              </mc:Choice>
              <mc:Fallback>
                <p:oleObj name="Clip" r:id="rId14" imgW="1307948" imgH="1084823" progId="MS_ClipArt_Gallery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0350" y="5854700"/>
                        <a:ext cx="415925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85" name="Line 74"/>
          <p:cNvSpPr>
            <a:spLocks noChangeShapeType="1"/>
          </p:cNvSpPr>
          <p:nvPr/>
        </p:nvSpPr>
        <p:spPr bwMode="auto">
          <a:xfrm>
            <a:off x="6403975" y="5915025"/>
            <a:ext cx="241300" cy="1635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86" name="Text Box 75"/>
          <p:cNvSpPr txBox="1">
            <a:spLocks noChangeArrowheads="1"/>
          </p:cNvSpPr>
          <p:nvPr/>
        </p:nvSpPr>
        <p:spPr bwMode="auto">
          <a:xfrm>
            <a:off x="2228850" y="6384925"/>
            <a:ext cx="12398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>
                <a:latin typeface="Comic Sans MS" charset="0"/>
              </a:rPr>
              <a:t>ARPAnet</a:t>
            </a:r>
          </a:p>
        </p:txBody>
      </p:sp>
      <p:sp>
        <p:nvSpPr>
          <p:cNvPr id="49187" name="Text Box 76"/>
          <p:cNvSpPr txBox="1">
            <a:spLocks noChangeArrowheads="1"/>
          </p:cNvSpPr>
          <p:nvPr/>
        </p:nvSpPr>
        <p:spPr bwMode="auto">
          <a:xfrm>
            <a:off x="5581650" y="6372225"/>
            <a:ext cx="16351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>
                <a:latin typeface="Comic Sans MS" charset="0"/>
              </a:rPr>
              <a:t>satellite net</a:t>
            </a:r>
          </a:p>
        </p:txBody>
      </p:sp>
    </p:spTree>
    <p:extLst>
      <p:ext uri="{BB962C8B-B14F-4D97-AF65-F5344CB8AC3E}">
        <p14:creationId xmlns:p14="http://schemas.microsoft.com/office/powerpoint/2010/main" val="4074238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Handling Heterogeneity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Where to handle heterogeneity?</a:t>
            </a:r>
          </a:p>
          <a:p>
            <a:pPr lvl="1"/>
            <a:r>
              <a:rPr lang="en-US">
                <a:latin typeface="Arial" charset="0"/>
                <a:ea typeface="Arial" charset="0"/>
                <a:cs typeface="Arial" charset="0"/>
              </a:rPr>
              <a:t>Application process? End hosts? Packet switches?</a:t>
            </a:r>
          </a:p>
          <a:p>
            <a:endParaRPr lang="en-US">
              <a:latin typeface="Arial" charset="0"/>
              <a:cs typeface="Arial" charset="0"/>
            </a:endParaRPr>
          </a:p>
          <a:p>
            <a:r>
              <a:rPr lang="en-US">
                <a:latin typeface="Arial" charset="0"/>
                <a:cs typeface="Arial" charset="0"/>
              </a:rPr>
              <a:t>Compatible process and host conventions</a:t>
            </a:r>
          </a:p>
          <a:p>
            <a:pPr lvl="1"/>
            <a:r>
              <a:rPr lang="en-US">
                <a:latin typeface="Arial" charset="0"/>
                <a:ea typeface="Arial" charset="0"/>
                <a:cs typeface="Arial" charset="0"/>
              </a:rPr>
              <a:t>Obviate the need to support all combinations</a:t>
            </a:r>
          </a:p>
          <a:p>
            <a:r>
              <a:rPr lang="en-US">
                <a:latin typeface="Arial" charset="0"/>
                <a:cs typeface="Arial" charset="0"/>
              </a:rPr>
              <a:t>Retain the unique features of each network</a:t>
            </a:r>
          </a:p>
          <a:p>
            <a:pPr lvl="1"/>
            <a:r>
              <a:rPr lang="en-US">
                <a:latin typeface="Arial" charset="0"/>
                <a:ea typeface="Arial" charset="0"/>
                <a:cs typeface="Arial" charset="0"/>
              </a:rPr>
              <a:t>Avoid changing the local network components</a:t>
            </a:r>
          </a:p>
          <a:p>
            <a:r>
              <a:rPr lang="en-US">
                <a:latin typeface="Arial" charset="0"/>
                <a:cs typeface="Arial" charset="0"/>
              </a:rPr>
              <a:t>Introduce the notion of a gateway</a:t>
            </a:r>
          </a:p>
          <a:p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B07AF4F2-14EE-3C42-AF1B-F80D74133742}" type="slidenum">
              <a:rPr lang="en-US" sz="1400" b="0">
                <a:latin typeface="Times New Roman" charset="0"/>
              </a:rPr>
              <a:pPr eaLnBrk="1" hangingPunct="1"/>
              <a:t>61</a:t>
            </a:fld>
            <a:endParaRPr lang="en-US" sz="1400" b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5738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2" name="Title 3"/>
          <p:cNvSpPr>
            <a:spLocks noGrp="1"/>
          </p:cNvSpPr>
          <p:nvPr>
            <p:ph type="title"/>
          </p:nvPr>
        </p:nvSpPr>
        <p:spPr>
          <a:xfrm>
            <a:off x="304800" y="152400"/>
            <a:ext cx="8229600" cy="1143000"/>
          </a:xfrm>
        </p:spPr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Internetwork Layer and Gateways</a:t>
            </a:r>
          </a:p>
        </p:txBody>
      </p:sp>
      <p:sp>
        <p:nvSpPr>
          <p:cNvPr id="51213" name="Text Placeholder 4"/>
          <p:cNvSpPr>
            <a:spLocks noGrp="1"/>
          </p:cNvSpPr>
          <p:nvPr>
            <p:ph type="body" idx="1"/>
          </p:nvPr>
        </p:nvSpPr>
        <p:spPr>
          <a:xfrm>
            <a:off x="609600" y="990600"/>
            <a:ext cx="4040188" cy="639763"/>
          </a:xfrm>
        </p:spPr>
        <p:txBody>
          <a:bodyPr/>
          <a:lstStyle/>
          <a:p>
            <a:r>
              <a:rPr lang="en-US" u="sng">
                <a:latin typeface="Arial" charset="0"/>
                <a:cs typeface="Arial" charset="0"/>
              </a:rPr>
              <a:t>Internetwork Layer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09600" y="1630363"/>
            <a:ext cx="4040188" cy="3951287"/>
          </a:xfrm>
        </p:spPr>
        <p:txBody>
          <a:bodyPr/>
          <a:lstStyle/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>
                <a:latin typeface="Tahoma" charset="0"/>
                <a:cs typeface="Arial" charset="0"/>
              </a:rPr>
              <a:t>Internetwork appears as a single, uniform entity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>
                <a:latin typeface="Tahoma" charset="0"/>
                <a:cs typeface="Arial" charset="0"/>
              </a:rPr>
              <a:t>Despite the heterogeneity of the local networks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>
                <a:latin typeface="Tahoma" charset="0"/>
                <a:cs typeface="Arial" charset="0"/>
              </a:rPr>
              <a:t>Network of networks</a:t>
            </a:r>
          </a:p>
          <a:p>
            <a:pPr marL="342900" indent="-342900"/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51215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797425" y="990600"/>
            <a:ext cx="4041775" cy="639763"/>
          </a:xfrm>
        </p:spPr>
        <p:txBody>
          <a:bodyPr/>
          <a:lstStyle/>
          <a:p>
            <a:r>
              <a:rPr lang="en-US" u="sng">
                <a:latin typeface="Arial" charset="0"/>
                <a:cs typeface="Arial" charset="0"/>
              </a:rPr>
              <a:t>Gateway</a:t>
            </a:r>
          </a:p>
        </p:txBody>
      </p:sp>
      <p:sp>
        <p:nvSpPr>
          <p:cNvPr id="51216" name="Content Placeholder 7"/>
          <p:cNvSpPr>
            <a:spLocks noGrp="1"/>
          </p:cNvSpPr>
          <p:nvPr>
            <p:ph sz="quarter" idx="4"/>
          </p:nvPr>
        </p:nvSpPr>
        <p:spPr>
          <a:xfrm>
            <a:off x="4797425" y="1630363"/>
            <a:ext cx="4041775" cy="395128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ja-JP" altLang="en-US">
                <a:latin typeface="Arial" charset="0"/>
                <a:cs typeface="Arial" charset="0"/>
              </a:rPr>
              <a:t>“</a:t>
            </a:r>
            <a:r>
              <a:rPr lang="en-US">
                <a:latin typeface="Arial" charset="0"/>
                <a:cs typeface="Arial" charset="0"/>
              </a:rPr>
              <a:t>Embed internetwork packets in local packet format or extract them</a:t>
            </a:r>
            <a:r>
              <a:rPr lang="ja-JP" altLang="en-US">
                <a:latin typeface="Arial" charset="0"/>
                <a:cs typeface="Arial" charset="0"/>
              </a:rPr>
              <a:t>”</a:t>
            </a:r>
            <a:endParaRPr lang="en-US"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  <a:spcAft>
                <a:spcPts val="8400"/>
              </a:spcAft>
            </a:pPr>
            <a:r>
              <a:rPr lang="en-US">
                <a:latin typeface="Arial" charset="0"/>
                <a:cs typeface="Arial" charset="0"/>
              </a:rPr>
              <a:t>Route (at internetwork level) to next gateway</a:t>
            </a:r>
          </a:p>
          <a:p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51217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6FE57653-D296-AD4E-A34C-7F78A425C15A}" type="slidenum">
              <a:rPr lang="en-US" sz="1400" b="0">
                <a:latin typeface="Times New Roman" charset="0"/>
              </a:rPr>
              <a:pPr eaLnBrk="1" hangingPunct="1"/>
              <a:t>62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51218" name="Freeform 3"/>
          <p:cNvSpPr>
            <a:spLocks/>
          </p:cNvSpPr>
          <p:nvPr/>
        </p:nvSpPr>
        <p:spPr bwMode="auto">
          <a:xfrm>
            <a:off x="5526088" y="4546600"/>
            <a:ext cx="2170112" cy="1825625"/>
          </a:xfrm>
          <a:custGeom>
            <a:avLst/>
            <a:gdLst>
              <a:gd name="T0" fmla="*/ 210 w 1367"/>
              <a:gd name="T1" fmla="*/ 101 h 1150"/>
              <a:gd name="T2" fmla="*/ 31 w 1367"/>
              <a:gd name="T3" fmla="*/ 227 h 1150"/>
              <a:gd name="T4" fmla="*/ 25 w 1367"/>
              <a:gd name="T5" fmla="*/ 535 h 1150"/>
              <a:gd name="T6" fmla="*/ 46 w 1367"/>
              <a:gd name="T7" fmla="*/ 792 h 1150"/>
              <a:gd name="T8" fmla="*/ 215 w 1367"/>
              <a:gd name="T9" fmla="*/ 827 h 1150"/>
              <a:gd name="T10" fmla="*/ 567 w 1367"/>
              <a:gd name="T11" fmla="*/ 1044 h 1150"/>
              <a:gd name="T12" fmla="*/ 873 w 1367"/>
              <a:gd name="T13" fmla="*/ 1135 h 1150"/>
              <a:gd name="T14" fmla="*/ 1051 w 1367"/>
              <a:gd name="T15" fmla="*/ 953 h 1150"/>
              <a:gd name="T16" fmla="*/ 1115 w 1367"/>
              <a:gd name="T17" fmla="*/ 469 h 1150"/>
              <a:gd name="T18" fmla="*/ 1278 w 1367"/>
              <a:gd name="T19" fmla="*/ 67 h 1150"/>
              <a:gd name="T20" fmla="*/ 582 w 1367"/>
              <a:gd name="T21" fmla="*/ 67 h 1150"/>
              <a:gd name="T22" fmla="*/ 210 w 1367"/>
              <a:gd name="T23" fmla="*/ 101 h 115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367"/>
              <a:gd name="T37" fmla="*/ 0 h 1150"/>
              <a:gd name="T38" fmla="*/ 1367 w 1367"/>
              <a:gd name="T39" fmla="*/ 1150 h 115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367" h="1150">
                <a:moveTo>
                  <a:pt x="210" y="101"/>
                </a:moveTo>
                <a:cubicBezTo>
                  <a:pt x="105" y="107"/>
                  <a:pt x="61" y="155"/>
                  <a:pt x="31" y="227"/>
                </a:cubicBezTo>
                <a:cubicBezTo>
                  <a:pt x="0" y="299"/>
                  <a:pt x="23" y="441"/>
                  <a:pt x="25" y="535"/>
                </a:cubicBezTo>
                <a:cubicBezTo>
                  <a:pt x="28" y="629"/>
                  <a:pt x="15" y="743"/>
                  <a:pt x="46" y="792"/>
                </a:cubicBezTo>
                <a:cubicBezTo>
                  <a:pt x="78" y="841"/>
                  <a:pt x="128" y="785"/>
                  <a:pt x="215" y="827"/>
                </a:cubicBezTo>
                <a:cubicBezTo>
                  <a:pt x="302" y="869"/>
                  <a:pt x="458" y="993"/>
                  <a:pt x="567" y="1044"/>
                </a:cubicBezTo>
                <a:cubicBezTo>
                  <a:pt x="677" y="1095"/>
                  <a:pt x="792" y="1150"/>
                  <a:pt x="873" y="1135"/>
                </a:cubicBezTo>
                <a:cubicBezTo>
                  <a:pt x="953" y="1120"/>
                  <a:pt x="1011" y="1064"/>
                  <a:pt x="1051" y="953"/>
                </a:cubicBezTo>
                <a:cubicBezTo>
                  <a:pt x="1092" y="842"/>
                  <a:pt x="1077" y="617"/>
                  <a:pt x="1115" y="469"/>
                </a:cubicBezTo>
                <a:cubicBezTo>
                  <a:pt x="1153" y="321"/>
                  <a:pt x="1367" y="134"/>
                  <a:pt x="1278" y="67"/>
                </a:cubicBezTo>
                <a:cubicBezTo>
                  <a:pt x="1189" y="0"/>
                  <a:pt x="760" y="61"/>
                  <a:pt x="582" y="67"/>
                </a:cubicBezTo>
                <a:cubicBezTo>
                  <a:pt x="404" y="73"/>
                  <a:pt x="287" y="94"/>
                  <a:pt x="210" y="101"/>
                </a:cubicBezTo>
                <a:close/>
              </a:path>
            </a:pathLst>
          </a:cu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19" name="Freeform 4"/>
          <p:cNvSpPr>
            <a:spLocks/>
          </p:cNvSpPr>
          <p:nvPr/>
        </p:nvSpPr>
        <p:spPr bwMode="auto">
          <a:xfrm>
            <a:off x="1027113" y="4618038"/>
            <a:ext cx="3216275" cy="1674812"/>
          </a:xfrm>
          <a:custGeom>
            <a:avLst/>
            <a:gdLst>
              <a:gd name="T0" fmla="*/ 136 w 2026"/>
              <a:gd name="T1" fmla="*/ 462 h 1055"/>
              <a:gd name="T2" fmla="*/ 144 w 2026"/>
              <a:gd name="T3" fmla="*/ 142 h 1055"/>
              <a:gd name="T4" fmla="*/ 1000 w 2026"/>
              <a:gd name="T5" fmla="*/ 142 h 1055"/>
              <a:gd name="T6" fmla="*/ 1504 w 2026"/>
              <a:gd name="T7" fmla="*/ 6 h 1055"/>
              <a:gd name="T8" fmla="*/ 1950 w 2026"/>
              <a:gd name="T9" fmla="*/ 176 h 1055"/>
              <a:gd name="T10" fmla="*/ 1961 w 2026"/>
              <a:gd name="T11" fmla="*/ 796 h 1055"/>
              <a:gd name="T12" fmla="*/ 1736 w 2026"/>
              <a:gd name="T13" fmla="*/ 1006 h 1055"/>
              <a:gd name="T14" fmla="*/ 1088 w 2026"/>
              <a:gd name="T15" fmla="*/ 1038 h 1055"/>
              <a:gd name="T16" fmla="*/ 752 w 2026"/>
              <a:gd name="T17" fmla="*/ 902 h 1055"/>
              <a:gd name="T18" fmla="*/ 680 w 2026"/>
              <a:gd name="T19" fmla="*/ 598 h 1055"/>
              <a:gd name="T20" fmla="*/ 136 w 2026"/>
              <a:gd name="T21" fmla="*/ 462 h 105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26"/>
              <a:gd name="T34" fmla="*/ 0 h 1055"/>
              <a:gd name="T35" fmla="*/ 2026 w 2026"/>
              <a:gd name="T36" fmla="*/ 1055 h 105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26" h="1055">
                <a:moveTo>
                  <a:pt x="136" y="462"/>
                </a:moveTo>
                <a:cubicBezTo>
                  <a:pt x="101" y="364"/>
                  <a:pt x="0" y="195"/>
                  <a:pt x="144" y="142"/>
                </a:cubicBezTo>
                <a:cubicBezTo>
                  <a:pt x="288" y="89"/>
                  <a:pt x="773" y="165"/>
                  <a:pt x="1000" y="142"/>
                </a:cubicBezTo>
                <a:cubicBezTo>
                  <a:pt x="1227" y="119"/>
                  <a:pt x="1346" y="0"/>
                  <a:pt x="1504" y="6"/>
                </a:cubicBezTo>
                <a:cubicBezTo>
                  <a:pt x="1662" y="12"/>
                  <a:pt x="1874" y="44"/>
                  <a:pt x="1950" y="176"/>
                </a:cubicBezTo>
                <a:cubicBezTo>
                  <a:pt x="2026" y="308"/>
                  <a:pt x="1997" y="658"/>
                  <a:pt x="1961" y="796"/>
                </a:cubicBezTo>
                <a:cubicBezTo>
                  <a:pt x="1925" y="934"/>
                  <a:pt x="1882" y="966"/>
                  <a:pt x="1736" y="1006"/>
                </a:cubicBezTo>
                <a:cubicBezTo>
                  <a:pt x="1590" y="1046"/>
                  <a:pt x="1252" y="1055"/>
                  <a:pt x="1088" y="1038"/>
                </a:cubicBezTo>
                <a:cubicBezTo>
                  <a:pt x="924" y="1021"/>
                  <a:pt x="820" y="975"/>
                  <a:pt x="752" y="902"/>
                </a:cubicBezTo>
                <a:cubicBezTo>
                  <a:pt x="684" y="829"/>
                  <a:pt x="783" y="671"/>
                  <a:pt x="680" y="598"/>
                </a:cubicBezTo>
                <a:cubicBezTo>
                  <a:pt x="577" y="525"/>
                  <a:pt x="249" y="490"/>
                  <a:pt x="136" y="462"/>
                </a:cubicBezTo>
                <a:close/>
              </a:path>
            </a:pathLst>
          </a:custGeom>
          <a:solidFill>
            <a:srgbClr val="66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1202" name="Object 2"/>
          <p:cNvGraphicFramePr>
            <a:graphicFrameLocks noChangeAspect="1"/>
          </p:cNvGraphicFramePr>
          <p:nvPr/>
        </p:nvGraphicFramePr>
        <p:xfrm>
          <a:off x="3589338" y="5638800"/>
          <a:ext cx="415925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83" name="Clip" r:id="rId3" imgW="1307948" imgH="1084823" progId="MS_ClipArt_Gallery.5">
                  <p:embed/>
                </p:oleObj>
              </mc:Choice>
              <mc:Fallback>
                <p:oleObj name="Clip" r:id="rId3" imgW="1307948" imgH="1084823" progId="MS_ClipArt_Gallery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9338" y="5638800"/>
                        <a:ext cx="415925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3" name="Object 3"/>
          <p:cNvGraphicFramePr>
            <a:graphicFrameLocks noChangeAspect="1"/>
          </p:cNvGraphicFramePr>
          <p:nvPr/>
        </p:nvGraphicFramePr>
        <p:xfrm>
          <a:off x="2916238" y="5815013"/>
          <a:ext cx="415925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84" name="Clip" r:id="rId5" imgW="1307948" imgH="1084823" progId="MS_ClipArt_Gallery.2">
                  <p:embed/>
                </p:oleObj>
              </mc:Choice>
              <mc:Fallback>
                <p:oleObj name="Clip" r:id="rId5" imgW="1307948" imgH="1084823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238" y="5815013"/>
                        <a:ext cx="415925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20" name="Line 7"/>
          <p:cNvSpPr>
            <a:spLocks noChangeShapeType="1"/>
          </p:cNvSpPr>
          <p:nvPr/>
        </p:nvSpPr>
        <p:spPr bwMode="auto">
          <a:xfrm flipV="1">
            <a:off x="1922463" y="5059363"/>
            <a:ext cx="93662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21" name="Line 8"/>
          <p:cNvSpPr>
            <a:spLocks noChangeShapeType="1"/>
          </p:cNvSpPr>
          <p:nvPr/>
        </p:nvSpPr>
        <p:spPr bwMode="auto">
          <a:xfrm>
            <a:off x="2193925" y="5143500"/>
            <a:ext cx="633413" cy="3476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22" name="Line 9"/>
          <p:cNvSpPr>
            <a:spLocks noChangeShapeType="1"/>
          </p:cNvSpPr>
          <p:nvPr/>
        </p:nvSpPr>
        <p:spPr bwMode="auto">
          <a:xfrm flipH="1">
            <a:off x="3319463" y="5102225"/>
            <a:ext cx="279400" cy="3921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1223" name="Group 10"/>
          <p:cNvGrpSpPr>
            <a:grpSpLocks/>
          </p:cNvGrpSpPr>
          <p:nvPr/>
        </p:nvGrpSpPr>
        <p:grpSpPr bwMode="auto">
          <a:xfrm>
            <a:off x="6677025" y="4845050"/>
            <a:ext cx="268288" cy="487363"/>
            <a:chOff x="3903" y="2225"/>
            <a:chExt cx="169" cy="307"/>
          </a:xfrm>
        </p:grpSpPr>
        <p:graphicFrame>
          <p:nvGraphicFramePr>
            <p:cNvPr id="51204" name="Object 4"/>
            <p:cNvGraphicFramePr>
              <a:graphicFrameLocks noChangeAspect="1"/>
            </p:cNvGraphicFramePr>
            <p:nvPr/>
          </p:nvGraphicFramePr>
          <p:xfrm>
            <a:off x="3908" y="2225"/>
            <a:ext cx="128" cy="1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0385" name="Clip" r:id="rId6" imgW="981000" imgH="1209600" progId="MS_ClipArt_Gallery.2">
                    <p:embed/>
                  </p:oleObj>
                </mc:Choice>
                <mc:Fallback>
                  <p:oleObj name="Clip" r:id="rId6" imgW="981000" imgH="12096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08" y="2225"/>
                          <a:ext cx="128" cy="15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1291" name="Rectangle 12"/>
            <p:cNvSpPr>
              <a:spLocks noChangeArrowheads="1"/>
            </p:cNvSpPr>
            <p:nvPr/>
          </p:nvSpPr>
          <p:spPr bwMode="auto">
            <a:xfrm>
              <a:off x="3903" y="2378"/>
              <a:ext cx="169" cy="154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1224" name="Line 13"/>
          <p:cNvSpPr>
            <a:spLocks noChangeShapeType="1"/>
          </p:cNvSpPr>
          <p:nvPr/>
        </p:nvSpPr>
        <p:spPr bwMode="auto">
          <a:xfrm>
            <a:off x="3178175" y="5583238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25" name="Line 14"/>
          <p:cNvSpPr>
            <a:spLocks noChangeShapeType="1"/>
          </p:cNvSpPr>
          <p:nvPr/>
        </p:nvSpPr>
        <p:spPr bwMode="auto">
          <a:xfrm rot="5400000" flipH="1">
            <a:off x="3512344" y="5380832"/>
            <a:ext cx="6111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1226" name="Group 15"/>
          <p:cNvGrpSpPr>
            <a:grpSpLocks/>
          </p:cNvGrpSpPr>
          <p:nvPr/>
        </p:nvGrpSpPr>
        <p:grpSpPr bwMode="auto">
          <a:xfrm>
            <a:off x="3429000" y="4862513"/>
            <a:ext cx="501650" cy="234950"/>
            <a:chOff x="3600" y="219"/>
            <a:chExt cx="360" cy="175"/>
          </a:xfrm>
        </p:grpSpPr>
        <p:sp>
          <p:nvSpPr>
            <p:cNvPr id="51278" name="Oval 16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79" name="Line 17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80" name="Line 18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81" name="Rectangle 19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51282" name="Oval 20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1283" name="Group 21"/>
            <p:cNvGrpSpPr>
              <a:grpSpLocks/>
            </p:cNvGrpSpPr>
            <p:nvPr/>
          </p:nvGrpSpPr>
          <p:grpSpPr bwMode="auto">
            <a:xfrm>
              <a:off x="3666" y="97"/>
              <a:ext cx="176" cy="49"/>
              <a:chOff x="2848" y="848"/>
              <a:chExt cx="140" cy="98"/>
            </a:xfrm>
          </p:grpSpPr>
          <p:sp>
            <p:nvSpPr>
              <p:cNvPr id="51288" name="Line 2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289" name="Line 2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290" name="Line 2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1284" name="Group 25"/>
            <p:cNvGrpSpPr>
              <a:grpSpLocks/>
            </p:cNvGrpSpPr>
            <p:nvPr/>
          </p:nvGrpSpPr>
          <p:grpSpPr bwMode="auto">
            <a:xfrm flipV="1">
              <a:off x="3666" y="407"/>
              <a:ext cx="176" cy="49"/>
              <a:chOff x="2848" y="848"/>
              <a:chExt cx="140" cy="98"/>
            </a:xfrm>
          </p:grpSpPr>
          <p:sp>
            <p:nvSpPr>
              <p:cNvPr id="51285" name="Line 2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286" name="Line 2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287" name="Line 2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51227" name="Group 29"/>
          <p:cNvGrpSpPr>
            <a:grpSpLocks/>
          </p:cNvGrpSpPr>
          <p:nvPr/>
        </p:nvGrpSpPr>
        <p:grpSpPr bwMode="auto">
          <a:xfrm>
            <a:off x="2819400" y="5351463"/>
            <a:ext cx="500063" cy="233362"/>
            <a:chOff x="3600" y="219"/>
            <a:chExt cx="360" cy="175"/>
          </a:xfrm>
        </p:grpSpPr>
        <p:sp>
          <p:nvSpPr>
            <p:cNvPr id="51265" name="Oval 30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66" name="Line 31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67" name="Line 32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68" name="Rectangle 33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51269" name="Oval 34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1270" name="Group 35"/>
            <p:cNvGrpSpPr>
              <a:grpSpLocks/>
            </p:cNvGrpSpPr>
            <p:nvPr/>
          </p:nvGrpSpPr>
          <p:grpSpPr bwMode="auto">
            <a:xfrm>
              <a:off x="3666" y="97"/>
              <a:ext cx="176" cy="49"/>
              <a:chOff x="2848" y="848"/>
              <a:chExt cx="140" cy="98"/>
            </a:xfrm>
          </p:grpSpPr>
          <p:sp>
            <p:nvSpPr>
              <p:cNvPr id="51275" name="Line 3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276" name="Line 3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277" name="Line 3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1271" name="Group 39"/>
            <p:cNvGrpSpPr>
              <a:grpSpLocks/>
            </p:cNvGrpSpPr>
            <p:nvPr/>
          </p:nvGrpSpPr>
          <p:grpSpPr bwMode="auto">
            <a:xfrm flipV="1">
              <a:off x="3666" y="407"/>
              <a:ext cx="176" cy="49"/>
              <a:chOff x="2848" y="848"/>
              <a:chExt cx="140" cy="98"/>
            </a:xfrm>
          </p:grpSpPr>
          <p:sp>
            <p:nvSpPr>
              <p:cNvPr id="51272" name="Line 4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273" name="Line 4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274" name="Line 4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51228" name="Group 43"/>
          <p:cNvGrpSpPr>
            <a:grpSpLocks/>
          </p:cNvGrpSpPr>
          <p:nvPr/>
        </p:nvGrpSpPr>
        <p:grpSpPr bwMode="auto">
          <a:xfrm>
            <a:off x="1876425" y="4975225"/>
            <a:ext cx="501650" cy="233363"/>
            <a:chOff x="3600" y="219"/>
            <a:chExt cx="360" cy="175"/>
          </a:xfrm>
        </p:grpSpPr>
        <p:sp>
          <p:nvSpPr>
            <p:cNvPr id="51252" name="Oval 44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53" name="Line 45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54" name="Line 46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55" name="Rectangle 47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51256" name="Oval 48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1257" name="Group 49"/>
            <p:cNvGrpSpPr>
              <a:grpSpLocks/>
            </p:cNvGrpSpPr>
            <p:nvPr/>
          </p:nvGrpSpPr>
          <p:grpSpPr bwMode="auto">
            <a:xfrm>
              <a:off x="3666" y="97"/>
              <a:ext cx="176" cy="49"/>
              <a:chOff x="2848" y="848"/>
              <a:chExt cx="140" cy="98"/>
            </a:xfrm>
          </p:grpSpPr>
          <p:sp>
            <p:nvSpPr>
              <p:cNvPr id="51262" name="Line 5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263" name="Line 5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264" name="Line 5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1258" name="Group 53"/>
            <p:cNvGrpSpPr>
              <a:grpSpLocks/>
            </p:cNvGrpSpPr>
            <p:nvPr/>
          </p:nvGrpSpPr>
          <p:grpSpPr bwMode="auto">
            <a:xfrm flipV="1">
              <a:off x="3666" y="407"/>
              <a:ext cx="176" cy="49"/>
              <a:chOff x="2848" y="848"/>
              <a:chExt cx="140" cy="98"/>
            </a:xfrm>
          </p:grpSpPr>
          <p:sp>
            <p:nvSpPr>
              <p:cNvPr id="51259" name="Line 5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260" name="Line 5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261" name="Line 5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51229" name="Line 57"/>
          <p:cNvSpPr>
            <a:spLocks noChangeShapeType="1"/>
          </p:cNvSpPr>
          <p:nvPr/>
        </p:nvSpPr>
        <p:spPr bwMode="auto">
          <a:xfrm flipV="1">
            <a:off x="2379663" y="4999038"/>
            <a:ext cx="1016000" cy="1412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30" name="Line 58"/>
          <p:cNvSpPr>
            <a:spLocks noChangeShapeType="1"/>
          </p:cNvSpPr>
          <p:nvPr/>
        </p:nvSpPr>
        <p:spPr bwMode="auto">
          <a:xfrm flipH="1" flipV="1">
            <a:off x="1668463" y="5113338"/>
            <a:ext cx="215900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1205" name="Object 5"/>
          <p:cNvGraphicFramePr>
            <a:graphicFrameLocks noChangeAspect="1"/>
          </p:cNvGraphicFramePr>
          <p:nvPr/>
        </p:nvGraphicFramePr>
        <p:xfrm>
          <a:off x="2382838" y="5700713"/>
          <a:ext cx="415925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86" name="Clip" r:id="rId8" imgW="1307948" imgH="1084823" progId="MS_ClipArt_Gallery.2">
                  <p:embed/>
                </p:oleObj>
              </mc:Choice>
              <mc:Fallback>
                <p:oleObj name="Clip" r:id="rId8" imgW="1307948" imgH="1084823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2838" y="5700713"/>
                        <a:ext cx="415925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31" name="Line 60"/>
          <p:cNvSpPr>
            <a:spLocks noChangeShapeType="1"/>
          </p:cNvSpPr>
          <p:nvPr/>
        </p:nvSpPr>
        <p:spPr bwMode="auto">
          <a:xfrm flipH="1">
            <a:off x="2771775" y="5583238"/>
            <a:ext cx="215900" cy="215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1232" name="Group 61"/>
          <p:cNvGrpSpPr>
            <a:grpSpLocks/>
          </p:cNvGrpSpPr>
          <p:nvPr/>
        </p:nvGrpSpPr>
        <p:grpSpPr bwMode="auto">
          <a:xfrm>
            <a:off x="5953125" y="4883150"/>
            <a:ext cx="268288" cy="487363"/>
            <a:chOff x="1887" y="1465"/>
            <a:chExt cx="169" cy="307"/>
          </a:xfrm>
        </p:grpSpPr>
        <p:graphicFrame>
          <p:nvGraphicFramePr>
            <p:cNvPr id="51206" name="Object 6"/>
            <p:cNvGraphicFramePr>
              <a:graphicFrameLocks noChangeAspect="1"/>
            </p:cNvGraphicFramePr>
            <p:nvPr/>
          </p:nvGraphicFramePr>
          <p:xfrm>
            <a:off x="1892" y="1465"/>
            <a:ext cx="128" cy="1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0387" name="Clip" r:id="rId9" imgW="981000" imgH="1209600" progId="MS_ClipArt_Gallery.2">
                    <p:embed/>
                  </p:oleObj>
                </mc:Choice>
                <mc:Fallback>
                  <p:oleObj name="Clip" r:id="rId9" imgW="981000" imgH="12096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92" y="1465"/>
                          <a:ext cx="128" cy="15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1251" name="Rectangle 63"/>
            <p:cNvSpPr>
              <a:spLocks noChangeArrowheads="1"/>
            </p:cNvSpPr>
            <p:nvPr/>
          </p:nvSpPr>
          <p:spPr bwMode="auto">
            <a:xfrm>
              <a:off x="1887" y="1618"/>
              <a:ext cx="169" cy="154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51207" name="Object 7"/>
          <p:cNvGraphicFramePr>
            <a:graphicFrameLocks noChangeAspect="1"/>
          </p:cNvGraphicFramePr>
          <p:nvPr/>
        </p:nvGraphicFramePr>
        <p:xfrm>
          <a:off x="5664200" y="5441950"/>
          <a:ext cx="417513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88" name="Clip" r:id="rId10" imgW="1307948" imgH="1084823" progId="MS_ClipArt_Gallery.2">
                  <p:embed/>
                </p:oleObj>
              </mc:Choice>
              <mc:Fallback>
                <p:oleObj name="Clip" r:id="rId10" imgW="1307948" imgH="1084823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4200" y="5441950"/>
                        <a:ext cx="417513" cy="331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33" name="Line 65"/>
          <p:cNvSpPr>
            <a:spLocks noChangeShapeType="1"/>
          </p:cNvSpPr>
          <p:nvPr/>
        </p:nvSpPr>
        <p:spPr bwMode="auto">
          <a:xfrm flipH="1">
            <a:off x="6024563" y="5356225"/>
            <a:ext cx="63500" cy="2778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34" name="Line 66"/>
          <p:cNvSpPr>
            <a:spLocks noChangeShapeType="1"/>
          </p:cNvSpPr>
          <p:nvPr/>
        </p:nvSpPr>
        <p:spPr bwMode="auto">
          <a:xfrm flipH="1">
            <a:off x="6951663" y="5064125"/>
            <a:ext cx="152400" cy="2397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1235" name="Group 67"/>
          <p:cNvGrpSpPr>
            <a:grpSpLocks/>
          </p:cNvGrpSpPr>
          <p:nvPr/>
        </p:nvGrpSpPr>
        <p:grpSpPr bwMode="auto">
          <a:xfrm>
            <a:off x="6384925" y="5353050"/>
            <a:ext cx="268288" cy="487363"/>
            <a:chOff x="3903" y="2225"/>
            <a:chExt cx="169" cy="307"/>
          </a:xfrm>
        </p:grpSpPr>
        <p:graphicFrame>
          <p:nvGraphicFramePr>
            <p:cNvPr id="51208" name="Object 8"/>
            <p:cNvGraphicFramePr>
              <a:graphicFrameLocks noChangeAspect="1"/>
            </p:cNvGraphicFramePr>
            <p:nvPr/>
          </p:nvGraphicFramePr>
          <p:xfrm>
            <a:off x="3908" y="2225"/>
            <a:ext cx="128" cy="1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0389" name="Clip" r:id="rId11" imgW="981000" imgH="1209600" progId="MS_ClipArt_Gallery.2">
                    <p:embed/>
                  </p:oleObj>
                </mc:Choice>
                <mc:Fallback>
                  <p:oleObj name="Clip" r:id="rId11" imgW="981000" imgH="12096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08" y="2225"/>
                          <a:ext cx="128" cy="15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1250" name="Rectangle 69"/>
            <p:cNvSpPr>
              <a:spLocks noChangeArrowheads="1"/>
            </p:cNvSpPr>
            <p:nvPr/>
          </p:nvSpPr>
          <p:spPr bwMode="auto">
            <a:xfrm>
              <a:off x="3903" y="2378"/>
              <a:ext cx="169" cy="154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51209" name="Object 9"/>
          <p:cNvGraphicFramePr>
            <a:graphicFrameLocks noChangeAspect="1"/>
          </p:cNvGraphicFramePr>
          <p:nvPr/>
        </p:nvGraphicFramePr>
        <p:xfrm>
          <a:off x="6726238" y="5778500"/>
          <a:ext cx="415925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90" name="Clip" r:id="rId12" imgW="1307948" imgH="1084823" progId="MS_ClipArt_Gallery.5">
                  <p:embed/>
                </p:oleObj>
              </mc:Choice>
              <mc:Fallback>
                <p:oleObj name="Clip" r:id="rId12" imgW="1307948" imgH="1084823" progId="MS_ClipArt_Gallery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26238" y="5778500"/>
                        <a:ext cx="415925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36" name="Line 71"/>
          <p:cNvSpPr>
            <a:spLocks noChangeShapeType="1"/>
          </p:cNvSpPr>
          <p:nvPr/>
        </p:nvSpPr>
        <p:spPr bwMode="auto">
          <a:xfrm>
            <a:off x="6519863" y="5838825"/>
            <a:ext cx="241300" cy="1635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37" name="Text Box 72"/>
          <p:cNvSpPr txBox="1">
            <a:spLocks noChangeArrowheads="1"/>
          </p:cNvSpPr>
          <p:nvPr/>
        </p:nvSpPr>
        <p:spPr bwMode="auto">
          <a:xfrm>
            <a:off x="2344738" y="6308725"/>
            <a:ext cx="12398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>
                <a:latin typeface="Comic Sans MS" charset="0"/>
              </a:rPr>
              <a:t>ARPAnet</a:t>
            </a:r>
          </a:p>
        </p:txBody>
      </p:sp>
      <p:sp>
        <p:nvSpPr>
          <p:cNvPr id="51238" name="Text Box 73"/>
          <p:cNvSpPr txBox="1">
            <a:spLocks noChangeArrowheads="1"/>
          </p:cNvSpPr>
          <p:nvPr/>
        </p:nvSpPr>
        <p:spPr bwMode="auto">
          <a:xfrm>
            <a:off x="5697538" y="6296025"/>
            <a:ext cx="16351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>
                <a:latin typeface="Comic Sans MS" charset="0"/>
              </a:rPr>
              <a:t>satellite net</a:t>
            </a:r>
          </a:p>
        </p:txBody>
      </p:sp>
      <p:sp>
        <p:nvSpPr>
          <p:cNvPr id="51239" name="Rectangle 74"/>
          <p:cNvSpPr>
            <a:spLocks noChangeArrowheads="1"/>
          </p:cNvSpPr>
          <p:nvPr/>
        </p:nvSpPr>
        <p:spPr bwMode="auto">
          <a:xfrm>
            <a:off x="4367213" y="4335463"/>
            <a:ext cx="317500" cy="6985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40" name="Line 75"/>
          <p:cNvSpPr>
            <a:spLocks noChangeShapeType="1"/>
          </p:cNvSpPr>
          <p:nvPr/>
        </p:nvSpPr>
        <p:spPr bwMode="auto">
          <a:xfrm flipV="1">
            <a:off x="3916363" y="4833938"/>
            <a:ext cx="444500" cy="1412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41" name="Line 76"/>
          <p:cNvSpPr>
            <a:spLocks noChangeShapeType="1"/>
          </p:cNvSpPr>
          <p:nvPr/>
        </p:nvSpPr>
        <p:spPr bwMode="auto">
          <a:xfrm>
            <a:off x="4995863" y="4784725"/>
            <a:ext cx="939800" cy="4302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42" name="Rectangle 78"/>
          <p:cNvSpPr>
            <a:spLocks noChangeArrowheads="1"/>
          </p:cNvSpPr>
          <p:nvPr/>
        </p:nvSpPr>
        <p:spPr bwMode="auto">
          <a:xfrm>
            <a:off x="4684713" y="4335463"/>
            <a:ext cx="317500" cy="6985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43" name="Text Box 79"/>
          <p:cNvSpPr txBox="1">
            <a:spLocks noChangeArrowheads="1"/>
          </p:cNvSpPr>
          <p:nvPr/>
        </p:nvSpPr>
        <p:spPr bwMode="auto">
          <a:xfrm>
            <a:off x="4122738" y="5051425"/>
            <a:ext cx="1143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>
                <a:latin typeface="Comic Sans MS" charset="0"/>
              </a:rPr>
              <a:t>gateway</a:t>
            </a:r>
          </a:p>
        </p:txBody>
      </p:sp>
      <p:sp>
        <p:nvSpPr>
          <p:cNvPr id="51244" name="Rectangle 80"/>
          <p:cNvSpPr>
            <a:spLocks noChangeArrowheads="1"/>
          </p:cNvSpPr>
          <p:nvPr/>
        </p:nvSpPr>
        <p:spPr bwMode="auto">
          <a:xfrm>
            <a:off x="4367213" y="4335463"/>
            <a:ext cx="635000" cy="711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1210" name="Object 10"/>
          <p:cNvGraphicFramePr>
            <a:graphicFrameLocks noChangeAspect="1"/>
          </p:cNvGraphicFramePr>
          <p:nvPr/>
        </p:nvGraphicFramePr>
        <p:xfrm>
          <a:off x="6946900" y="4756150"/>
          <a:ext cx="417513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91" name="Clip" r:id="rId13" imgW="1307948" imgH="1084823" progId="MS_ClipArt_Gallery.2">
                  <p:embed/>
                </p:oleObj>
              </mc:Choice>
              <mc:Fallback>
                <p:oleObj name="Clip" r:id="rId13" imgW="1307948" imgH="1084823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6900" y="4756150"/>
                        <a:ext cx="417513" cy="331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11" name="Object 11"/>
          <p:cNvGraphicFramePr>
            <a:graphicFrameLocks noChangeAspect="1"/>
          </p:cNvGraphicFramePr>
          <p:nvPr/>
        </p:nvGraphicFramePr>
        <p:xfrm>
          <a:off x="1308100" y="4921250"/>
          <a:ext cx="417513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92" name="Clip" r:id="rId14" imgW="1307948" imgH="1084823" progId="MS_ClipArt_Gallery.2">
                  <p:embed/>
                </p:oleObj>
              </mc:Choice>
              <mc:Fallback>
                <p:oleObj name="Clip" r:id="rId14" imgW="1307948" imgH="1084823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8100" y="4921250"/>
                        <a:ext cx="417513" cy="331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1245" name="Group 85"/>
          <p:cNvGrpSpPr>
            <a:grpSpLocks/>
          </p:cNvGrpSpPr>
          <p:nvPr/>
        </p:nvGrpSpPr>
        <p:grpSpPr bwMode="auto">
          <a:xfrm>
            <a:off x="1257300" y="3573463"/>
            <a:ext cx="6413500" cy="1117600"/>
            <a:chOff x="672" y="1984"/>
            <a:chExt cx="4040" cy="704"/>
          </a:xfrm>
        </p:grpSpPr>
        <p:sp>
          <p:nvSpPr>
            <p:cNvPr id="89" name="Rectangle 86"/>
            <p:cNvSpPr>
              <a:spLocks noChangeArrowheads="1"/>
            </p:cNvSpPr>
            <p:nvPr/>
          </p:nvSpPr>
          <p:spPr bwMode="auto">
            <a:xfrm>
              <a:off x="672" y="2032"/>
              <a:ext cx="4040" cy="192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51247" name="Rectangle 87"/>
            <p:cNvSpPr>
              <a:spLocks noChangeArrowheads="1"/>
            </p:cNvSpPr>
            <p:nvPr/>
          </p:nvSpPr>
          <p:spPr bwMode="auto">
            <a:xfrm>
              <a:off x="752" y="2000"/>
              <a:ext cx="168" cy="68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48" name="Rectangle 88"/>
            <p:cNvSpPr>
              <a:spLocks noChangeArrowheads="1"/>
            </p:cNvSpPr>
            <p:nvPr/>
          </p:nvSpPr>
          <p:spPr bwMode="auto">
            <a:xfrm>
              <a:off x="4304" y="1984"/>
              <a:ext cx="168" cy="68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49" name="Rectangle 89"/>
            <p:cNvSpPr>
              <a:spLocks noChangeArrowheads="1"/>
            </p:cNvSpPr>
            <p:nvPr/>
          </p:nvSpPr>
          <p:spPr bwMode="auto">
            <a:xfrm>
              <a:off x="2624" y="2024"/>
              <a:ext cx="432" cy="2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51717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Internetwork Packet Format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>
          <a:xfrm>
            <a:off x="457200" y="2743200"/>
            <a:ext cx="8458200" cy="3886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>
                <a:latin typeface="Arial" charset="0"/>
                <a:cs typeface="Arial" charset="0"/>
              </a:rPr>
              <a:t>Internetwork header in standard format</a:t>
            </a:r>
          </a:p>
          <a:p>
            <a:pPr lvl="1">
              <a:lnSpc>
                <a:spcPct val="90000"/>
              </a:lnSpc>
            </a:pPr>
            <a:r>
              <a:rPr lang="en-US">
                <a:latin typeface="Arial" charset="0"/>
                <a:ea typeface="Arial" charset="0"/>
                <a:cs typeface="Arial" charset="0"/>
              </a:rPr>
              <a:t>Interpreted by the gateways and end hosts</a:t>
            </a:r>
          </a:p>
          <a:p>
            <a:pPr>
              <a:lnSpc>
                <a:spcPct val="90000"/>
              </a:lnSpc>
            </a:pPr>
            <a:r>
              <a:rPr lang="en-US">
                <a:latin typeface="Arial" charset="0"/>
                <a:cs typeface="Arial" charset="0"/>
              </a:rPr>
              <a:t>Source and destination addresses</a:t>
            </a:r>
          </a:p>
          <a:p>
            <a:pPr lvl="1">
              <a:lnSpc>
                <a:spcPct val="90000"/>
              </a:lnSpc>
            </a:pPr>
            <a:r>
              <a:rPr lang="en-US">
                <a:latin typeface="Arial" charset="0"/>
                <a:ea typeface="Arial" charset="0"/>
                <a:cs typeface="Arial" charset="0"/>
              </a:rPr>
              <a:t>Uniformly and uniquely identify every host</a:t>
            </a:r>
          </a:p>
          <a:p>
            <a:pPr>
              <a:lnSpc>
                <a:spcPct val="90000"/>
              </a:lnSpc>
            </a:pPr>
            <a:r>
              <a:rPr lang="en-US">
                <a:latin typeface="Arial" charset="0"/>
                <a:cs typeface="Arial" charset="0"/>
              </a:rPr>
              <a:t>Ensure proper sequencing of the data</a:t>
            </a:r>
          </a:p>
          <a:p>
            <a:pPr lvl="1">
              <a:lnSpc>
                <a:spcPct val="90000"/>
              </a:lnSpc>
            </a:pPr>
            <a:r>
              <a:rPr lang="en-US">
                <a:latin typeface="Arial" charset="0"/>
                <a:ea typeface="Arial" charset="0"/>
                <a:cs typeface="Arial" charset="0"/>
              </a:rPr>
              <a:t>Include a sequence number and byte count</a:t>
            </a:r>
          </a:p>
          <a:p>
            <a:pPr>
              <a:lnSpc>
                <a:spcPct val="90000"/>
              </a:lnSpc>
            </a:pPr>
            <a:r>
              <a:rPr lang="en-US">
                <a:latin typeface="Arial" charset="0"/>
                <a:cs typeface="Arial" charset="0"/>
              </a:rPr>
              <a:t>Enable detection of corrupted text</a:t>
            </a:r>
          </a:p>
          <a:p>
            <a:pPr lvl="1">
              <a:lnSpc>
                <a:spcPct val="90000"/>
              </a:lnSpc>
            </a:pPr>
            <a:r>
              <a:rPr lang="en-US">
                <a:latin typeface="Arial" charset="0"/>
                <a:ea typeface="Arial" charset="0"/>
                <a:cs typeface="Arial" charset="0"/>
              </a:rPr>
              <a:t>Checksum for an end-to-end check on the text</a:t>
            </a:r>
          </a:p>
          <a:p>
            <a:pPr>
              <a:buFontTx/>
              <a:buNone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9D9D0C96-6EBC-7E44-8114-4A2EF4EBB633}" type="slidenum">
              <a:rPr lang="en-US" sz="1400" b="0">
                <a:latin typeface="Times New Roman" charset="0"/>
              </a:rPr>
              <a:pPr eaLnBrk="1" hangingPunct="1"/>
              <a:t>63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52229" name="Text Box 6"/>
          <p:cNvSpPr txBox="1">
            <a:spLocks noChangeArrowheads="1"/>
          </p:cNvSpPr>
          <p:nvPr/>
        </p:nvSpPr>
        <p:spPr bwMode="auto">
          <a:xfrm>
            <a:off x="1238250" y="1808163"/>
            <a:ext cx="855663" cy="59055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>
                <a:latin typeface="Comic Sans MS" charset="0"/>
              </a:rPr>
              <a:t>local</a:t>
            </a:r>
          </a:p>
          <a:p>
            <a:pPr eaLnBrk="1" hangingPunct="1"/>
            <a:r>
              <a:rPr lang="en-US" sz="1600">
                <a:latin typeface="Comic Sans MS" charset="0"/>
              </a:rPr>
              <a:t>header</a:t>
            </a:r>
          </a:p>
        </p:txBody>
      </p:sp>
      <p:sp>
        <p:nvSpPr>
          <p:cNvPr id="52230" name="Text Box 12"/>
          <p:cNvSpPr txBox="1">
            <a:spLocks noChangeArrowheads="1"/>
          </p:cNvSpPr>
          <p:nvPr/>
        </p:nvSpPr>
        <p:spPr bwMode="auto">
          <a:xfrm>
            <a:off x="5897563" y="1819275"/>
            <a:ext cx="615950" cy="59055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>
                <a:latin typeface="Comic Sans MS" charset="0"/>
              </a:rPr>
              <a:t>text</a:t>
            </a:r>
          </a:p>
          <a:p>
            <a:pPr eaLnBrk="1" hangingPunct="1"/>
            <a:endParaRPr lang="en-US" sz="1600">
              <a:latin typeface="Comic Sans MS" charset="0"/>
            </a:endParaRPr>
          </a:p>
        </p:txBody>
      </p:sp>
      <p:sp>
        <p:nvSpPr>
          <p:cNvPr id="52231" name="Text Box 13"/>
          <p:cNvSpPr txBox="1">
            <a:spLocks noChangeArrowheads="1"/>
          </p:cNvSpPr>
          <p:nvPr/>
        </p:nvSpPr>
        <p:spPr bwMode="auto">
          <a:xfrm>
            <a:off x="6502400" y="1812925"/>
            <a:ext cx="1103313" cy="59055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>
                <a:latin typeface="Comic Sans MS" charset="0"/>
              </a:rPr>
              <a:t>checksum</a:t>
            </a:r>
          </a:p>
          <a:p>
            <a:pPr eaLnBrk="1" hangingPunct="1"/>
            <a:endParaRPr lang="en-US" sz="1600">
              <a:latin typeface="Comic Sans MS" charset="0"/>
            </a:endParaRPr>
          </a:p>
        </p:txBody>
      </p:sp>
      <p:grpSp>
        <p:nvGrpSpPr>
          <p:cNvPr id="52232" name="Group 37"/>
          <p:cNvGrpSpPr>
            <a:grpSpLocks/>
          </p:cNvGrpSpPr>
          <p:nvPr/>
        </p:nvGrpSpPr>
        <p:grpSpPr bwMode="auto">
          <a:xfrm>
            <a:off x="2098675" y="1806575"/>
            <a:ext cx="3789363" cy="590550"/>
            <a:chOff x="1322" y="772"/>
            <a:chExt cx="2387" cy="372"/>
          </a:xfrm>
        </p:grpSpPr>
        <p:sp>
          <p:nvSpPr>
            <p:cNvPr id="52235" name="Text Box 7"/>
            <p:cNvSpPr txBox="1">
              <a:spLocks noChangeArrowheads="1"/>
            </p:cNvSpPr>
            <p:nvPr/>
          </p:nvSpPr>
          <p:spPr bwMode="auto">
            <a:xfrm>
              <a:off x="1322" y="772"/>
              <a:ext cx="594" cy="37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600">
                  <a:latin typeface="Comic Sans MS" charset="0"/>
                </a:rPr>
                <a:t>source</a:t>
              </a:r>
            </a:p>
            <a:p>
              <a:pPr eaLnBrk="1" hangingPunct="1"/>
              <a:r>
                <a:rPr lang="en-US" sz="1600">
                  <a:latin typeface="Comic Sans MS" charset="0"/>
                </a:rPr>
                <a:t>address</a:t>
              </a:r>
            </a:p>
          </p:txBody>
        </p:sp>
        <p:sp>
          <p:nvSpPr>
            <p:cNvPr id="52236" name="Text Box 8"/>
            <p:cNvSpPr txBox="1">
              <a:spLocks noChangeArrowheads="1"/>
            </p:cNvSpPr>
            <p:nvPr/>
          </p:nvSpPr>
          <p:spPr bwMode="auto">
            <a:xfrm>
              <a:off x="1915" y="772"/>
              <a:ext cx="594" cy="37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600">
                  <a:latin typeface="Comic Sans MS" charset="0"/>
                </a:rPr>
                <a:t>dest.</a:t>
              </a:r>
            </a:p>
            <a:p>
              <a:pPr eaLnBrk="1" hangingPunct="1"/>
              <a:r>
                <a:rPr lang="en-US" sz="1600">
                  <a:latin typeface="Comic Sans MS" charset="0"/>
                </a:rPr>
                <a:t>address</a:t>
              </a:r>
            </a:p>
          </p:txBody>
        </p:sp>
        <p:sp>
          <p:nvSpPr>
            <p:cNvPr id="52237" name="Text Box 9"/>
            <p:cNvSpPr txBox="1">
              <a:spLocks noChangeArrowheads="1"/>
            </p:cNvSpPr>
            <p:nvPr/>
          </p:nvSpPr>
          <p:spPr bwMode="auto">
            <a:xfrm>
              <a:off x="2514" y="772"/>
              <a:ext cx="353" cy="37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600">
                  <a:latin typeface="Comic Sans MS" charset="0"/>
                </a:rPr>
                <a:t>seq.</a:t>
              </a:r>
            </a:p>
            <a:p>
              <a:pPr eaLnBrk="1" hangingPunct="1"/>
              <a:r>
                <a:rPr lang="en-US" sz="1600">
                  <a:latin typeface="Comic Sans MS" charset="0"/>
                </a:rPr>
                <a:t>#</a:t>
              </a:r>
            </a:p>
          </p:txBody>
        </p:sp>
        <p:sp>
          <p:nvSpPr>
            <p:cNvPr id="52238" name="Text Box 10"/>
            <p:cNvSpPr txBox="1">
              <a:spLocks noChangeArrowheads="1"/>
            </p:cNvSpPr>
            <p:nvPr/>
          </p:nvSpPr>
          <p:spPr bwMode="auto">
            <a:xfrm>
              <a:off x="2860" y="772"/>
              <a:ext cx="449" cy="37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600">
                  <a:latin typeface="Comic Sans MS" charset="0"/>
                </a:rPr>
                <a:t>byte</a:t>
              </a:r>
            </a:p>
            <a:p>
              <a:pPr eaLnBrk="1" hangingPunct="1"/>
              <a:r>
                <a:rPr lang="en-US" sz="1600">
                  <a:latin typeface="Comic Sans MS" charset="0"/>
                </a:rPr>
                <a:t>count</a:t>
              </a:r>
            </a:p>
          </p:txBody>
        </p:sp>
        <p:sp>
          <p:nvSpPr>
            <p:cNvPr id="52239" name="Text Box 11"/>
            <p:cNvSpPr txBox="1">
              <a:spLocks noChangeArrowheads="1"/>
            </p:cNvSpPr>
            <p:nvPr/>
          </p:nvSpPr>
          <p:spPr bwMode="auto">
            <a:xfrm>
              <a:off x="3306" y="772"/>
              <a:ext cx="403" cy="37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600">
                  <a:latin typeface="Comic Sans MS" charset="0"/>
                </a:rPr>
                <a:t>flag</a:t>
              </a:r>
            </a:p>
            <a:p>
              <a:pPr eaLnBrk="1" hangingPunct="1"/>
              <a:r>
                <a:rPr lang="en-US" sz="1600">
                  <a:latin typeface="Comic Sans MS" charset="0"/>
                </a:rPr>
                <a:t>field</a:t>
              </a:r>
            </a:p>
          </p:txBody>
        </p:sp>
      </p:grpSp>
      <p:sp>
        <p:nvSpPr>
          <p:cNvPr id="52233" name="AutoShape 40"/>
          <p:cNvSpPr>
            <a:spLocks/>
          </p:cNvSpPr>
          <p:nvPr/>
        </p:nvSpPr>
        <p:spPr bwMode="auto">
          <a:xfrm rot="-5400000">
            <a:off x="3899694" y="-265906"/>
            <a:ext cx="95250" cy="3697288"/>
          </a:xfrm>
          <a:prstGeom prst="rightBracket">
            <a:avLst>
              <a:gd name="adj" fmla="val 323472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34" name="Text Box 41"/>
          <p:cNvSpPr txBox="1">
            <a:spLocks noChangeArrowheads="1"/>
          </p:cNvSpPr>
          <p:nvPr/>
        </p:nvSpPr>
        <p:spPr bwMode="auto">
          <a:xfrm>
            <a:off x="2455863" y="1066800"/>
            <a:ext cx="30353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internetwork header</a:t>
            </a:r>
          </a:p>
        </p:txBody>
      </p:sp>
    </p:spTree>
    <p:extLst>
      <p:ext uri="{BB962C8B-B14F-4D97-AF65-F5344CB8AC3E}">
        <p14:creationId xmlns:p14="http://schemas.microsoft.com/office/powerpoint/2010/main" val="36974387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Process-Level Communication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>
                <a:latin typeface="Arial" charset="0"/>
                <a:cs typeface="Arial" charset="0"/>
              </a:rPr>
              <a:t>Enable pairs of processes to communicate</a:t>
            </a:r>
          </a:p>
          <a:p>
            <a:pPr lvl="1"/>
            <a:r>
              <a:rPr lang="en-US" sz="2800">
                <a:latin typeface="Arial" charset="0"/>
                <a:ea typeface="Arial" charset="0"/>
                <a:cs typeface="Arial" charset="0"/>
              </a:rPr>
              <a:t>Full duplex</a:t>
            </a:r>
          </a:p>
          <a:p>
            <a:pPr lvl="1"/>
            <a:r>
              <a:rPr lang="en-US" sz="2800">
                <a:latin typeface="Arial" charset="0"/>
                <a:ea typeface="Arial" charset="0"/>
                <a:cs typeface="Arial" charset="0"/>
              </a:rPr>
              <a:t>Unbounded but finite-length messages</a:t>
            </a:r>
          </a:p>
          <a:p>
            <a:pPr lvl="1"/>
            <a:r>
              <a:rPr lang="en-US" sz="2800">
                <a:latin typeface="Arial" charset="0"/>
                <a:ea typeface="Arial" charset="0"/>
                <a:cs typeface="Arial" charset="0"/>
              </a:rPr>
              <a:t>E.g., keystrokes or a file</a:t>
            </a:r>
          </a:p>
          <a:p>
            <a:r>
              <a:rPr lang="en-US" sz="3200">
                <a:latin typeface="Arial" charset="0"/>
                <a:cs typeface="Arial" charset="0"/>
              </a:rPr>
              <a:t>Key ideas</a:t>
            </a:r>
          </a:p>
          <a:p>
            <a:pPr lvl="1"/>
            <a:r>
              <a:rPr lang="en-US" sz="2800">
                <a:latin typeface="Arial" charset="0"/>
                <a:ea typeface="Arial" charset="0"/>
                <a:cs typeface="Arial" charset="0"/>
              </a:rPr>
              <a:t>Port numbers to (de)multiplex packets</a:t>
            </a:r>
          </a:p>
          <a:p>
            <a:pPr lvl="1"/>
            <a:r>
              <a:rPr lang="en-US" sz="2800">
                <a:latin typeface="Arial" charset="0"/>
                <a:ea typeface="Arial" charset="0"/>
                <a:cs typeface="Arial" charset="0"/>
              </a:rPr>
              <a:t>Breaking messages into segments</a:t>
            </a:r>
          </a:p>
          <a:p>
            <a:pPr lvl="1"/>
            <a:r>
              <a:rPr lang="en-US" sz="2800">
                <a:latin typeface="Arial" charset="0"/>
                <a:ea typeface="Arial" charset="0"/>
                <a:cs typeface="Arial" charset="0"/>
              </a:rPr>
              <a:t>Sequence numbers and reassembly</a:t>
            </a:r>
          </a:p>
          <a:p>
            <a:pPr lvl="1"/>
            <a:r>
              <a:rPr lang="en-US" sz="2800">
                <a:latin typeface="Arial" charset="0"/>
                <a:ea typeface="Arial" charset="0"/>
                <a:cs typeface="Arial" charset="0"/>
              </a:rPr>
              <a:t>Retransmission and duplicate detection</a:t>
            </a:r>
          </a:p>
          <a:p>
            <a:pPr lvl="1"/>
            <a:r>
              <a:rPr lang="en-US" sz="2800">
                <a:latin typeface="Arial" charset="0"/>
                <a:ea typeface="Arial" charset="0"/>
                <a:cs typeface="Arial" charset="0"/>
              </a:rPr>
              <a:t>Window-based flow control</a:t>
            </a:r>
          </a:p>
          <a:p>
            <a:pPr>
              <a:buFontTx/>
              <a:buNone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0EB3F6FA-6710-3F43-B4E9-8071D981EBB4}" type="slidenum">
              <a:rPr lang="en-US" sz="1400" b="0">
                <a:latin typeface="Times New Roman" charset="0"/>
              </a:rPr>
              <a:pPr eaLnBrk="1" hangingPunct="1"/>
              <a:t>64</a:t>
            </a:fld>
            <a:endParaRPr lang="en-US" sz="1400" b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560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Discussion</a:t>
            </a: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What did they get right?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Which ideas were key to the Internet</a:t>
            </a:r>
            <a:r>
              <a:rPr lang="ja-JP" altLang="en-US" dirty="0">
                <a:latin typeface="Arial" charset="0"/>
                <a:ea typeface="Arial" charset="0"/>
                <a:cs typeface="Arial" charset="0"/>
              </a:rPr>
              <a:t>’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s success?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Which decisions still seem right today?</a:t>
            </a:r>
          </a:p>
          <a:p>
            <a:r>
              <a:rPr lang="en-US" dirty="0">
                <a:latin typeface="Arial" charset="0"/>
                <a:cs typeface="Arial" charset="0"/>
              </a:rPr>
              <a:t>What did they miss?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Which ideas had to be added later?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Which decisions seem wrong in hindsight?</a:t>
            </a:r>
          </a:p>
          <a:p>
            <a:r>
              <a:rPr lang="en-US" dirty="0">
                <a:latin typeface="Arial" charset="0"/>
                <a:cs typeface="Arial" charset="0"/>
              </a:rPr>
              <a:t>What would you do in a clean-slate design?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If your goal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wasn</a:t>
            </a:r>
            <a:r>
              <a:rPr lang="ja-JP" altLang="en-US" dirty="0">
                <a:latin typeface="Arial" charset="0"/>
                <a:ea typeface="Arial" charset="0"/>
                <a:cs typeface="Arial" charset="0"/>
              </a:rPr>
              <a:t>’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t to support communication between disparate packet-switched networks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Would you do anything differently?</a:t>
            </a: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E2F0803B-28D0-EB41-8A44-B9B200B2983B}" type="slidenum">
              <a:rPr lang="en-US" sz="1400" b="0">
                <a:latin typeface="Times New Roman" charset="0"/>
              </a:rPr>
              <a:pPr eaLnBrk="1" hangingPunct="1"/>
              <a:t>65</a:t>
            </a:fld>
            <a:endParaRPr lang="en-US" sz="1400" b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945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J. Saltzer, D. Reed, and D. Clark</a:t>
            </a:r>
          </a:p>
        </p:txBody>
      </p:sp>
      <p:sp>
        <p:nvSpPr>
          <p:cNvPr id="55299" name="Rectangle 6"/>
          <p:cNvSpPr>
            <a:spLocks noGrp="1" noChangeArrowheads="1"/>
          </p:cNvSpPr>
          <p:nvPr>
            <p:ph type="ctrTitle"/>
          </p:nvPr>
        </p:nvSpPr>
        <p:spPr>
          <a:xfrm>
            <a:off x="311150" y="2111375"/>
            <a:ext cx="8832850" cy="1470025"/>
          </a:xfrm>
        </p:spPr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/>
            </a:r>
            <a:br>
              <a:rPr lang="en-US">
                <a:latin typeface="Helvetica" charset="0"/>
                <a:ea typeface="ＭＳ Ｐゴシック" charset="0"/>
                <a:cs typeface="ＭＳ Ｐゴシック" charset="0"/>
              </a:rPr>
            </a:br>
            <a:r>
              <a:rPr lang="ja-JP" altLang="en-US">
                <a:latin typeface="Helvetica" charset="0"/>
                <a:ea typeface="ＭＳ Ｐゴシック" charset="0"/>
                <a:cs typeface="ＭＳ Ｐゴシック" charset="0"/>
              </a:rPr>
              <a:t>“</a:t>
            </a:r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End-to-End Arguments </a:t>
            </a:r>
            <a:br>
              <a:rPr lang="en-US">
                <a:latin typeface="Helvetica" charset="0"/>
                <a:ea typeface="ＭＳ Ｐゴシック" charset="0"/>
                <a:cs typeface="ＭＳ Ｐゴシック" charset="0"/>
              </a:rPr>
            </a:br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in System Design</a:t>
            </a:r>
            <a:r>
              <a:rPr lang="ja-JP" altLang="en-US">
                <a:latin typeface="Helvetica" charset="0"/>
                <a:ea typeface="ＭＳ Ｐゴシック" charset="0"/>
                <a:cs typeface="ＭＳ Ｐゴシック" charset="0"/>
              </a:rPr>
              <a:t>”</a:t>
            </a:r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/>
            </a:r>
            <a:br>
              <a:rPr lang="en-US">
                <a:latin typeface="Helvetica" charset="0"/>
                <a:ea typeface="ＭＳ Ｐゴシック" charset="0"/>
                <a:cs typeface="ＭＳ Ｐゴシック" charset="0"/>
              </a:rPr>
            </a:br>
            <a:r>
              <a:rPr lang="en-US" sz="2400" b="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rPr>
              <a:t>(</a:t>
            </a:r>
            <a:r>
              <a:rPr lang="en-US" sz="2400" b="0" i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rPr>
              <a:t>ACM Trans. on Computer Systems</a:t>
            </a:r>
            <a:r>
              <a:rPr lang="en-US" sz="2400" b="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rPr>
              <a:t>, November 1984)</a:t>
            </a:r>
          </a:p>
        </p:txBody>
      </p:sp>
    </p:spTree>
    <p:extLst>
      <p:ext uri="{BB962C8B-B14F-4D97-AF65-F5344CB8AC3E}">
        <p14:creationId xmlns:p14="http://schemas.microsoft.com/office/powerpoint/2010/main" val="3541986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End-to-End Argument</a:t>
            </a: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Operations should occur only at the end points</a:t>
            </a:r>
          </a:p>
          <a:p>
            <a:r>
              <a:rPr lang="en-US">
                <a:latin typeface="Arial" charset="0"/>
                <a:cs typeface="Arial" charset="0"/>
              </a:rPr>
              <a:t>… unless needed for performance optimization</a:t>
            </a: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59E0C998-84E6-2C44-8D65-4C624663BCCD}" type="slidenum">
              <a:rPr lang="en-US" sz="1400" b="0">
                <a:latin typeface="Times New Roman" charset="0"/>
              </a:rPr>
              <a:pPr eaLnBrk="1" hangingPunct="1"/>
              <a:t>67</a:t>
            </a:fld>
            <a:endParaRPr lang="en-US" sz="1400" b="0">
              <a:latin typeface="Times New Roman" charset="0"/>
            </a:endParaRPr>
          </a:p>
        </p:txBody>
      </p:sp>
      <p:pic>
        <p:nvPicPr>
          <p:cNvPr id="57349" name="Picture 2" descr="j02857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113" y="3124200"/>
            <a:ext cx="1824037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0" name="Picture 5" descr="j02857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94513" y="3124200"/>
            <a:ext cx="1824037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loud"/>
          <p:cNvSpPr>
            <a:spLocks noChangeAspect="1" noEditPoints="1" noChangeArrowheads="1"/>
          </p:cNvSpPr>
          <p:nvPr/>
        </p:nvSpPr>
        <p:spPr bwMode="auto">
          <a:xfrm>
            <a:off x="3389313" y="2895600"/>
            <a:ext cx="2743200" cy="183832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-1" y="8613"/>
                  <a:pt x="-1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4" y="13940"/>
                  <a:pt x="474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299"/>
                  <a:pt x="6247" y="20299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6"/>
                  <a:pt x="11036" y="21596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6"/>
                  <a:pt x="15802" y="18946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-1"/>
                  <a:pt x="16758" y="-1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-1"/>
                  <a:pt x="13174" y="-1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49"/>
                  <a:pt x="9358" y="649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1"/>
                  <a:pt x="5288" y="1971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09"/>
                  <a:pt x="2172" y="13109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57352" name="AutoShape 7"/>
          <p:cNvSpPr>
            <a:spLocks noChangeArrowheads="1"/>
          </p:cNvSpPr>
          <p:nvPr/>
        </p:nvSpPr>
        <p:spPr bwMode="auto">
          <a:xfrm>
            <a:off x="1027113" y="4572000"/>
            <a:ext cx="457200" cy="609600"/>
          </a:xfrm>
          <a:prstGeom prst="flowChartMagneticDisk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53" name="AutoShape 8"/>
          <p:cNvSpPr>
            <a:spLocks noChangeArrowheads="1"/>
          </p:cNvSpPr>
          <p:nvPr/>
        </p:nvSpPr>
        <p:spPr bwMode="auto">
          <a:xfrm>
            <a:off x="8266113" y="4648200"/>
            <a:ext cx="457200" cy="609600"/>
          </a:xfrm>
          <a:prstGeom prst="flowChartMagneticDisk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57354" name="Picture 9" descr="0xx1z3fp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3" y="5124450"/>
            <a:ext cx="101917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7355" name="Group 10"/>
          <p:cNvGrpSpPr>
            <a:grpSpLocks/>
          </p:cNvGrpSpPr>
          <p:nvPr/>
        </p:nvGrpSpPr>
        <p:grpSpPr bwMode="auto">
          <a:xfrm>
            <a:off x="1331913" y="2667000"/>
            <a:ext cx="1447800" cy="990600"/>
            <a:chOff x="672" y="2256"/>
            <a:chExt cx="912" cy="624"/>
          </a:xfrm>
        </p:grpSpPr>
        <p:sp>
          <p:nvSpPr>
            <p:cNvPr id="57369" name="Line 11"/>
            <p:cNvSpPr>
              <a:spLocks noChangeShapeType="1"/>
            </p:cNvSpPr>
            <p:nvPr/>
          </p:nvSpPr>
          <p:spPr bwMode="auto">
            <a:xfrm flipV="1">
              <a:off x="672" y="2880"/>
              <a:ext cx="91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370" name="Text Box 12"/>
            <p:cNvSpPr txBox="1">
              <a:spLocks noChangeArrowheads="1"/>
            </p:cNvSpPr>
            <p:nvPr/>
          </p:nvSpPr>
          <p:spPr bwMode="auto">
            <a:xfrm>
              <a:off x="960" y="2256"/>
              <a:ext cx="265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r>
                <a:rPr lang="en-US" sz="2800">
                  <a:latin typeface="Arial Black" charset="0"/>
                </a:rPr>
                <a:t>2</a:t>
              </a:r>
            </a:p>
          </p:txBody>
        </p:sp>
      </p:grpSp>
      <p:grpSp>
        <p:nvGrpSpPr>
          <p:cNvPr id="57356" name="Group 13"/>
          <p:cNvGrpSpPr>
            <a:grpSpLocks/>
          </p:cNvGrpSpPr>
          <p:nvPr/>
        </p:nvGrpSpPr>
        <p:grpSpPr bwMode="auto">
          <a:xfrm>
            <a:off x="6818313" y="2667000"/>
            <a:ext cx="1447800" cy="990600"/>
            <a:chOff x="4128" y="2256"/>
            <a:chExt cx="912" cy="624"/>
          </a:xfrm>
        </p:grpSpPr>
        <p:sp>
          <p:nvSpPr>
            <p:cNvPr id="57367" name="Line 14"/>
            <p:cNvSpPr>
              <a:spLocks noChangeShapeType="1"/>
            </p:cNvSpPr>
            <p:nvPr/>
          </p:nvSpPr>
          <p:spPr bwMode="auto">
            <a:xfrm flipV="1">
              <a:off x="4128" y="2880"/>
              <a:ext cx="91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368" name="Text Box 15"/>
            <p:cNvSpPr txBox="1">
              <a:spLocks noChangeArrowheads="1"/>
            </p:cNvSpPr>
            <p:nvPr/>
          </p:nvSpPr>
          <p:spPr bwMode="auto">
            <a:xfrm>
              <a:off x="4608" y="2256"/>
              <a:ext cx="265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r>
                <a:rPr lang="en-US" sz="2800">
                  <a:latin typeface="Arial Black" charset="0"/>
                </a:rPr>
                <a:t>4</a:t>
              </a:r>
            </a:p>
          </p:txBody>
        </p:sp>
      </p:grpSp>
      <p:grpSp>
        <p:nvGrpSpPr>
          <p:cNvPr id="57357" name="Group 16"/>
          <p:cNvGrpSpPr>
            <a:grpSpLocks/>
          </p:cNvGrpSpPr>
          <p:nvPr/>
        </p:nvGrpSpPr>
        <p:grpSpPr bwMode="auto">
          <a:xfrm>
            <a:off x="8494713" y="3810000"/>
            <a:ext cx="573087" cy="685800"/>
            <a:chOff x="5184" y="2976"/>
            <a:chExt cx="361" cy="432"/>
          </a:xfrm>
        </p:grpSpPr>
        <p:sp>
          <p:nvSpPr>
            <p:cNvPr id="57365" name="Line 17"/>
            <p:cNvSpPr>
              <a:spLocks noChangeShapeType="1"/>
            </p:cNvSpPr>
            <p:nvPr/>
          </p:nvSpPr>
          <p:spPr bwMode="auto">
            <a:xfrm flipH="1">
              <a:off x="5184" y="2976"/>
              <a:ext cx="0" cy="4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366" name="Text Box 18"/>
            <p:cNvSpPr txBox="1">
              <a:spLocks noChangeArrowheads="1"/>
            </p:cNvSpPr>
            <p:nvPr/>
          </p:nvSpPr>
          <p:spPr bwMode="auto">
            <a:xfrm>
              <a:off x="5280" y="3024"/>
              <a:ext cx="265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r>
                <a:rPr lang="en-US" sz="2800">
                  <a:latin typeface="Arial Black" charset="0"/>
                </a:rPr>
                <a:t>5</a:t>
              </a:r>
            </a:p>
          </p:txBody>
        </p:sp>
      </p:grpSp>
      <p:grpSp>
        <p:nvGrpSpPr>
          <p:cNvPr id="57358" name="Group 19"/>
          <p:cNvGrpSpPr>
            <a:grpSpLocks/>
          </p:cNvGrpSpPr>
          <p:nvPr/>
        </p:nvGrpSpPr>
        <p:grpSpPr bwMode="auto">
          <a:xfrm>
            <a:off x="2855913" y="3657600"/>
            <a:ext cx="3886200" cy="595313"/>
            <a:chOff x="1632" y="2880"/>
            <a:chExt cx="2448" cy="375"/>
          </a:xfrm>
        </p:grpSpPr>
        <p:sp>
          <p:nvSpPr>
            <p:cNvPr id="57363" name="Line 20"/>
            <p:cNvSpPr>
              <a:spLocks noChangeShapeType="1"/>
            </p:cNvSpPr>
            <p:nvPr/>
          </p:nvSpPr>
          <p:spPr bwMode="auto">
            <a:xfrm>
              <a:off x="1632" y="2880"/>
              <a:ext cx="244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364" name="Text Box 21"/>
            <p:cNvSpPr txBox="1">
              <a:spLocks noChangeArrowheads="1"/>
            </p:cNvSpPr>
            <p:nvPr/>
          </p:nvSpPr>
          <p:spPr bwMode="auto">
            <a:xfrm>
              <a:off x="2736" y="2928"/>
              <a:ext cx="265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r>
                <a:rPr lang="en-US" sz="2800">
                  <a:latin typeface="Arial Black" charset="0"/>
                </a:rPr>
                <a:t>3</a:t>
              </a:r>
            </a:p>
          </p:txBody>
        </p:sp>
      </p:grpSp>
      <p:grpSp>
        <p:nvGrpSpPr>
          <p:cNvPr id="57359" name="Group 22"/>
          <p:cNvGrpSpPr>
            <a:grpSpLocks/>
          </p:cNvGrpSpPr>
          <p:nvPr/>
        </p:nvGrpSpPr>
        <p:grpSpPr bwMode="auto">
          <a:xfrm>
            <a:off x="722313" y="3810000"/>
            <a:ext cx="533400" cy="685800"/>
            <a:chOff x="288" y="2976"/>
            <a:chExt cx="336" cy="432"/>
          </a:xfrm>
        </p:grpSpPr>
        <p:sp>
          <p:nvSpPr>
            <p:cNvPr id="57361" name="Line 23"/>
            <p:cNvSpPr>
              <a:spLocks noChangeShapeType="1"/>
            </p:cNvSpPr>
            <p:nvPr/>
          </p:nvSpPr>
          <p:spPr bwMode="auto">
            <a:xfrm flipH="1" flipV="1">
              <a:off x="624" y="2976"/>
              <a:ext cx="0" cy="4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362" name="Text Box 24"/>
            <p:cNvSpPr txBox="1">
              <a:spLocks noChangeArrowheads="1"/>
            </p:cNvSpPr>
            <p:nvPr/>
          </p:nvSpPr>
          <p:spPr bwMode="auto">
            <a:xfrm>
              <a:off x="288" y="3024"/>
              <a:ext cx="265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r>
                <a:rPr lang="en-US" sz="2800">
                  <a:latin typeface="Arial Black" charset="0"/>
                </a:rPr>
                <a:t>1</a:t>
              </a:r>
            </a:p>
          </p:txBody>
        </p:sp>
      </p:grpSp>
      <p:sp>
        <p:nvSpPr>
          <p:cNvPr id="57360" name="TextBox 26"/>
          <p:cNvSpPr txBox="1">
            <a:spLocks noChangeArrowheads="1"/>
          </p:cNvSpPr>
          <p:nvPr/>
        </p:nvSpPr>
        <p:spPr bwMode="auto">
          <a:xfrm>
            <a:off x="1752600" y="5918200"/>
            <a:ext cx="6400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Many things can go wrong: disk errors, software errors, hardware errors, communication errors, …</a:t>
            </a:r>
          </a:p>
        </p:txBody>
      </p:sp>
    </p:spTree>
    <p:extLst>
      <p:ext uri="{BB962C8B-B14F-4D97-AF65-F5344CB8AC3E}">
        <p14:creationId xmlns:p14="http://schemas.microsoft.com/office/powerpoint/2010/main" val="1108729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Trade-Offs</a:t>
            </a:r>
          </a:p>
        </p:txBody>
      </p:sp>
      <p:sp>
        <p:nvSpPr>
          <p:cNvPr id="583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>
                <a:latin typeface="Arial" charset="0"/>
                <a:cs typeface="Arial" charset="0"/>
              </a:rPr>
              <a:t>Put functionality at each hop</a:t>
            </a:r>
          </a:p>
          <a:p>
            <a:pPr lvl="1"/>
            <a:r>
              <a:rPr lang="en-US" sz="2800">
                <a:latin typeface="Arial" charset="0"/>
                <a:ea typeface="Arial" charset="0"/>
                <a:cs typeface="Arial" charset="0"/>
              </a:rPr>
              <a:t>All applications pay the price</a:t>
            </a:r>
          </a:p>
          <a:p>
            <a:pPr lvl="1"/>
            <a:r>
              <a:rPr lang="en-US" sz="2800">
                <a:latin typeface="Arial" charset="0"/>
                <a:ea typeface="Arial" charset="0"/>
                <a:cs typeface="Arial" charset="0"/>
              </a:rPr>
              <a:t>End systems </a:t>
            </a:r>
            <a:r>
              <a:rPr lang="en-US" sz="2800" i="1">
                <a:latin typeface="Arial" charset="0"/>
                <a:ea typeface="Arial" charset="0"/>
                <a:cs typeface="Arial" charset="0"/>
              </a:rPr>
              <a:t>still </a:t>
            </a:r>
            <a:r>
              <a:rPr lang="en-US" sz="2800">
                <a:latin typeface="Arial" charset="0"/>
                <a:ea typeface="Arial" charset="0"/>
                <a:cs typeface="Arial" charset="0"/>
              </a:rPr>
              <a:t>need to check for errors</a:t>
            </a:r>
          </a:p>
          <a:p>
            <a:r>
              <a:rPr lang="en-US" sz="3200">
                <a:latin typeface="Arial" charset="0"/>
                <a:cs typeface="Arial" charset="0"/>
              </a:rPr>
              <a:t>Place functionality only at the ends</a:t>
            </a:r>
          </a:p>
          <a:p>
            <a:pPr lvl="1"/>
            <a:r>
              <a:rPr lang="en-US" sz="2800">
                <a:latin typeface="Arial" charset="0"/>
                <a:ea typeface="Arial" charset="0"/>
                <a:cs typeface="Arial" charset="0"/>
              </a:rPr>
              <a:t>Slower error detection</a:t>
            </a:r>
          </a:p>
          <a:p>
            <a:pPr lvl="1"/>
            <a:r>
              <a:rPr lang="en-US" sz="2800">
                <a:latin typeface="Arial" charset="0"/>
                <a:ea typeface="Arial" charset="0"/>
                <a:cs typeface="Arial" charset="0"/>
              </a:rPr>
              <a:t>End-to-end retransmission wastes bandwidth</a:t>
            </a:r>
          </a:p>
          <a:p>
            <a:pPr lvl="1"/>
            <a:endParaRPr lang="en-US" sz="2800">
              <a:latin typeface="Arial" charset="0"/>
              <a:ea typeface="Arial" charset="0"/>
              <a:cs typeface="Arial" charset="0"/>
            </a:endParaRPr>
          </a:p>
          <a:p>
            <a:r>
              <a:rPr lang="en-US" sz="3200">
                <a:latin typeface="Arial" charset="0"/>
                <a:cs typeface="Arial" charset="0"/>
              </a:rPr>
              <a:t>Compromise solution?</a:t>
            </a:r>
          </a:p>
          <a:p>
            <a:pPr lvl="1"/>
            <a:r>
              <a:rPr lang="en-US" sz="2800">
                <a:latin typeface="Arial" charset="0"/>
                <a:ea typeface="Arial" charset="0"/>
                <a:cs typeface="Arial" charset="0"/>
              </a:rPr>
              <a:t>Reliable end-to-end transport protocol (TCP)</a:t>
            </a:r>
          </a:p>
          <a:p>
            <a:pPr lvl="1"/>
            <a:r>
              <a:rPr lang="en-US" sz="2800">
                <a:latin typeface="Arial" charset="0"/>
                <a:ea typeface="Arial" charset="0"/>
                <a:cs typeface="Arial" charset="0"/>
              </a:rPr>
              <a:t>Plus file checksums to detect file-system errors</a:t>
            </a: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07115FD7-3FE2-1C4F-9528-A629AF43DFA3}" type="slidenum">
              <a:rPr lang="en-US" sz="1400" b="0">
                <a:latin typeface="Times New Roman" charset="0"/>
              </a:rPr>
              <a:pPr eaLnBrk="1" hangingPunct="1"/>
              <a:t>68</a:t>
            </a:fld>
            <a:endParaRPr lang="en-US" sz="1400" b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5175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Discussion</a:t>
            </a:r>
          </a:p>
        </p:txBody>
      </p:sp>
      <p:sp>
        <p:nvSpPr>
          <p:cNvPr id="5939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When should the network support a function anyway?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E.g., link-layer retransmission in wireless networks?</a:t>
            </a:r>
          </a:p>
          <a:p>
            <a:r>
              <a:rPr lang="en-US" dirty="0">
                <a:latin typeface="Arial" charset="0"/>
                <a:cs typeface="Arial" charset="0"/>
              </a:rPr>
              <a:t>Who</a:t>
            </a:r>
            <a:r>
              <a:rPr lang="ja-JP" altLang="en-US" dirty="0">
                <a:latin typeface="Arial" charset="0"/>
                <a:cs typeface="Arial" charset="0"/>
              </a:rPr>
              <a:t>’</a:t>
            </a:r>
            <a:r>
              <a:rPr lang="en-US" dirty="0">
                <a:latin typeface="Arial" charset="0"/>
                <a:cs typeface="Arial" charset="0"/>
              </a:rPr>
              <a:t>s interests are served by the e2e argument?</a:t>
            </a:r>
          </a:p>
          <a:p>
            <a:r>
              <a:rPr lang="en-US" dirty="0">
                <a:latin typeface="Arial" charset="0"/>
                <a:cs typeface="Arial" charset="0"/>
              </a:rPr>
              <a:t>How does a network operator influence the network without violating the e2e argument?</a:t>
            </a:r>
          </a:p>
          <a:p>
            <a:r>
              <a:rPr lang="en-US" dirty="0">
                <a:latin typeface="Arial" charset="0"/>
                <a:cs typeface="Arial" charset="0"/>
              </a:rPr>
              <a:t>Does the design of IP and TCP make it *hard* to violate the e2e argument?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E.g.,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middlebox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functionality like NATs, firewalls, proxies</a:t>
            </a:r>
          </a:p>
          <a:p>
            <a:r>
              <a:rPr lang="en-US" dirty="0">
                <a:latin typeface="Arial" charset="0"/>
                <a:cs typeface="Arial" charset="0"/>
              </a:rPr>
              <a:t>Should the e2e argument apply to routing?</a:t>
            </a: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309D209D-574B-F94F-B7B9-8967A39CFD6E}" type="slidenum">
              <a:rPr lang="en-US" sz="1400" b="0">
                <a:latin typeface="Times New Roman" charset="0"/>
              </a:rPr>
              <a:pPr eaLnBrk="1" hangingPunct="1"/>
              <a:t>69</a:t>
            </a:fld>
            <a:endParaRPr lang="en-US" sz="1400" b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833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02B99-749D-C945-82BC-89130848E6CB}" type="slidenum">
              <a:rPr lang="en-US"/>
              <a:pPr/>
              <a:t>7</a:t>
            </a:fld>
            <a:endParaRPr lang="en-US"/>
          </a:p>
        </p:txBody>
      </p:sp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Interconnecting Interfaces on a LAN</a:t>
            </a:r>
            <a:endParaRPr lang="en-US" sz="3600" dirty="0"/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447800"/>
          </a:xfrm>
        </p:spPr>
        <p:txBody>
          <a:bodyPr/>
          <a:lstStyle/>
          <a:p>
            <a:r>
              <a:rPr lang="en-US"/>
              <a:t>LAN/Physical/MAC address</a:t>
            </a:r>
          </a:p>
          <a:p>
            <a:pPr lvl="1"/>
            <a:r>
              <a:rPr lang="en-US"/>
              <a:t>Unique to physical interface (no two alike)</a:t>
            </a:r>
          </a:p>
          <a:p>
            <a:pPr lvl="1"/>
            <a:r>
              <a:rPr lang="en-US"/>
              <a:t>Flat structure</a:t>
            </a:r>
          </a:p>
        </p:txBody>
      </p:sp>
      <p:sp>
        <p:nvSpPr>
          <p:cNvPr id="142340" name="Text Box 4"/>
          <p:cNvSpPr txBox="1">
            <a:spLocks noChangeArrowheads="1"/>
          </p:cNvSpPr>
          <p:nvPr/>
        </p:nvSpPr>
        <p:spPr bwMode="auto">
          <a:xfrm>
            <a:off x="239713" y="3446463"/>
            <a:ext cx="882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/>
              <a:t>sender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344738" y="3995738"/>
            <a:ext cx="965200" cy="427037"/>
            <a:chOff x="1477" y="1377"/>
            <a:chExt cx="608" cy="269"/>
          </a:xfrm>
        </p:grpSpPr>
        <p:sp>
          <p:nvSpPr>
            <p:cNvPr id="142342" name="Rectangle 6"/>
            <p:cNvSpPr>
              <a:spLocks noChangeArrowheads="1"/>
            </p:cNvSpPr>
            <p:nvPr/>
          </p:nvSpPr>
          <p:spPr bwMode="auto">
            <a:xfrm>
              <a:off x="1477" y="1377"/>
              <a:ext cx="608" cy="269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343" name="Rectangle 7"/>
            <p:cNvSpPr>
              <a:spLocks noChangeArrowheads="1"/>
            </p:cNvSpPr>
            <p:nvPr/>
          </p:nvSpPr>
          <p:spPr bwMode="auto">
            <a:xfrm>
              <a:off x="1546" y="1415"/>
              <a:ext cx="477" cy="18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>
                  <a:solidFill>
                    <a:srgbClr val="FF0000"/>
                  </a:solidFill>
                </a:rPr>
                <a:t>frame</a:t>
              </a:r>
              <a:endParaRPr lang="en-US"/>
            </a:p>
          </p:txBody>
        </p:sp>
      </p:grpSp>
      <p:sp>
        <p:nvSpPr>
          <p:cNvPr id="142344" name="Line 8"/>
          <p:cNvSpPr>
            <a:spLocks noChangeShapeType="1"/>
          </p:cNvSpPr>
          <p:nvPr/>
        </p:nvSpPr>
        <p:spPr bwMode="auto">
          <a:xfrm>
            <a:off x="3297238" y="4264025"/>
            <a:ext cx="25273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345" name="Rectangle 9"/>
          <p:cNvSpPr>
            <a:spLocks noChangeArrowheads="1"/>
          </p:cNvSpPr>
          <p:nvPr/>
        </p:nvSpPr>
        <p:spPr bwMode="auto">
          <a:xfrm>
            <a:off x="6783388" y="3201988"/>
            <a:ext cx="1125537" cy="1220787"/>
          </a:xfrm>
          <a:prstGeom prst="rect">
            <a:avLst/>
          </a:prstGeom>
          <a:solidFill>
            <a:srgbClr val="F7F5A7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346" name="Rectangle 10"/>
          <p:cNvSpPr>
            <a:spLocks noChangeArrowheads="1"/>
          </p:cNvSpPr>
          <p:nvPr/>
        </p:nvSpPr>
        <p:spPr bwMode="auto">
          <a:xfrm>
            <a:off x="7083425" y="3581400"/>
            <a:ext cx="487363" cy="2809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347" name="Rectangle 11"/>
          <p:cNvSpPr>
            <a:spLocks noChangeArrowheads="1"/>
          </p:cNvSpPr>
          <p:nvPr/>
        </p:nvSpPr>
        <p:spPr bwMode="auto">
          <a:xfrm>
            <a:off x="1219200" y="3201988"/>
            <a:ext cx="1125538" cy="1220787"/>
          </a:xfrm>
          <a:prstGeom prst="rect">
            <a:avLst/>
          </a:prstGeom>
          <a:solidFill>
            <a:srgbClr val="F7F5A7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348" name="Rectangle 12"/>
          <p:cNvSpPr>
            <a:spLocks noChangeArrowheads="1"/>
          </p:cNvSpPr>
          <p:nvPr/>
        </p:nvSpPr>
        <p:spPr bwMode="auto">
          <a:xfrm>
            <a:off x="1544638" y="3573463"/>
            <a:ext cx="487362" cy="2571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349" name="Text Box 13"/>
          <p:cNvSpPr txBox="1">
            <a:spLocks noChangeArrowheads="1"/>
          </p:cNvSpPr>
          <p:nvPr/>
        </p:nvSpPr>
        <p:spPr bwMode="auto">
          <a:xfrm>
            <a:off x="7967663" y="3262313"/>
            <a:ext cx="996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/>
              <a:t>receiver</a:t>
            </a:r>
          </a:p>
        </p:txBody>
      </p:sp>
      <p:sp>
        <p:nvSpPr>
          <p:cNvPr id="142350" name="Line 14"/>
          <p:cNvSpPr>
            <a:spLocks noChangeShapeType="1"/>
          </p:cNvSpPr>
          <p:nvPr/>
        </p:nvSpPr>
        <p:spPr bwMode="auto">
          <a:xfrm flipH="1">
            <a:off x="2063750" y="3421063"/>
            <a:ext cx="414338" cy="2206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351" name="Text Box 15"/>
          <p:cNvSpPr txBox="1">
            <a:spLocks noChangeArrowheads="1"/>
          </p:cNvSpPr>
          <p:nvPr/>
        </p:nvSpPr>
        <p:spPr bwMode="auto">
          <a:xfrm>
            <a:off x="2344738" y="3049588"/>
            <a:ext cx="1149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>
                <a:solidFill>
                  <a:srgbClr val="FF0000"/>
                </a:solidFill>
              </a:rPr>
              <a:t>datagram</a:t>
            </a:r>
            <a:endParaRPr lang="en-US"/>
          </a:p>
        </p:txBody>
      </p:sp>
      <p:sp>
        <p:nvSpPr>
          <p:cNvPr id="142352" name="Freeform 16"/>
          <p:cNvSpPr>
            <a:spLocks/>
          </p:cNvSpPr>
          <p:nvPr/>
        </p:nvSpPr>
        <p:spPr bwMode="auto">
          <a:xfrm>
            <a:off x="1746250" y="3787775"/>
            <a:ext cx="695325" cy="460375"/>
          </a:xfrm>
          <a:custGeom>
            <a:avLst/>
            <a:gdLst/>
            <a:ahLst/>
            <a:cxnLst>
              <a:cxn ang="0">
                <a:pos x="15" y="0"/>
              </a:cxn>
              <a:cxn ang="0">
                <a:pos x="15" y="162"/>
              </a:cxn>
              <a:cxn ang="0">
                <a:pos x="108" y="269"/>
              </a:cxn>
              <a:cxn ang="0">
                <a:pos x="438" y="285"/>
              </a:cxn>
            </a:cxnLst>
            <a:rect l="0" t="0" r="r" b="b"/>
            <a:pathLst>
              <a:path w="438" h="290">
                <a:moveTo>
                  <a:pt x="15" y="0"/>
                </a:moveTo>
                <a:cubicBezTo>
                  <a:pt x="7" y="58"/>
                  <a:pt x="0" y="117"/>
                  <a:pt x="15" y="162"/>
                </a:cubicBezTo>
                <a:cubicBezTo>
                  <a:pt x="30" y="207"/>
                  <a:pt x="38" y="248"/>
                  <a:pt x="108" y="269"/>
                </a:cubicBezTo>
                <a:cubicBezTo>
                  <a:pt x="178" y="290"/>
                  <a:pt x="383" y="282"/>
                  <a:pt x="438" y="285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5819775" y="3989388"/>
            <a:ext cx="965200" cy="427037"/>
            <a:chOff x="1477" y="1377"/>
            <a:chExt cx="608" cy="269"/>
          </a:xfrm>
        </p:grpSpPr>
        <p:sp>
          <p:nvSpPr>
            <p:cNvPr id="142354" name="Rectangle 18"/>
            <p:cNvSpPr>
              <a:spLocks noChangeArrowheads="1"/>
            </p:cNvSpPr>
            <p:nvPr/>
          </p:nvSpPr>
          <p:spPr bwMode="auto">
            <a:xfrm>
              <a:off x="1477" y="1377"/>
              <a:ext cx="608" cy="269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355" name="Rectangle 19"/>
            <p:cNvSpPr>
              <a:spLocks noChangeArrowheads="1"/>
            </p:cNvSpPr>
            <p:nvPr/>
          </p:nvSpPr>
          <p:spPr bwMode="auto">
            <a:xfrm>
              <a:off x="1546" y="1415"/>
              <a:ext cx="477" cy="18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>
                  <a:solidFill>
                    <a:srgbClr val="FF0000"/>
                  </a:solidFill>
                </a:rPr>
                <a:t>frame</a:t>
              </a:r>
              <a:endParaRPr lang="en-US"/>
            </a:p>
          </p:txBody>
        </p:sp>
      </p:grpSp>
      <p:sp>
        <p:nvSpPr>
          <p:cNvPr id="142356" name="Text Box 20"/>
          <p:cNvSpPr txBox="1">
            <a:spLocks noChangeArrowheads="1"/>
          </p:cNvSpPr>
          <p:nvPr/>
        </p:nvSpPr>
        <p:spPr bwMode="auto">
          <a:xfrm>
            <a:off x="2411413" y="4422775"/>
            <a:ext cx="958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/>
              <a:t>adapter</a:t>
            </a:r>
          </a:p>
        </p:txBody>
      </p:sp>
      <p:sp>
        <p:nvSpPr>
          <p:cNvPr id="142357" name="Text Box 21"/>
          <p:cNvSpPr txBox="1">
            <a:spLocks noChangeArrowheads="1"/>
          </p:cNvSpPr>
          <p:nvPr/>
        </p:nvSpPr>
        <p:spPr bwMode="auto">
          <a:xfrm>
            <a:off x="5824538" y="4429125"/>
            <a:ext cx="958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/>
              <a:t>adapter</a:t>
            </a:r>
          </a:p>
        </p:txBody>
      </p:sp>
      <p:sp>
        <p:nvSpPr>
          <p:cNvPr id="142358" name="AutoShape 22"/>
          <p:cNvSpPr>
            <a:spLocks/>
          </p:cNvSpPr>
          <p:nvPr/>
        </p:nvSpPr>
        <p:spPr bwMode="auto">
          <a:xfrm rot="5399521">
            <a:off x="4533901" y="2365375"/>
            <a:ext cx="220662" cy="2865437"/>
          </a:xfrm>
          <a:prstGeom prst="leftBrace">
            <a:avLst>
              <a:gd name="adj1" fmla="val 10821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359" name="Text Box 23"/>
          <p:cNvSpPr txBox="1">
            <a:spLocks noChangeArrowheads="1"/>
          </p:cNvSpPr>
          <p:nvPr/>
        </p:nvSpPr>
        <p:spPr bwMode="auto">
          <a:xfrm>
            <a:off x="3635375" y="3316288"/>
            <a:ext cx="1962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/>
              <a:t>link layer protocol</a:t>
            </a:r>
          </a:p>
        </p:txBody>
      </p:sp>
      <p:sp>
        <p:nvSpPr>
          <p:cNvPr id="142360" name="Freeform 24"/>
          <p:cNvSpPr>
            <a:spLocks/>
          </p:cNvSpPr>
          <p:nvPr/>
        </p:nvSpPr>
        <p:spPr bwMode="auto">
          <a:xfrm>
            <a:off x="6704013" y="3873500"/>
            <a:ext cx="647700" cy="342900"/>
          </a:xfrm>
          <a:custGeom>
            <a:avLst/>
            <a:gdLst/>
            <a:ahLst/>
            <a:cxnLst>
              <a:cxn ang="0">
                <a:pos x="0" y="208"/>
              </a:cxn>
              <a:cxn ang="0">
                <a:pos x="184" y="208"/>
              </a:cxn>
              <a:cxn ang="0">
                <a:pos x="361" y="161"/>
              </a:cxn>
              <a:cxn ang="0">
                <a:pos x="408" y="0"/>
              </a:cxn>
            </a:cxnLst>
            <a:rect l="0" t="0" r="r" b="b"/>
            <a:pathLst>
              <a:path w="408" h="216">
                <a:moveTo>
                  <a:pt x="0" y="208"/>
                </a:moveTo>
                <a:cubicBezTo>
                  <a:pt x="62" y="212"/>
                  <a:pt x="124" y="216"/>
                  <a:pt x="184" y="208"/>
                </a:cubicBezTo>
                <a:cubicBezTo>
                  <a:pt x="244" y="200"/>
                  <a:pt x="324" y="196"/>
                  <a:pt x="361" y="161"/>
                </a:cubicBezTo>
                <a:cubicBezTo>
                  <a:pt x="398" y="126"/>
                  <a:pt x="400" y="27"/>
                  <a:pt x="408" y="0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361" name="Text Box 25"/>
          <p:cNvSpPr txBox="1">
            <a:spLocks noChangeArrowheads="1"/>
          </p:cNvSpPr>
          <p:nvPr/>
        </p:nvSpPr>
        <p:spPr bwMode="auto">
          <a:xfrm>
            <a:off x="457200" y="6186488"/>
            <a:ext cx="8153400" cy="36671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</a:rPr>
              <a:t>What are the advantages to separating network layer from MAC layer?</a:t>
            </a:r>
          </a:p>
        </p:txBody>
      </p:sp>
      <p:sp>
        <p:nvSpPr>
          <p:cNvPr id="142362" name="Rectangle 26"/>
          <p:cNvSpPr>
            <a:spLocks noChangeArrowheads="1"/>
          </p:cNvSpPr>
          <p:nvPr/>
        </p:nvSpPr>
        <p:spPr bwMode="auto">
          <a:xfrm>
            <a:off x="381000" y="49530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/>
              <a:t>Frames can be sent to a specific MAC address or to the broadcast MAC address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9B6410F8-FE46-3D49-B6FB-13C1C256532D}" type="slidenum">
              <a:rPr lang="en-US" sz="1400" b="0">
                <a:latin typeface="Times New Roman" charset="0"/>
              </a:rPr>
              <a:pPr eaLnBrk="1" hangingPunct="1"/>
              <a:t>8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2969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Address Resolution Protocol (ARP)</a:t>
            </a:r>
          </a:p>
        </p:txBody>
      </p:sp>
      <p:sp>
        <p:nvSpPr>
          <p:cNvPr id="29700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Every host maintains an ARP table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(IP address, MAC address) pair</a:t>
            </a:r>
          </a:p>
          <a:p>
            <a:r>
              <a:rPr lang="en-US" dirty="0">
                <a:latin typeface="Arial" charset="0"/>
                <a:cs typeface="Arial" charset="0"/>
              </a:rPr>
              <a:t>Consult the table when sending a packet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Map destination IP address to destination MAC address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Encapsulate and transmit the data packet</a:t>
            </a:r>
          </a:p>
          <a:p>
            <a:pPr lvl="1"/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dirty="0">
                <a:latin typeface="Arial" charset="0"/>
                <a:cs typeface="Arial" charset="0"/>
              </a:rPr>
              <a:t>But, what if the IP address is not in the table?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Sender broadcasts: </a:t>
            </a:r>
            <a:r>
              <a:rPr lang="ja-JP" altLang="en-US" dirty="0">
                <a:latin typeface="Arial" charset="0"/>
                <a:ea typeface="Arial" charset="0"/>
                <a:cs typeface="Arial" charset="0"/>
              </a:rPr>
              <a:t>“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Who has IP address 1.2.3.156?</a:t>
            </a:r>
            <a:r>
              <a:rPr lang="ja-JP" altLang="en-US" dirty="0">
                <a:latin typeface="Arial" charset="0"/>
                <a:ea typeface="Arial" charset="0"/>
                <a:cs typeface="Arial" charset="0"/>
              </a:rPr>
              <a:t>”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Receiver responds: </a:t>
            </a:r>
            <a:r>
              <a:rPr lang="ja-JP" altLang="en-US" dirty="0">
                <a:latin typeface="Arial" charset="0"/>
                <a:ea typeface="Arial" charset="0"/>
                <a:cs typeface="Arial" charset="0"/>
              </a:rPr>
              <a:t>“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MAC address 58-23-D7-FA-20-B0</a:t>
            </a:r>
            <a:r>
              <a:rPr lang="ja-JP" altLang="en-US" dirty="0">
                <a:latin typeface="Arial" charset="0"/>
                <a:ea typeface="Arial" charset="0"/>
                <a:cs typeface="Arial" charset="0"/>
              </a:rPr>
              <a:t>”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Sender caches the result in its ARP table</a:t>
            </a:r>
          </a:p>
          <a:p>
            <a:pPr lvl="1">
              <a:buFont typeface="Helvetica" charset="0"/>
              <a:buNone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9247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125E9-8333-7743-ABCF-B18683F23F49}" type="slidenum">
              <a:rPr lang="en-US"/>
              <a:pPr/>
              <a:t>9</a:t>
            </a:fld>
            <a:endParaRPr lang="en-US"/>
          </a:p>
        </p:txBody>
      </p:sp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ARP: IP Addresses to MAC addresses</a:t>
            </a: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2133600"/>
          </a:xfrm>
        </p:spPr>
        <p:txBody>
          <a:bodyPr/>
          <a:lstStyle/>
          <a:p>
            <a:r>
              <a:rPr lang="en-US"/>
              <a:t>Query is IP address, response is MAC address</a:t>
            </a:r>
          </a:p>
          <a:p>
            <a:r>
              <a:rPr lang="en-US"/>
              <a:t>Query is sent to LAN’s broadcast MAC address</a:t>
            </a:r>
          </a:p>
          <a:p>
            <a:r>
              <a:rPr lang="en-US"/>
              <a:t>Each host or router has an ARP table</a:t>
            </a:r>
          </a:p>
          <a:p>
            <a:pPr lvl="1"/>
            <a:r>
              <a:rPr lang="en-US"/>
              <a:t>Checks IP address of query against its IP address</a:t>
            </a:r>
          </a:p>
          <a:p>
            <a:pPr lvl="1"/>
            <a:r>
              <a:rPr lang="en-US"/>
              <a:t>Replies with ARP address if there is a match</a:t>
            </a:r>
          </a:p>
        </p:txBody>
      </p:sp>
      <p:sp>
        <p:nvSpPr>
          <p:cNvPr id="144388" name="Text Box 4"/>
          <p:cNvSpPr txBox="1">
            <a:spLocks noChangeArrowheads="1"/>
          </p:cNvSpPr>
          <p:nvPr/>
        </p:nvSpPr>
        <p:spPr bwMode="auto">
          <a:xfrm>
            <a:off x="1219200" y="4419600"/>
            <a:ext cx="6324600" cy="4572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3300"/>
                </a:solidFill>
              </a:rPr>
              <a:t>Potential problems with this approach?</a:t>
            </a:r>
          </a:p>
        </p:txBody>
      </p:sp>
      <p:sp>
        <p:nvSpPr>
          <p:cNvPr id="144389" name="Rectangle 5"/>
          <p:cNvSpPr>
            <a:spLocks noChangeArrowheads="1"/>
          </p:cNvSpPr>
          <p:nvPr/>
        </p:nvSpPr>
        <p:spPr bwMode="auto">
          <a:xfrm>
            <a:off x="304800" y="5105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/>
              <a:t>Caching is key!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>
                <a:ea typeface="ＭＳ Ｐゴシック" charset="-128"/>
              </a:rPr>
              <a:t>Try arp –a to see an ARP table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8" grpId="0" animBg="1"/>
      <p:bldP spid="144389" grpId="0"/>
    </p:bld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4274</TotalTime>
  <Words>3927</Words>
  <Application>Microsoft Macintosh PowerPoint</Application>
  <PresentationFormat>On-screen Show (4:3)</PresentationFormat>
  <Paragraphs>858</Paragraphs>
  <Slides>69</Slides>
  <Notes>49</Notes>
  <HiddenSlides>2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69</vt:i4>
      </vt:variant>
    </vt:vector>
  </HeadingPairs>
  <TitlesOfParts>
    <vt:vector size="73" baseType="lpstr">
      <vt:lpstr>1_Default Design</vt:lpstr>
      <vt:lpstr>Clip</vt:lpstr>
      <vt:lpstr>Microsoft Clip Gallery</vt:lpstr>
      <vt:lpstr>Microsoft Photo Editor 3.0 Photo</vt:lpstr>
      <vt:lpstr>The Host</vt:lpstr>
      <vt:lpstr>The Host</vt:lpstr>
      <vt:lpstr>Three Functions</vt:lpstr>
      <vt:lpstr>Three Kinds of Identifiers</vt:lpstr>
      <vt:lpstr>Learning a Host’s Address</vt:lpstr>
      <vt:lpstr>Mapping Between Identifiers</vt:lpstr>
      <vt:lpstr>Interconnecting Interfaces on a LAN</vt:lpstr>
      <vt:lpstr>Address Resolution Protocol (ARP)</vt:lpstr>
      <vt:lpstr>ARP: IP Addresses to MAC addresses</vt:lpstr>
      <vt:lpstr>Dynamic Host Configuration Protocol</vt:lpstr>
      <vt:lpstr>Naming</vt:lpstr>
      <vt:lpstr>DNS: Mapping Names to Addresses</vt:lpstr>
      <vt:lpstr>Some Record Types</vt:lpstr>
      <vt:lpstr>Caching</vt:lpstr>
      <vt:lpstr>Root Zone</vt:lpstr>
      <vt:lpstr>Anycast</vt:lpstr>
      <vt:lpstr>Example Anycasted DNS Root Servers</vt:lpstr>
      <vt:lpstr>IPv4 Addresses: Networks of Networks</vt:lpstr>
      <vt:lpstr>Pre-1994: Classful Addressing</vt:lpstr>
      <vt:lpstr>Problem: Routing Table Growth</vt:lpstr>
      <vt:lpstr>Three Solutions</vt:lpstr>
      <vt:lpstr>Classless Interdomain Routing (CIDR)</vt:lpstr>
      <vt:lpstr>Benefits of CIDR</vt:lpstr>
      <vt:lpstr>IPv6 and Address Space Scarcity</vt:lpstr>
      <vt:lpstr>IPv6: Claimed Benefits</vt:lpstr>
      <vt:lpstr>IPv6 over IPv4 Tunnels</vt:lpstr>
      <vt:lpstr>End-to-End Transport</vt:lpstr>
      <vt:lpstr>Transport Protocols</vt:lpstr>
      <vt:lpstr>Two Basic Transport Features</vt:lpstr>
      <vt:lpstr>User Datagram Protocol (UDP)</vt:lpstr>
      <vt:lpstr>Advantages to Connectionless Transport</vt:lpstr>
      <vt:lpstr>Popular Applications That Use UDP</vt:lpstr>
      <vt:lpstr>Transmission Control Protocol (TCP)</vt:lpstr>
      <vt:lpstr>Reasons for Retransmission</vt:lpstr>
      <vt:lpstr>How Long Should Sender Wait?</vt:lpstr>
      <vt:lpstr>Round-Trip Time Estimation</vt:lpstr>
      <vt:lpstr>A Flaw in This Approach</vt:lpstr>
      <vt:lpstr>Still, Timeouts are Inefficient</vt:lpstr>
      <vt:lpstr>Fast Retransmission</vt:lpstr>
      <vt:lpstr>Flow Control: Sliding Window</vt:lpstr>
      <vt:lpstr>Sliding Window</vt:lpstr>
      <vt:lpstr>Resource Sharing</vt:lpstr>
      <vt:lpstr>The Problem of Congestion</vt:lpstr>
      <vt:lpstr>Congestion</vt:lpstr>
      <vt:lpstr>No Problem with Circuit Switching</vt:lpstr>
      <vt:lpstr>Congestion is Unavoidable</vt:lpstr>
      <vt:lpstr>The Problem of Congestion</vt:lpstr>
      <vt:lpstr>Congestion Collapse</vt:lpstr>
      <vt:lpstr>End Hosts Adjusting to Congestion</vt:lpstr>
      <vt:lpstr>Congestion Control and Avoidance</vt:lpstr>
      <vt:lpstr>Congestion Control Approaches</vt:lpstr>
      <vt:lpstr>How it Looks to the End Host</vt:lpstr>
      <vt:lpstr>TCP Congestion Window</vt:lpstr>
      <vt:lpstr>Additive Increase, Multiplicative Decrease</vt:lpstr>
      <vt:lpstr>Leads to the TCP “Sawtooth”</vt:lpstr>
      <vt:lpstr>Slow Start and the TCP Sawtooth</vt:lpstr>
      <vt:lpstr>Ethernet Back-off Mechanism</vt:lpstr>
      <vt:lpstr>Questions</vt:lpstr>
      <vt:lpstr> “A Protocol for Packet Network Intercommunication” (IEEE Trans. on Communications, May 1974)</vt:lpstr>
      <vt:lpstr>Life in the 1970s…</vt:lpstr>
      <vt:lpstr>Handling Heterogeneity</vt:lpstr>
      <vt:lpstr>Internetwork Layer and Gateways</vt:lpstr>
      <vt:lpstr>Internetwork Packet Format</vt:lpstr>
      <vt:lpstr>Process-Level Communication</vt:lpstr>
      <vt:lpstr>Discussion</vt:lpstr>
      <vt:lpstr> “End-to-End Arguments  in System Design” (ACM Trans. on Computer Systems, November 1984)</vt:lpstr>
      <vt:lpstr>End-to-End Argument</vt:lpstr>
      <vt:lpstr>Trade-Offs</vt:lpstr>
      <vt:lpstr>Discussion</vt:lpstr>
    </vt:vector>
  </TitlesOfParts>
  <Company>Georgia Tech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Evaluation Platforms</dc:title>
  <dc:creator>Nick Feamster</dc:creator>
  <cp:lastModifiedBy>Nick Feamster</cp:lastModifiedBy>
  <cp:revision>193</cp:revision>
  <dcterms:created xsi:type="dcterms:W3CDTF">2010-08-30T16:14:50Z</dcterms:created>
  <dcterms:modified xsi:type="dcterms:W3CDTF">2011-08-25T16:17:00Z</dcterms:modified>
</cp:coreProperties>
</file>