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18" r:id="rId53"/>
    <p:sldId id="319" r:id="rId54"/>
    <p:sldId id="307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D4645-25D2-E34E-A380-E9E05C3C565C}" type="datetimeFigureOut">
              <a:rPr lang="en-US" smtClean="0"/>
              <a:t>11/15/11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7608A-9813-3342-B5C0-CD03F5983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1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D77AA-A6CA-F34D-8E7E-5E45627DD641}" type="slidenum">
              <a:rPr lang="en-US"/>
              <a:pPr/>
              <a:t>2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F4A5E-5054-3A48-8791-F860254BC8ED}" type="slidenum">
              <a:rPr lang="en-US"/>
              <a:pPr/>
              <a:t>11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DEF3E-2922-9144-B2ED-FFDB9730DDEA}" type="slidenum">
              <a:rPr lang="en-US"/>
              <a:pPr/>
              <a:t>12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89149A-6B47-2345-A27A-9BDB62F7A548}" type="slidenum">
              <a:rPr lang="en-US"/>
              <a:pPr/>
              <a:t>13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90C78-0C78-E144-A598-A4EFC1D0D424}" type="slidenum">
              <a:rPr lang="en-US"/>
              <a:pPr/>
              <a:t>14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DBDE0-BAF5-FD41-81DB-D2F8DE65A071}" type="slidenum">
              <a:rPr lang="en-US"/>
              <a:pPr/>
              <a:t>15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46B86-38CE-2745-9B34-88844463E5DF}" type="slidenum">
              <a:rPr lang="en-US"/>
              <a:pPr/>
              <a:t>16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20C20-33CB-0649-923C-FA5680535782}" type="slidenum">
              <a:rPr lang="en-US"/>
              <a:pPr/>
              <a:t>17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C67E3-12F9-4947-B1E1-418DC30C5604}" type="slidenum">
              <a:rPr lang="en-US"/>
              <a:pPr/>
              <a:t>18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03C2A-7F2D-F544-9B76-BD4C3FD38DA2}" type="slidenum">
              <a:rPr lang="en-US"/>
              <a:pPr/>
              <a:t>19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E6285-EAB4-F343-A3B0-7BB70267384E}" type="slidenum">
              <a:rPr lang="en-US"/>
              <a:pPr/>
              <a:t>20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0B077-C120-D645-B009-0C079F60C696}" type="slidenum">
              <a:rPr lang="en-US"/>
              <a:pPr/>
              <a:t>3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BBAA1-6AB0-FD4E-BA53-F00F4605BF72}" type="slidenum">
              <a:rPr lang="en-US"/>
              <a:pPr/>
              <a:t>21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582A9-FBC0-FA4E-866B-F0F16610DF88}" type="slidenum">
              <a:rPr lang="en-US"/>
              <a:pPr/>
              <a:t>22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BD446-F358-3240-9899-3F7C7FFD3B5B}" type="slidenum">
              <a:rPr lang="en-US"/>
              <a:pPr/>
              <a:t>23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4B801-DA35-1146-90C8-451C7095D10F}" type="slidenum">
              <a:rPr lang="en-US"/>
              <a:pPr/>
              <a:t>24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F66C3-E100-2448-BC98-64594820D2C6}" type="slidenum">
              <a:rPr lang="en-US"/>
              <a:pPr/>
              <a:t>25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2828E-0180-F349-9437-8AB91A87FD57}" type="slidenum">
              <a:rPr lang="en-US"/>
              <a:pPr/>
              <a:t>26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00F8-F73A-7A4D-93FC-5B2C5D9755EB}" type="slidenum">
              <a:rPr lang="en-US"/>
              <a:pPr/>
              <a:t>27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85BD96-05BE-9243-A155-48FF4E2C2027}" type="slidenum">
              <a:rPr lang="en-US"/>
              <a:pPr/>
              <a:t>28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F3A79-890D-1342-AED1-334D254E46FA}" type="slidenum">
              <a:rPr lang="en-US"/>
              <a:pPr/>
              <a:t>29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ETX link probes are susceptible to MAC unfairness and hidden terminals</a:t>
            </a:r>
          </a:p>
          <a:p>
            <a:pPr lvl="1"/>
            <a:r>
              <a:rPr lang="en-US"/>
              <a:t>Route ETX measurements change under load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CABA5-A8B1-BF4B-9FBB-53FF01C335AE}" type="slidenum">
              <a:rPr lang="en-US"/>
              <a:pPr/>
              <a:t>30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26868-663C-5049-88AA-28485167DB9E}" type="slidenum">
              <a:rPr lang="en-US"/>
              <a:pPr/>
              <a:t>4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B9559-54E9-EF4A-9101-046422FF7251}" type="slidenum">
              <a:rPr lang="en-US"/>
              <a:pPr/>
              <a:t>31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58BD3-AFF0-C143-B06E-91447D666F69}" type="slidenum">
              <a:rPr lang="en-US"/>
              <a:pPr/>
              <a:t>32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96835-1941-554A-9ED7-6D19855948BF}" type="slidenum">
              <a:rPr lang="en-US"/>
              <a:pPr/>
              <a:t>33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649AB-4C13-C04A-8D8E-2C79CCCB342B}" type="slidenum">
              <a:rPr lang="en-US"/>
              <a:pPr/>
              <a:t>34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B23AC-A77F-CE49-B982-EA1385829818}" type="slidenum">
              <a:rPr lang="en-US"/>
              <a:pPr/>
              <a:t>35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EC667-A8EB-E64D-AC70-265072278EB9}" type="slidenum">
              <a:rPr lang="en-US"/>
              <a:pPr/>
              <a:t>36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CFF4AC-9F8B-994F-8E33-4F4468FEB053}" type="slidenum">
              <a:rPr lang="en-US"/>
              <a:pPr/>
              <a:t>37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E1ABF-B8FC-7845-8585-175879B65116}" type="slidenum">
              <a:rPr lang="en-US"/>
              <a:pPr/>
              <a:t>38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/>
              <a:t>just say picks a route, fwd over that route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3BDA6-238D-2A46-AD27-E476328077FB}" type="slidenum">
              <a:rPr lang="en-US"/>
              <a:pPr/>
              <a:t>39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/>
              <a:t>what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really going on is we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re abstracting </a:t>
            </a:r>
            <a:r>
              <a:rPr lang="en-US">
                <a:sym typeface="Wingdings" charset="0"/>
              </a:rPr>
              <a:t> as youall know, radios don</a:t>
            </a:r>
            <a:r>
              <a:rPr lang="ja-JP" altLang="en-US">
                <a:latin typeface="Arial"/>
                <a:sym typeface="Wingdings" charset="0"/>
              </a:rPr>
              <a:t>’</a:t>
            </a:r>
            <a:r>
              <a:rPr lang="en-US">
                <a:sym typeface="Wingdings" charset="0"/>
              </a:rPr>
              <a:t>t work like links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3DE63-3555-0E44-A9FA-FE0730291126}" type="slidenum">
              <a:rPr lang="en-US"/>
              <a:pPr/>
              <a:t>40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/>
              <a:t>say there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an opportunity here, take advantage of bcast. spell it out: closest node should reduce the number of tx to get to dest. challenge:: key failure is that two people should not forward. make sure only one guy forwards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27A00-573B-A446-8C9E-023BB1DCFD0F}" type="slidenum">
              <a:rPr lang="en-US"/>
              <a:pPr/>
              <a:t>5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47482-ED5C-1744-BD27-548040810063}" type="slidenum">
              <a:rPr lang="en-US"/>
              <a:pPr/>
              <a:t>41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/>
              <a:t>new slide earlier, assume figured out design. explore why exor might improve throughput/develop a feel title -&gt; why exor might beat trad routing. </a:t>
            </a:r>
          </a:p>
          <a:p>
            <a:endParaRPr lang="en-US"/>
          </a:p>
          <a:p>
            <a:r>
              <a:rPr lang="en-US"/>
              <a:t>inverse prop to #trans, up to 4 hops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EB75D4-C67D-2046-A032-18B029CADB57}" type="slidenum">
              <a:rPr lang="en-US"/>
              <a:pPr/>
              <a:t>42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/>
              <a:t>say this is a contrived example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8BC23-EDC8-C34D-BFC5-7648CA744844}" type="slidenum">
              <a:rPr lang="en-US"/>
              <a:pPr/>
              <a:t>43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/>
              <a:t>add circle for source, then some more circles showing next iteration (no rx/tx numbers). say at the end, packets go through multiple iteration. add source, add n4. 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288004-D1DA-5E40-AC8C-86E53C231A90}" type="slidenum">
              <a:rPr lang="en-US"/>
              <a:pPr/>
              <a:t>44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/>
              <a:t>just say we incude a summary in every packet </a:t>
            </a:r>
          </a:p>
          <a:p>
            <a:r>
              <a:rPr lang="en-US"/>
              <a:t>repeated</a:t>
            </a:r>
          </a:p>
          <a:p>
            <a:r>
              <a:rPr lang="en-US"/>
              <a:t>cumulative</a:t>
            </a:r>
          </a:p>
          <a:p>
            <a:r>
              <a:rPr lang="en-US"/>
              <a:t>simplify: every node is listening, include list to make it more robust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839F6-805C-504C-AF2F-E58DCA2AFF6C}" type="slidenum">
              <a:rPr lang="en-US"/>
              <a:pPr/>
              <a:t>45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/>
              <a:t>source calculates path etx for each node to dest, talk about dijkstra, sort by lowest etx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7403C-BB9B-1540-B7F1-335EA633D424}" type="slidenum">
              <a:rPr lang="en-US"/>
              <a:pPr/>
              <a:t>46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09351-5947-3644-8346-36F22AFB0635}" type="slidenum">
              <a:rPr lang="en-US"/>
              <a:pPr/>
              <a:t>47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/>
              <a:t>for the two hop, say we can have more intermediate hops like ex 2 or make it all the way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E7E7F-FD7B-6348-84B6-19CD3230E62E}" type="slidenum">
              <a:rPr lang="en-US"/>
              <a:pPr/>
              <a:t>48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/>
              <a:t>etx was forced to use asymmetric links. robust batch maps.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0C543-0A67-C942-BB34-AAB5D700235C}" type="slidenum">
              <a:rPr lang="en-US"/>
              <a:pPr/>
              <a:t>49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/>
              <a:t>lower is better. right circle – using lots of longer links, sum them up and it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25%. so, like ex 1, using lots of long links. zeros: before many packets made no progress, with exor at least some.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1AB793-818E-1C42-B7B7-C71559BFEA1A}" type="slidenum">
              <a:rPr lang="en-US"/>
              <a:pPr/>
              <a:t>50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EFA2A-0F2B-1B4C-B5B0-4586492525A1}" type="slidenum">
              <a:rPr lang="en-US"/>
              <a:pPr/>
              <a:t>6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D319CFF-744A-0448-BA83-F19131520185}" type="slidenum">
              <a:rPr lang="en-US">
                <a:latin typeface="Calibri" charset="0"/>
              </a:rPr>
              <a:pPr eaLnBrk="1" hangingPunct="1"/>
              <a:t>51</a:t>
            </a:fld>
            <a:endParaRPr lang="en-US">
              <a:latin typeface="Calibri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44" name="Text Box 2"/>
          <p:cNvSpPr>
            <a:spLocks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Calibri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Calibri" charset="0"/>
              <a:ea typeface="MS Gothic" charset="0"/>
              <a:cs typeface="MS Gothic" charset="0"/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buFont typeface="Calibri" charset="0"/>
              <a:buNone/>
            </a:pPr>
            <a:fld id="{FDB96322-DFAB-7B4E-A04A-60506C07DF7C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 eaLnBrk="1" hangingPunct="1">
                <a:buFont typeface="Calibri" charset="0"/>
                <a:buNone/>
              </a:pPr>
              <a:t>51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A546D01-776F-4443-B4C0-FF916E382886}" type="slidenum">
              <a:rPr lang="en-US">
                <a:latin typeface="Calibri" charset="0"/>
              </a:rPr>
              <a:pPr eaLnBrk="1" hangingPunct="1"/>
              <a:t>54</a:t>
            </a:fld>
            <a:endParaRPr lang="en-US">
              <a:latin typeface="Calibri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868" name="Text Box 2"/>
          <p:cNvSpPr>
            <a:spLocks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Calibri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Calibri" charset="0"/>
              <a:ea typeface="MS Gothic" charset="0"/>
              <a:cs typeface="MS Gothic" charset="0"/>
            </a:endParaRP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buFont typeface="Calibri" charset="0"/>
              <a:buNone/>
            </a:pPr>
            <a:fld id="{2BDC3D6B-17F6-0A47-A985-A4EAA3825023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 eaLnBrk="1" hangingPunct="1">
                <a:buFont typeface="Calibri" charset="0"/>
                <a:buNone/>
              </a:pPr>
              <a:t>54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37681-F226-F246-8524-A18E5CD9661F}" type="slidenum">
              <a:rPr lang="en-US"/>
              <a:pPr/>
              <a:t>7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F3937-7AE8-6545-B978-D25315FB65EA}" type="slidenum">
              <a:rPr lang="en-US"/>
              <a:pPr/>
              <a:t>8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70B6B-66A1-EA4F-BB9D-E5B36E2D80B3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462E8-91DE-F149-9294-F89C94C9EB65}" type="slidenum">
              <a:rPr lang="en-US"/>
              <a:pPr/>
              <a:t>10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D1FDA-C6BE-6A41-B58F-67AF6E2CC1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5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AA2CD-3998-4745-B6B9-B861E8337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90513"/>
            <a:ext cx="2190750" cy="583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90513"/>
            <a:ext cx="6419850" cy="583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80DDF-1062-7644-8DD7-EA81857229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85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125647DD-6A20-C046-B5E6-78F8B6390D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12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58D86535-FDC9-6E44-A6FC-13A8060D19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7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078B5-AADE-1F43-B789-950A5B51C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4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D276A-7D9D-884C-A12D-3D01FB9D98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6CADD-64FC-2B43-8367-8D059016CD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1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D1A9D-9D9B-D645-B22B-244D61C62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7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E7D98-4D88-E349-933D-58E3BCDAF1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4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AA08F-EEA9-5147-B3ED-EDF6BA05B4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7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00A42-8E16-C946-8E13-61F2D64636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0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D6F51-D0F9-B840-A19A-2EB961F840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7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90513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1D68B1-9F65-7A4A-BEC4-2184265A75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3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aki.net/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2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Wireless Networking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Nick Feamster</a:t>
            </a:r>
            <a:br>
              <a:rPr lang="en-US" dirty="0" smtClean="0"/>
            </a:br>
            <a:r>
              <a:rPr lang="en-US" dirty="0" smtClean="0"/>
              <a:t>CS 6250</a:t>
            </a:r>
            <a:br>
              <a:rPr lang="en-US" dirty="0" smtClean="0"/>
            </a:br>
            <a:r>
              <a:rPr lang="en-US" dirty="0" smtClean="0"/>
              <a:t>Fall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82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r>
              <a:rPr lang="en-US" sz="3600"/>
              <a:t>Solution: Link-Layer Acknowledgments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Absence of ACK from receiver signals packet loss to sender</a:t>
            </a:r>
          </a:p>
          <a:p>
            <a:r>
              <a:rPr lang="en-US"/>
              <a:t>Sender interprets packet loss as being caused by collision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5C30-249D-2C49-9778-4F252A9D0886}" type="slidenum">
              <a:rPr lang="en-US"/>
              <a:pPr/>
              <a:t>10</a:t>
            </a:fld>
            <a:endParaRPr lang="en-US"/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143000" y="4343400"/>
            <a:ext cx="6553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Problem:</a:t>
            </a:r>
            <a:r>
              <a:rPr lang="en-US" sz="2000" b="1"/>
              <a:t> Does not handle hidden terminal cases.</a:t>
            </a:r>
          </a:p>
        </p:txBody>
      </p:sp>
    </p:spTree>
    <p:extLst>
      <p:ext uri="{BB962C8B-B14F-4D97-AF65-F5344CB8AC3E}">
        <p14:creationId xmlns:p14="http://schemas.microsoft.com/office/powerpoint/2010/main" val="283524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Carrier Sense Multiple Access</a:t>
            </a:r>
            <a:br>
              <a:rPr lang="en-US" sz="3600"/>
            </a:br>
            <a:r>
              <a:rPr lang="en-US" sz="3600"/>
              <a:t>with Collision </a:t>
            </a:r>
            <a:r>
              <a:rPr lang="en-US" sz="3600" i="1"/>
              <a:t>Avoidance</a:t>
            </a:r>
            <a:r>
              <a:rPr lang="en-US" sz="3600"/>
              <a:t> (CSMA-CA)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2743200"/>
          </a:xfrm>
        </p:spPr>
        <p:txBody>
          <a:bodyPr>
            <a:normAutofit/>
          </a:bodyPr>
          <a:lstStyle/>
          <a:p>
            <a:r>
              <a:rPr lang="en-US"/>
              <a:t>Similar to CSMA but </a:t>
            </a:r>
            <a:r>
              <a:rPr lang="en-US" i="1"/>
              <a:t>control</a:t>
            </a:r>
            <a:r>
              <a:rPr lang="en-US"/>
              <a:t> frames are exchanged instead of data packets</a:t>
            </a:r>
          </a:p>
          <a:p>
            <a:pPr lvl="1"/>
            <a:r>
              <a:rPr lang="en-US" b="1"/>
              <a:t>RTS:</a:t>
            </a:r>
            <a:r>
              <a:rPr lang="en-US"/>
              <a:t> request to send</a:t>
            </a:r>
          </a:p>
          <a:p>
            <a:pPr lvl="1"/>
            <a:r>
              <a:rPr lang="en-US" b="1"/>
              <a:t>CTS:</a:t>
            </a:r>
            <a:r>
              <a:rPr lang="en-US"/>
              <a:t> clear to send</a:t>
            </a:r>
          </a:p>
          <a:p>
            <a:pPr lvl="1"/>
            <a:r>
              <a:rPr lang="en-US" b="1"/>
              <a:t>DATA:</a:t>
            </a:r>
            <a:r>
              <a:rPr lang="en-US"/>
              <a:t> actual packet</a:t>
            </a:r>
          </a:p>
          <a:p>
            <a:pPr lvl="1"/>
            <a:r>
              <a:rPr lang="en-US" b="1"/>
              <a:t>ACK:</a:t>
            </a:r>
            <a:r>
              <a:rPr lang="en-US"/>
              <a:t> acknowledgement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B439-27B5-EF45-982D-A092CB2F0A63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2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Carrier Sense Multiple Access</a:t>
            </a:r>
            <a:br>
              <a:rPr lang="en-US" sz="3600"/>
            </a:br>
            <a:r>
              <a:rPr lang="en-US" sz="3600"/>
              <a:t>with Collision </a:t>
            </a:r>
            <a:r>
              <a:rPr lang="en-US" sz="3600" i="1"/>
              <a:t>Avoidance</a:t>
            </a:r>
            <a:r>
              <a:rPr lang="en-US" sz="3600"/>
              <a:t> (CSMA-CA)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Small control frames lessen the cost of collisions (when data is large)</a:t>
            </a:r>
          </a:p>
          <a:p>
            <a:r>
              <a:rPr lang="en-US"/>
              <a:t>RTS + CTS provide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virtual carrier sense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</a:t>
            </a:r>
          </a:p>
          <a:p>
            <a:pPr lvl="2"/>
            <a:r>
              <a:rPr lang="en-US"/>
              <a:t>protects against hidden terminal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9884-8260-E040-9E21-D36666C81BDB}" type="slidenum">
              <a:rPr lang="en-US"/>
              <a:pPr/>
              <a:t>12</a:t>
            </a:fld>
            <a:endParaRPr lang="en-US"/>
          </a:p>
        </p:txBody>
      </p:sp>
      <p:sp>
        <p:nvSpPr>
          <p:cNvPr id="115716" name="Oval 4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7" name="Oval 5"/>
          <p:cNvSpPr>
            <a:spLocks noChangeArrowheads="1"/>
          </p:cNvSpPr>
          <p:nvPr/>
        </p:nvSpPr>
        <p:spPr bwMode="auto">
          <a:xfrm>
            <a:off x="44196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8" name="Oval 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 flipV="1">
            <a:off x="2971800" y="4572000"/>
            <a:ext cx="1447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 flipH="1" flipV="1">
            <a:off x="4572000" y="4572000"/>
            <a:ext cx="1447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4343400" y="5410200"/>
            <a:ext cx="3048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2270125" y="5899150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Verdana" charset="0"/>
                <a:cs typeface="Arial" charset="0"/>
              </a:rPr>
              <a:t>A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6384925" y="5899150"/>
            <a:ext cx="341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Verdana" charset="0"/>
                <a:cs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8311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Contention Access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Slotted contention period</a:t>
            </a:r>
          </a:p>
          <a:p>
            <a:pPr lvl="1">
              <a:lnSpc>
                <a:spcPct val="90000"/>
              </a:lnSpc>
            </a:pPr>
            <a:r>
              <a:rPr lang="en-US"/>
              <a:t>Used by all carrier sense variants</a:t>
            </a:r>
          </a:p>
          <a:p>
            <a:pPr lvl="1">
              <a:lnSpc>
                <a:spcPct val="90000"/>
              </a:lnSpc>
            </a:pPr>
            <a:r>
              <a:rPr lang="en-US"/>
              <a:t>Provides random access to the channel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</a:rPr>
              <a:t>Operation</a:t>
            </a:r>
          </a:p>
          <a:p>
            <a:pPr lvl="1">
              <a:lnSpc>
                <a:spcPct val="90000"/>
              </a:lnSpc>
            </a:pPr>
            <a:r>
              <a:rPr lang="en-US"/>
              <a:t>Each node selects a random backoff number</a:t>
            </a:r>
          </a:p>
          <a:p>
            <a:pPr lvl="1">
              <a:lnSpc>
                <a:spcPct val="90000"/>
              </a:lnSpc>
            </a:pPr>
            <a:r>
              <a:rPr lang="en-US"/>
              <a:t>Waits that number of slots monitoring the channel</a:t>
            </a:r>
          </a:p>
          <a:p>
            <a:pPr lvl="1">
              <a:lnSpc>
                <a:spcPct val="90000"/>
              </a:lnSpc>
            </a:pPr>
            <a:r>
              <a:rPr lang="en-US"/>
              <a:t>If channel stays idle and reaches zero then transmit</a:t>
            </a:r>
          </a:p>
          <a:p>
            <a:pPr lvl="1">
              <a:lnSpc>
                <a:spcPct val="90000"/>
              </a:lnSpc>
            </a:pPr>
            <a:r>
              <a:rPr lang="en-US"/>
              <a:t>If channel becomes active wait until transmission is over then start counting again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1EFF-16B5-DF42-BBFA-1D14E2B07FF8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7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Carrier Sense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en-US"/>
              <a:t>Provided by RTS &amp; CTS</a:t>
            </a:r>
          </a:p>
          <a:p>
            <a:r>
              <a:rPr lang="en-US"/>
              <a:t>Prevents hidden terminal collisions </a:t>
            </a:r>
          </a:p>
          <a:p>
            <a:r>
              <a:rPr lang="en-US" b="1">
                <a:solidFill>
                  <a:srgbClr val="FF0000"/>
                </a:solidFill>
              </a:rPr>
              <a:t>Typically unnecessary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B5AD-78C2-CA42-A4C8-62DE7C69FEB1}" type="slidenum">
              <a:rPr lang="en-US"/>
              <a:pPr/>
              <a:t>14</a:t>
            </a:fld>
            <a:endParaRPr lang="en-US"/>
          </a:p>
        </p:txBody>
      </p:sp>
      <p:sp>
        <p:nvSpPr>
          <p:cNvPr id="119812" name="Oval 4"/>
          <p:cNvSpPr>
            <a:spLocks noChangeArrowheads="1"/>
          </p:cNvSpPr>
          <p:nvPr/>
        </p:nvSpPr>
        <p:spPr bwMode="auto">
          <a:xfrm>
            <a:off x="38862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3" name="Oval 5"/>
          <p:cNvSpPr>
            <a:spLocks noChangeArrowheads="1"/>
          </p:cNvSpPr>
          <p:nvPr/>
        </p:nvSpPr>
        <p:spPr bwMode="auto">
          <a:xfrm>
            <a:off x="3200400" y="4876800"/>
            <a:ext cx="1524000" cy="1524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4" name="Oval 6"/>
          <p:cNvSpPr>
            <a:spLocks noChangeArrowheads="1"/>
          </p:cNvSpPr>
          <p:nvPr/>
        </p:nvSpPr>
        <p:spPr bwMode="auto">
          <a:xfrm>
            <a:off x="45720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5" name="Oval 7"/>
          <p:cNvSpPr>
            <a:spLocks noChangeArrowheads="1"/>
          </p:cNvSpPr>
          <p:nvPr/>
        </p:nvSpPr>
        <p:spPr bwMode="auto">
          <a:xfrm>
            <a:off x="3886200" y="4876800"/>
            <a:ext cx="1524000" cy="1524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6" name="Oval 8"/>
          <p:cNvSpPr>
            <a:spLocks noChangeArrowheads="1"/>
          </p:cNvSpPr>
          <p:nvPr/>
        </p:nvSpPr>
        <p:spPr bwMode="auto">
          <a:xfrm>
            <a:off x="52578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Line 9"/>
          <p:cNvSpPr>
            <a:spLocks noChangeShapeType="1"/>
          </p:cNvSpPr>
          <p:nvPr/>
        </p:nvSpPr>
        <p:spPr bwMode="auto">
          <a:xfrm>
            <a:off x="4038600" y="5638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3794125" y="572928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Verdana" charset="0"/>
                <a:cs typeface="Arial" charset="0"/>
              </a:rPr>
              <a:t>A</a:t>
            </a:r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4495800" y="5715000"/>
            <a:ext cx="34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Verdana" charset="0"/>
                <a:cs typeface="Arial" charset="0"/>
              </a:rPr>
              <a:t>B</a:t>
            </a: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5181600" y="5729288"/>
            <a:ext cx="344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Verdana" charset="0"/>
                <a:cs typeface="Arial" charset="0"/>
              </a:rPr>
              <a:t>C</a:t>
            </a:r>
          </a:p>
        </p:txBody>
      </p:sp>
      <p:sp>
        <p:nvSpPr>
          <p:cNvPr id="119821" name="Text Box 13"/>
          <p:cNvSpPr txBox="1">
            <a:spLocks noChangeArrowheads="1"/>
          </p:cNvSpPr>
          <p:nvPr/>
        </p:nvSpPr>
        <p:spPr bwMode="auto">
          <a:xfrm>
            <a:off x="3627438" y="4572000"/>
            <a:ext cx="639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Verdana" charset="0"/>
                <a:cs typeface="Arial" charset="0"/>
              </a:rPr>
              <a:t>RTS</a:t>
            </a:r>
          </a:p>
        </p:txBody>
      </p:sp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4343400" y="4572000"/>
            <a:ext cx="639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Verdana" charset="0"/>
                <a:cs typeface="Arial" charset="0"/>
              </a:rPr>
              <a:t>CTS</a:t>
            </a:r>
          </a:p>
        </p:txBody>
      </p:sp>
    </p:spTree>
    <p:extLst>
      <p:ext uri="{BB962C8B-B14F-4D97-AF65-F5344CB8AC3E}">
        <p14:creationId xmlns:p14="http://schemas.microsoft.com/office/powerpoint/2010/main" val="338585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Carrier Sense Range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600200"/>
            <a:ext cx="4648200" cy="4525963"/>
          </a:xfrm>
        </p:spPr>
        <p:txBody>
          <a:bodyPr/>
          <a:lstStyle/>
          <a:p>
            <a:r>
              <a:rPr lang="en-US" sz="2400"/>
              <a:t>Carrier can be sensed at lower levels than packets can be received</a:t>
            </a:r>
          </a:p>
          <a:p>
            <a:pPr lvl="1"/>
            <a:r>
              <a:rPr lang="en-US" sz="2000"/>
              <a:t>Results in larger carrier sense range than transmission range</a:t>
            </a:r>
          </a:p>
          <a:p>
            <a:pPr lvl="1"/>
            <a:r>
              <a:rPr lang="en-US" sz="2000"/>
              <a:t>More than double the range in NS2 802.11 simulations</a:t>
            </a:r>
          </a:p>
          <a:p>
            <a:r>
              <a:rPr lang="en-US" sz="2400"/>
              <a:t>Long carrier sense range helps protect from interference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C818-9FB6-4340-97C0-538C521FEFEB}" type="slidenum">
              <a:rPr lang="en-US"/>
              <a:pPr/>
              <a:t>15</a:t>
            </a:fld>
            <a:endParaRPr lang="en-US"/>
          </a:p>
        </p:txBody>
      </p:sp>
      <p:sp>
        <p:nvSpPr>
          <p:cNvPr id="123908" name="Oval 4"/>
          <p:cNvSpPr>
            <a:spLocks noChangeArrowheads="1"/>
          </p:cNvSpPr>
          <p:nvPr/>
        </p:nvSpPr>
        <p:spPr bwMode="auto">
          <a:xfrm>
            <a:off x="2133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9" name="Oval 5"/>
          <p:cNvSpPr>
            <a:spLocks noChangeArrowheads="1"/>
          </p:cNvSpPr>
          <p:nvPr/>
        </p:nvSpPr>
        <p:spPr bwMode="auto">
          <a:xfrm>
            <a:off x="685800" y="2514600"/>
            <a:ext cx="3048000" cy="3048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Oval 6"/>
          <p:cNvSpPr>
            <a:spLocks noChangeArrowheads="1"/>
          </p:cNvSpPr>
          <p:nvPr/>
        </p:nvSpPr>
        <p:spPr bwMode="auto">
          <a:xfrm>
            <a:off x="1447800" y="3276600"/>
            <a:ext cx="1524000" cy="1524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1330325" y="4724400"/>
            <a:ext cx="1870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Verdana" charset="0"/>
                <a:cs typeface="Arial" charset="0"/>
              </a:rPr>
              <a:t>Receive Range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1036638" y="5518150"/>
            <a:ext cx="2544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Verdana" charset="0"/>
                <a:cs typeface="Arial" charset="0"/>
              </a:rPr>
              <a:t>Carrier Sense Range</a:t>
            </a:r>
          </a:p>
        </p:txBody>
      </p:sp>
    </p:spTree>
    <p:extLst>
      <p:ext uri="{BB962C8B-B14F-4D97-AF65-F5344CB8AC3E}">
        <p14:creationId xmlns:p14="http://schemas.microsoft.com/office/powerpoint/2010/main" val="11777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Hidden Terminal Revisited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Virtual carrier sense no longer needed in this situation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824A-03C9-2142-8661-F52D6222A629}" type="slidenum">
              <a:rPr lang="en-US"/>
              <a:pPr/>
              <a:t>16</a:t>
            </a:fld>
            <a:endParaRPr lang="en-US"/>
          </a:p>
        </p:txBody>
      </p:sp>
      <p:sp>
        <p:nvSpPr>
          <p:cNvPr id="125956" name="Oval 4"/>
          <p:cNvSpPr>
            <a:spLocks noChangeArrowheads="1"/>
          </p:cNvSpPr>
          <p:nvPr/>
        </p:nvSpPr>
        <p:spPr bwMode="auto">
          <a:xfrm>
            <a:off x="35814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7" name="Oval 5"/>
          <p:cNvSpPr>
            <a:spLocks noChangeArrowheads="1"/>
          </p:cNvSpPr>
          <p:nvPr/>
        </p:nvSpPr>
        <p:spPr bwMode="auto">
          <a:xfrm>
            <a:off x="2133600" y="2743200"/>
            <a:ext cx="3048000" cy="3048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8" name="Oval 6"/>
          <p:cNvSpPr>
            <a:spLocks noChangeArrowheads="1"/>
          </p:cNvSpPr>
          <p:nvPr/>
        </p:nvSpPr>
        <p:spPr bwMode="auto">
          <a:xfrm>
            <a:off x="2895600" y="3505200"/>
            <a:ext cx="1524000" cy="1524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9" name="Oval 7"/>
          <p:cNvSpPr>
            <a:spLocks noChangeArrowheads="1"/>
          </p:cNvSpPr>
          <p:nvPr/>
        </p:nvSpPr>
        <p:spPr bwMode="auto">
          <a:xfrm>
            <a:off x="42672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0" name="Oval 8"/>
          <p:cNvSpPr>
            <a:spLocks noChangeArrowheads="1"/>
          </p:cNvSpPr>
          <p:nvPr/>
        </p:nvSpPr>
        <p:spPr bwMode="auto">
          <a:xfrm>
            <a:off x="3581400" y="3505200"/>
            <a:ext cx="1524000" cy="1524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1" name="Oval 9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>
            <a:off x="3733800" y="4267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3489325" y="435768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Verdana" charset="0"/>
                <a:cs typeface="Arial" charset="0"/>
              </a:rPr>
              <a:t>A</a:t>
            </a:r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4191000" y="4343400"/>
            <a:ext cx="34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Verdana" charset="0"/>
                <a:cs typeface="Arial" charset="0"/>
              </a:rPr>
              <a:t>B</a:t>
            </a:r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4876800" y="4357688"/>
            <a:ext cx="344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Verdana" charset="0"/>
                <a:cs typeface="Arial" charset="0"/>
              </a:rPr>
              <a:t>C</a:t>
            </a:r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3322638" y="3200400"/>
            <a:ext cx="639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Verdana" charset="0"/>
                <a:cs typeface="Arial" charset="0"/>
              </a:rPr>
              <a:t>RTS</a:t>
            </a:r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4038600" y="3200400"/>
            <a:ext cx="639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Verdana" charset="0"/>
                <a:cs typeface="Arial" charset="0"/>
              </a:rPr>
              <a:t>CTS</a:t>
            </a:r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2360613" y="5791200"/>
            <a:ext cx="2744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Verdana" charset="0"/>
                <a:cs typeface="Arial" charset="0"/>
              </a:rPr>
              <a:t>Physical Carrier Sense</a:t>
            </a:r>
          </a:p>
        </p:txBody>
      </p:sp>
    </p:spTree>
    <p:extLst>
      <p:ext uri="{BB962C8B-B14F-4D97-AF65-F5344CB8AC3E}">
        <p14:creationId xmlns:p14="http://schemas.microsoft.com/office/powerpoint/2010/main" val="194040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 Hoc Routing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Every node participates in routing: no distinction between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routers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and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end nodes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No external network setup: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self-configuring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Useful  when network topology is dynamic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16F6-189C-D246-848A-060AA74A665B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7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Routes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FF3300"/>
                </a:solidFill>
              </a:rPr>
              <a:t>Source routing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Source specifies entire route: places complete path to destination in message header</a:t>
            </a:r>
          </a:p>
          <a:p>
            <a:pPr lvl="1">
              <a:lnSpc>
                <a:spcPct val="90000"/>
              </a:lnSpc>
            </a:pPr>
            <a:r>
              <a:rPr lang="en-US"/>
              <a:t>Intermediate nodes just forward to specified next hop: D would look at path in header, forward to F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3300"/>
                </a:solidFill>
              </a:rPr>
              <a:t>Destination-based routing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Source specifies only destination in message header</a:t>
            </a:r>
          </a:p>
          <a:p>
            <a:pPr lvl="1">
              <a:lnSpc>
                <a:spcPct val="90000"/>
              </a:lnSpc>
            </a:pPr>
            <a:r>
              <a:rPr lang="en-US"/>
              <a:t>Intermediate nodes look at destination in header, consult internal tables to determine appropriate next 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DFB7-82F7-6E49-8A61-71177DE2B4C6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4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en-US" sz="2400" b="1">
                <a:solidFill>
                  <a:srgbClr val="FF3300"/>
                </a:solidFill>
              </a:rPr>
              <a:t>Source routing</a:t>
            </a:r>
          </a:p>
          <a:p>
            <a:pPr lvl="1"/>
            <a:r>
              <a:rPr lang="en-US" sz="2000"/>
              <a:t>Moderate source storage (entire route for each desired dest.)</a:t>
            </a:r>
          </a:p>
          <a:p>
            <a:pPr lvl="1"/>
            <a:r>
              <a:rPr lang="en-US" sz="2000"/>
              <a:t>No intermediate node storage</a:t>
            </a:r>
          </a:p>
          <a:p>
            <a:pPr lvl="1"/>
            <a:r>
              <a:rPr lang="en-US" sz="2000"/>
              <a:t>Higher routing overhead (entire path in message header, route discovery messages)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3300"/>
                </a:solidFill>
              </a:rPr>
              <a:t>Destination routing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 source storage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High intermediate node storage (table w/ routing instructions for all possible dests.)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Lower routing overhead (just dest in header, only routers need deal w/ route discovery)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12BC-32D2-814A-B7D5-23F0EB991134}" type="slidenum">
              <a:rPr lang="en-US"/>
              <a:pPr/>
              <a:t>19</a:t>
            </a:fld>
            <a:endParaRPr lang="en-US"/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838200" y="5181600"/>
            <a:ext cx="2971800" cy="366713"/>
          </a:xfrm>
          <a:prstGeom prst="rect">
            <a:avLst/>
          </a:prstGeom>
          <a:solidFill>
            <a:srgbClr val="FAF7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Examples:</a:t>
            </a:r>
            <a:r>
              <a:rPr lang="en-US" b="1"/>
              <a:t> DSR, AODV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5486400" y="5195888"/>
            <a:ext cx="2971800" cy="366712"/>
          </a:xfrm>
          <a:prstGeom prst="rect">
            <a:avLst/>
          </a:prstGeom>
          <a:solidFill>
            <a:srgbClr val="FAF7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Example:</a:t>
            </a:r>
            <a:r>
              <a:rPr lang="en-US" b="1"/>
              <a:t> DSDV</a:t>
            </a:r>
          </a:p>
        </p:txBody>
      </p:sp>
    </p:spTree>
    <p:extLst>
      <p:ext uri="{BB962C8B-B14F-4D97-AF65-F5344CB8AC3E}">
        <p14:creationId xmlns:p14="http://schemas.microsoft.com/office/powerpoint/2010/main" val="275113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animBg="1"/>
      <p:bldP spid="1566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Wireless Network?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>
                <a:solidFill>
                  <a:srgbClr val="FF0000"/>
                </a:solidFill>
              </a:rPr>
              <a:t>Wireless:</a:t>
            </a:r>
            <a:r>
              <a:rPr lang="en-US" sz="2400"/>
              <a:t> without wires</a:t>
            </a:r>
            <a:endParaRPr lang="en-US" sz="2400" b="1"/>
          </a:p>
          <a:p>
            <a:endParaRPr lang="en-US" sz="2400"/>
          </a:p>
          <a:p>
            <a:r>
              <a:rPr lang="en-US" sz="2400"/>
              <a:t>Many ways to communicate without wires</a:t>
            </a:r>
          </a:p>
          <a:p>
            <a:pPr lvl="1"/>
            <a:r>
              <a:rPr lang="en-US" sz="2000"/>
              <a:t>Optical</a:t>
            </a:r>
          </a:p>
          <a:p>
            <a:pPr lvl="1"/>
            <a:r>
              <a:rPr lang="en-US" sz="2000"/>
              <a:t>Acoustic</a:t>
            </a:r>
          </a:p>
          <a:p>
            <a:pPr lvl="1"/>
            <a:r>
              <a:rPr lang="en-US" sz="2000"/>
              <a:t>Radio Frequency (RF)</a:t>
            </a:r>
          </a:p>
          <a:p>
            <a:pPr lvl="1"/>
            <a:endParaRPr lang="en-US" sz="2000"/>
          </a:p>
          <a:p>
            <a:r>
              <a:rPr lang="en-US" sz="2400"/>
              <a:t>Many possible configurations</a:t>
            </a:r>
          </a:p>
          <a:p>
            <a:pPr lvl="1"/>
            <a:r>
              <a:rPr lang="en-US" sz="2000"/>
              <a:t>Point-to-point (</a:t>
            </a:r>
            <a:r>
              <a:rPr lang="en-US" sz="2000" i="1"/>
              <a:t>e.g.,</a:t>
            </a:r>
            <a:r>
              <a:rPr lang="en-US" sz="2000"/>
              <a:t> microwave communications links)</a:t>
            </a:r>
          </a:p>
          <a:p>
            <a:pPr lvl="1"/>
            <a:r>
              <a:rPr lang="en-US" sz="2000"/>
              <a:t>Point-to-multipoint (</a:t>
            </a:r>
            <a:r>
              <a:rPr lang="en-US" sz="2000" i="1"/>
              <a:t>e.g., </a:t>
            </a:r>
            <a:r>
              <a:rPr lang="en-US" sz="2000"/>
              <a:t>cellular communications)</a:t>
            </a:r>
          </a:p>
          <a:p>
            <a:pPr lvl="1"/>
            <a:r>
              <a:rPr lang="en-US" sz="2000"/>
              <a:t>Ad-hoc, (</a:t>
            </a:r>
            <a:r>
              <a:rPr lang="en-US" sz="2000" i="1"/>
              <a:t>e.g., </a:t>
            </a:r>
            <a:r>
              <a:rPr lang="en-US" sz="2000"/>
              <a:t>sensor networks)</a:t>
            </a:r>
          </a:p>
          <a:p>
            <a:endParaRPr lang="en-US" sz="2400"/>
          </a:p>
          <a:p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51C-A0C7-944D-80A3-691152698E94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9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DSDV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733800"/>
          </a:xfrm>
        </p:spPr>
        <p:txBody>
          <a:bodyPr>
            <a:normAutofit/>
          </a:bodyPr>
          <a:lstStyle/>
          <a:p>
            <a:r>
              <a:rPr lang="en-US"/>
              <a:t>Just like distance vector routing protocols</a:t>
            </a:r>
          </a:p>
          <a:p>
            <a:r>
              <a:rPr lang="en-US"/>
              <a:t>Nodes learn paths that have a metric </a:t>
            </a:r>
            <a:r>
              <a:rPr lang="en-US" i="1"/>
              <a:t>and</a:t>
            </a:r>
            <a:r>
              <a:rPr lang="en-US"/>
              <a:t> a sequence number</a:t>
            </a:r>
          </a:p>
          <a:p>
            <a:pPr lvl="1"/>
            <a:r>
              <a:rPr lang="en-US"/>
              <a:t>Prefer route with highest sequence number</a:t>
            </a:r>
          </a:p>
          <a:p>
            <a:pPr lvl="1"/>
            <a:r>
              <a:rPr lang="en-US"/>
              <a:t>Among routes with equal sequence numbers, prefer route with lowest metric</a:t>
            </a:r>
          </a:p>
          <a:p>
            <a:r>
              <a:rPr lang="en-US" i="1"/>
              <a:t>Weighted settling time</a:t>
            </a:r>
            <a:r>
              <a:rPr lang="en-US"/>
              <a:t> to prevent nodes from advertising a bad path too fast</a:t>
            </a:r>
            <a:endParaRPr lang="en-US" i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B28F-3AD6-A74F-92AA-829A337D2BF5}" type="slidenum">
              <a:rPr lang="en-US"/>
              <a:pPr/>
              <a:t>20</a:t>
            </a:fld>
            <a:endParaRPr lang="en-US"/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1219200" y="5715000"/>
            <a:ext cx="6172200" cy="641350"/>
          </a:xfrm>
          <a:prstGeom prst="rect">
            <a:avLst/>
          </a:prstGeom>
          <a:solidFill>
            <a:srgbClr val="FAF7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Question:</a:t>
            </a:r>
            <a:r>
              <a:rPr lang="en-US" b="1"/>
              <a:t> What change did ETX make to the DSDV implementation with regard to WST?</a:t>
            </a:r>
          </a:p>
        </p:txBody>
      </p:sp>
    </p:spTree>
    <p:extLst>
      <p:ext uri="{BB962C8B-B14F-4D97-AF65-F5344CB8AC3E}">
        <p14:creationId xmlns:p14="http://schemas.microsoft.com/office/powerpoint/2010/main" val="288566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Question: Link Metric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Appropriate metric for computing paths?</a:t>
            </a:r>
          </a:p>
          <a:p>
            <a:r>
              <a:rPr lang="en-US"/>
              <a:t>What metric to assign for link costs?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5512-22E9-0E48-9146-DB341A19D05D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3300"/>
                </a:solidFill>
              </a:rPr>
              <a:t>Design goals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/>
              <a:t>Find high throughput paths</a:t>
            </a:r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Account for lossy links</a:t>
            </a:r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Account for asymmetric links</a:t>
            </a:r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Account for inter-link interference</a:t>
            </a:r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Independent of network load (don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incorporate congestion)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EAFB-5CD5-E94F-B7DF-95FEDE5EB90F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3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Minimum Hop Count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>
                <a:solidFill>
                  <a:srgbClr val="FF3300"/>
                </a:solidFill>
              </a:rPr>
              <a:t>Basic Problem:</a:t>
            </a:r>
            <a:r>
              <a:rPr lang="en-US" sz="2400"/>
              <a:t> Assumes links either work or don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work</a:t>
            </a:r>
            <a:br>
              <a:rPr lang="en-US" sz="2400"/>
            </a:br>
            <a:endParaRPr lang="en-US" sz="2400"/>
          </a:p>
          <a:p>
            <a:r>
              <a:rPr lang="en-US" sz="2400" b="1">
                <a:solidFill>
                  <a:srgbClr val="FF3300"/>
                </a:solidFill>
              </a:rPr>
              <a:t>Consequences</a:t>
            </a:r>
          </a:p>
          <a:p>
            <a:pPr lvl="1"/>
            <a:r>
              <a:rPr lang="en-US" sz="2000"/>
              <a:t>Maximize the distance traveled by each hop</a:t>
            </a:r>
          </a:p>
          <a:p>
            <a:pPr lvl="1"/>
            <a:r>
              <a:rPr lang="en-US" sz="2000"/>
              <a:t>Minimizes signal strength -&gt; Maximizes the loss ratio</a:t>
            </a:r>
          </a:p>
          <a:p>
            <a:pPr lvl="1"/>
            <a:r>
              <a:rPr lang="en-US" sz="2000"/>
              <a:t>Uses a higher Tx power -&gt; Increases interference</a:t>
            </a:r>
          </a:p>
          <a:p>
            <a:pPr lvl="1">
              <a:buFontTx/>
              <a:buNone/>
            </a:pPr>
            <a:endParaRPr lang="en-US" sz="2000"/>
          </a:p>
          <a:p>
            <a:r>
              <a:rPr lang="en-US" sz="2400"/>
              <a:t>Arbitrarily chooses among same length paths</a:t>
            </a:r>
          </a:p>
          <a:p>
            <a:pPr lvl="1"/>
            <a:r>
              <a:rPr lang="en-US" sz="2000"/>
              <a:t>Paper shows that paths of same length can have wildly varying throughputs</a:t>
            </a:r>
          </a:p>
          <a:p>
            <a:pPr lvl="1"/>
            <a:endParaRPr lang="en-US" sz="2000"/>
          </a:p>
          <a:p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B848-B73E-5344-95E7-04584402D746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3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 of Various Paths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80038"/>
            <a:ext cx="8229600" cy="1249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Paths of the same length can have very different throughputs</a:t>
            </a:r>
          </a:p>
          <a:p>
            <a:pPr>
              <a:lnSpc>
                <a:spcPct val="90000"/>
              </a:lnSpc>
            </a:pPr>
            <a:r>
              <a:rPr lang="en-US" sz="2400"/>
              <a:t>Fewer hops does not mean better throughput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A442-E4DA-D74D-8568-48A407A4D46B}" type="slidenum">
              <a:rPr lang="en-US"/>
              <a:pPr/>
              <a:t>24</a:t>
            </a:fld>
            <a:endParaRPr lang="en-US"/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06525"/>
            <a:ext cx="5334000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78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Throughputs Using Hop Count</a:t>
            </a:r>
          </a:p>
        </p:txBody>
      </p:sp>
      <p:pic>
        <p:nvPicPr>
          <p:cNvPr id="1832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19275"/>
            <a:ext cx="5715000" cy="4505325"/>
          </a:xfrm>
          <a:noFill/>
          <a:ln/>
        </p:spPr>
      </p:pic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63E4-98BD-1F42-846F-155A65CB356D}" type="slidenum">
              <a:rPr lang="en-US"/>
              <a:pPr/>
              <a:t>25</a:t>
            </a:fld>
            <a:endParaRPr lang="en-US"/>
          </a:p>
        </p:txBody>
      </p:sp>
      <p:sp>
        <p:nvSpPr>
          <p:cNvPr id="183300" name="Line 4"/>
          <p:cNvSpPr>
            <a:spLocks noChangeShapeType="1"/>
          </p:cNvSpPr>
          <p:nvPr/>
        </p:nvSpPr>
        <p:spPr bwMode="auto">
          <a:xfrm flipH="1">
            <a:off x="6324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7239000" y="1371600"/>
            <a:ext cx="1447800" cy="641350"/>
          </a:xfrm>
          <a:prstGeom prst="rect">
            <a:avLst/>
          </a:prstGeom>
          <a:solidFill>
            <a:srgbClr val="FAF7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Single-hop paths</a:t>
            </a:r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2667000" y="2286000"/>
            <a:ext cx="2514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4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 animBg="1"/>
      <p:bldP spid="183301" grpId="0" animBg="1"/>
      <p:bldP spid="18330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Other Possible Metrics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Remove links according to a threshold loss rate</a:t>
            </a:r>
          </a:p>
          <a:p>
            <a:pPr lvl="1">
              <a:lnSpc>
                <a:spcPct val="90000"/>
              </a:lnSpc>
            </a:pPr>
            <a:r>
              <a:rPr lang="en-US"/>
              <a:t>Can create disconnections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Product of link delivery ratio along path</a:t>
            </a:r>
          </a:p>
          <a:p>
            <a:pPr lvl="1">
              <a:lnSpc>
                <a:spcPct val="90000"/>
              </a:lnSpc>
            </a:pPr>
            <a:r>
              <a:rPr lang="en-US"/>
              <a:t>Does not account for inter-hop interference 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Bottleneck link (highest-loss-ratio link)</a:t>
            </a:r>
          </a:p>
          <a:p>
            <a:pPr lvl="1">
              <a:lnSpc>
                <a:spcPct val="90000"/>
              </a:lnSpc>
            </a:pPr>
            <a:r>
              <a:rPr lang="en-US"/>
              <a:t>Same as above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End-to-end delay</a:t>
            </a:r>
          </a:p>
          <a:p>
            <a:pPr lvl="1">
              <a:lnSpc>
                <a:spcPct val="90000"/>
              </a:lnSpc>
            </a:pPr>
            <a:r>
              <a:rPr lang="en-US"/>
              <a:t>Depends on interface queue lengths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6489-8BAD-5B40-86BE-FDA307DBE172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2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ETX: Expected # of Transmissons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FF3300"/>
                </a:solidFill>
              </a:rPr>
              <a:t>ETX:</a:t>
            </a:r>
            <a:r>
              <a:rPr lang="en-US"/>
              <a:t> Expected number of transmissions to send packet over link or path (including retransmissions)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3300"/>
                </a:solidFill>
              </a:rPr>
              <a:t>ETX (link)</a:t>
            </a:r>
            <a:r>
              <a:rPr lang="en-US"/>
              <a:t> =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ETX(link)</a:t>
            </a:r>
          </a:p>
          <a:p>
            <a:pPr lvl="1">
              <a:lnSpc>
                <a:spcPct val="90000"/>
              </a:lnSpc>
            </a:pPr>
            <a:r>
              <a:rPr lang="en-US"/>
              <a:t>Measured in periodic probe packets</a:t>
            </a:r>
          </a:p>
          <a:p>
            <a:pPr lvl="1">
              <a:lnSpc>
                <a:spcPct val="90000"/>
              </a:lnSpc>
            </a:pPr>
            <a:r>
              <a:rPr lang="en-US"/>
              <a:t>Reverse ratio piggybacked in periodic probe packets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>
                <a:solidFill>
                  <a:srgbClr val="FF3300"/>
                </a:solidFill>
              </a:rPr>
              <a:t>ETX (path) =</a:t>
            </a:r>
            <a:r>
              <a:rPr lang="en-US"/>
              <a:t> ∑ ETX(link)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597F-F89F-DA41-B199-65B6B78407F9}" type="slidenum">
              <a:rPr lang="en-US"/>
              <a:pPr/>
              <a:t>27</a:t>
            </a:fld>
            <a:endParaRPr lang="en-US"/>
          </a:p>
        </p:txBody>
      </p:sp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12620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24200"/>
            <a:ext cx="25146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05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Measure Both Forward and Reverse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524000"/>
          </a:xfrm>
        </p:spPr>
        <p:txBody>
          <a:bodyPr>
            <a:normAutofit/>
          </a:bodyPr>
          <a:lstStyle/>
          <a:p>
            <a:r>
              <a:rPr lang="en-US"/>
              <a:t>Link loss rates are highly asymmetric</a:t>
            </a:r>
          </a:p>
          <a:p>
            <a:r>
              <a:rPr lang="en-US"/>
              <a:t>Loss rate must be low in </a:t>
            </a:r>
            <a:r>
              <a:rPr lang="en-US" i="1"/>
              <a:t>both</a:t>
            </a:r>
            <a:r>
              <a:rPr lang="en-US"/>
              <a:t> directions to avoid retransmission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C84F-2481-B54A-B0DC-089630F63A4C}" type="slidenum">
              <a:rPr lang="en-US"/>
              <a:pPr/>
              <a:t>28</a:t>
            </a:fld>
            <a:endParaRPr lang="en-US"/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81350"/>
            <a:ext cx="73914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65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Caveats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FF3300"/>
                </a:solidFill>
              </a:rPr>
              <a:t>Probe size </a:t>
            </a:r>
            <a:r>
              <a:rPr lang="en-US" b="1">
                <a:solidFill>
                  <a:srgbClr val="FF3300"/>
                </a:solidFill>
                <a:cs typeface="Arial" charset="0"/>
              </a:rPr>
              <a:t>≠</a:t>
            </a:r>
            <a:r>
              <a:rPr lang="en-US" b="1">
                <a:solidFill>
                  <a:srgbClr val="FF3300"/>
                </a:solidFill>
              </a:rPr>
              <a:t> Data/Ack size:</a:t>
            </a:r>
            <a:r>
              <a:rPr lang="en-US"/>
              <a:t> ETX estimates are based on measurements of a single link probe size (134 bytes) </a:t>
            </a:r>
            <a:endParaRPr lang="en-US" i="1"/>
          </a:p>
          <a:p>
            <a:pPr lvl="1">
              <a:lnSpc>
                <a:spcPct val="90000"/>
              </a:lnSpc>
            </a:pPr>
            <a:r>
              <a:rPr lang="en-US"/>
              <a:t>Underestimates data loss ratios</a:t>
            </a:r>
          </a:p>
          <a:p>
            <a:pPr lvl="1">
              <a:lnSpc>
                <a:spcPct val="90000"/>
              </a:lnSpc>
            </a:pPr>
            <a:r>
              <a:rPr lang="en-US"/>
              <a:t>Overestimates ACK loss ratios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Assumes all links run at one bit-rate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Assumes radios have a fixed transmit power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20AD-A8BF-EE4D-B3A3-BBA22C3F28BC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6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Wireless Communications Networks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</a:rPr>
              <a:t>Wireless LANs: 802.11</a:t>
            </a:r>
          </a:p>
          <a:p>
            <a:r>
              <a:rPr lang="en-US"/>
              <a:t>Cellular Networks</a:t>
            </a:r>
          </a:p>
          <a:p>
            <a:pPr lvl="1"/>
            <a:r>
              <a:rPr lang="en-US"/>
              <a:t>2G, 3G, 4G Networks</a:t>
            </a:r>
          </a:p>
          <a:p>
            <a:pPr lvl="1"/>
            <a:r>
              <a:rPr lang="en-US"/>
              <a:t>Voice and data (</a:t>
            </a:r>
            <a:r>
              <a:rPr lang="en-US" i="1"/>
              <a:t>e.g., </a:t>
            </a:r>
            <a:r>
              <a:rPr lang="en-US"/>
              <a:t>EVDO)</a:t>
            </a:r>
          </a:p>
          <a:p>
            <a:r>
              <a:rPr lang="en-US"/>
              <a:t>Point-to-Point Microwave Networks</a:t>
            </a:r>
          </a:p>
          <a:p>
            <a:r>
              <a:rPr lang="en-US"/>
              <a:t>Satellite Communications</a:t>
            </a:r>
          </a:p>
          <a:p>
            <a:r>
              <a:rPr lang="en-US"/>
              <a:t>Short-Range: Bluetooth, etc.</a:t>
            </a:r>
          </a:p>
          <a:p>
            <a:r>
              <a:rPr lang="en-US"/>
              <a:t>Ultra-wideband Networks</a:t>
            </a: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0914-8E0E-8C44-A595-DB7A5F8BCAE5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1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Evaluation: ETX vs. Hop Count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09EA-2415-174B-8704-0DEEF7827992}" type="slidenum">
              <a:rPr lang="en-US"/>
              <a:pPr/>
              <a:t>30</a:t>
            </a:fld>
            <a:endParaRPr lang="en-US"/>
          </a:p>
        </p:txBody>
      </p:sp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1438"/>
            <a:ext cx="42672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1371600"/>
            <a:ext cx="4287837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152400" y="5257800"/>
            <a:ext cx="8610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ETX Redux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b="1">
                <a:solidFill>
                  <a:srgbClr val="FF3300"/>
                </a:solidFill>
              </a:rPr>
              <a:t>Advantages</a:t>
            </a:r>
          </a:p>
          <a:p>
            <a:pPr lvl="1">
              <a:lnSpc>
                <a:spcPct val="80000"/>
              </a:lnSpc>
            </a:pPr>
            <a:r>
              <a:rPr lang="en-US"/>
              <a:t>ETX performs at least as well as hop count</a:t>
            </a:r>
          </a:p>
          <a:p>
            <a:pPr lvl="2">
              <a:lnSpc>
                <a:spcPct val="80000"/>
              </a:lnSpc>
            </a:pPr>
            <a:r>
              <a:rPr lang="en-US" sz="2500"/>
              <a:t>Accounts for bi-directional loss rates</a:t>
            </a:r>
          </a:p>
          <a:p>
            <a:pPr lvl="1">
              <a:lnSpc>
                <a:spcPct val="80000"/>
              </a:lnSpc>
            </a:pPr>
            <a:r>
              <a:rPr lang="en-US"/>
              <a:t>Can easily be incorporated into routing protocols</a:t>
            </a:r>
          </a:p>
          <a:p>
            <a:pPr lvl="1"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 sz="2600" b="1">
                <a:solidFill>
                  <a:srgbClr val="FF3300"/>
                </a:solidFill>
              </a:rPr>
              <a:t>Disadvantages</a:t>
            </a:r>
          </a:p>
          <a:p>
            <a:pPr lvl="1">
              <a:lnSpc>
                <a:spcPct val="80000"/>
              </a:lnSpc>
            </a:pPr>
            <a:r>
              <a:rPr lang="en-US"/>
              <a:t>Must estimate forward and reverse loss rates</a:t>
            </a:r>
          </a:p>
          <a:p>
            <a:pPr lvl="1">
              <a:lnSpc>
                <a:spcPct val="80000"/>
              </a:lnSpc>
            </a:pPr>
            <a:r>
              <a:rPr lang="en-US"/>
              <a:t>May not be best metric for all types of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7319-5481-7442-9025-4EB19889E6CC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9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DSR Protocol Operation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FF3300"/>
                </a:solidFill>
              </a:rPr>
              <a:t>Route discovery</a:t>
            </a:r>
          </a:p>
          <a:p>
            <a:pPr lvl="1"/>
            <a:r>
              <a:rPr lang="en-US"/>
              <a:t>When source needs a route to a destination</a:t>
            </a:r>
          </a:p>
          <a:p>
            <a:pPr lvl="1"/>
            <a:endParaRPr lang="en-US"/>
          </a:p>
          <a:p>
            <a:r>
              <a:rPr lang="en-US" b="1">
                <a:solidFill>
                  <a:srgbClr val="FF3300"/>
                </a:solidFill>
              </a:rPr>
              <a:t>Route maintenance</a:t>
            </a:r>
          </a:p>
          <a:p>
            <a:pPr lvl="1"/>
            <a:r>
              <a:rPr lang="en-US"/>
              <a:t>When a link breaks, rendering path unusable</a:t>
            </a:r>
          </a:p>
          <a:p>
            <a:pPr lvl="1"/>
            <a:endParaRPr lang="en-US"/>
          </a:p>
          <a:p>
            <a:r>
              <a:rPr lang="en-US"/>
              <a:t>Routing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CD0E-426C-344E-95B0-52909F85F470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7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772400" cy="762000"/>
          </a:xfrm>
        </p:spPr>
        <p:txBody>
          <a:bodyPr/>
          <a:lstStyle/>
          <a:p>
            <a:r>
              <a:rPr lang="en-US"/>
              <a:t>Route Discovery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sz="2400" b="1">
                <a:solidFill>
                  <a:srgbClr val="FF3300"/>
                </a:solidFill>
              </a:rPr>
              <a:t>Step #1: Source sends Route Request</a:t>
            </a:r>
          </a:p>
          <a:p>
            <a:pPr lvl="1"/>
            <a:r>
              <a:rPr lang="en-US" sz="2000"/>
              <a:t>Source broadcasts Route Request message for specified destination</a:t>
            </a:r>
          </a:p>
          <a:p>
            <a:pPr lvl="1"/>
            <a:r>
              <a:rPr lang="en-US" sz="2000"/>
              <a:t>Intermediate node</a:t>
            </a:r>
          </a:p>
          <a:p>
            <a:pPr lvl="2"/>
            <a:r>
              <a:rPr lang="en-US" sz="2000"/>
              <a:t>Adds itself to path in message</a:t>
            </a:r>
          </a:p>
          <a:p>
            <a:pPr lvl="2"/>
            <a:r>
              <a:rPr lang="en-US" sz="2000"/>
              <a:t>Forwards (broadcasts) message toward destination</a:t>
            </a:r>
          </a:p>
          <a:p>
            <a:pPr lvl="2"/>
            <a:endParaRPr lang="en-US" sz="2000"/>
          </a:p>
          <a:p>
            <a:r>
              <a:rPr lang="en-US" sz="2400" b="1">
                <a:solidFill>
                  <a:srgbClr val="FF3300"/>
                </a:solidFill>
              </a:rPr>
              <a:t>Step #2: Destination sends Route Reply</a:t>
            </a:r>
          </a:p>
          <a:p>
            <a:pPr lvl="1"/>
            <a:r>
              <a:rPr lang="en-US" sz="2000"/>
              <a:t>Destination unicasts Route Reply message to source</a:t>
            </a:r>
          </a:p>
          <a:p>
            <a:pPr lvl="2"/>
            <a:r>
              <a:rPr lang="en-US" sz="2000"/>
              <a:t>will contain complete path built by intermediate nodes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9918-61EE-2141-A36F-46FA8B08DB5B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1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Route Discovery: Route Request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D5AE-12A8-3844-8A14-A3B70A22EAF7}" type="slidenum">
              <a:rPr lang="en-US"/>
              <a:pPr/>
              <a:t>34</a:t>
            </a:fld>
            <a:endParaRPr lang="en-US"/>
          </a:p>
        </p:txBody>
      </p:sp>
      <p:sp>
        <p:nvSpPr>
          <p:cNvPr id="166915" name="Oval 3"/>
          <p:cNvSpPr>
            <a:spLocks noChangeArrowheads="1"/>
          </p:cNvSpPr>
          <p:nvPr/>
        </p:nvSpPr>
        <p:spPr bwMode="auto">
          <a:xfrm>
            <a:off x="1295400" y="3657600"/>
            <a:ext cx="533400" cy="533400"/>
          </a:xfrm>
          <a:prstGeom prst="ellipse">
            <a:avLst/>
          </a:prstGeom>
          <a:solidFill>
            <a:srgbClr val="FAF76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 b="1"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166916" name="Oval 4"/>
          <p:cNvSpPr>
            <a:spLocks noChangeArrowheads="1"/>
          </p:cNvSpPr>
          <p:nvPr/>
        </p:nvSpPr>
        <p:spPr bwMode="auto">
          <a:xfrm>
            <a:off x="3124200" y="2209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166917" name="Oval 5"/>
          <p:cNvSpPr>
            <a:spLocks noChangeArrowheads="1"/>
          </p:cNvSpPr>
          <p:nvPr/>
        </p:nvSpPr>
        <p:spPr bwMode="auto">
          <a:xfrm>
            <a:off x="3098800" y="5105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166918" name="Oval 6"/>
          <p:cNvSpPr>
            <a:spLocks noChangeArrowheads="1"/>
          </p:cNvSpPr>
          <p:nvPr/>
        </p:nvSpPr>
        <p:spPr bwMode="auto">
          <a:xfrm>
            <a:off x="6604000" y="2616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>
                <a:ea typeface="宋体" charset="0"/>
                <a:cs typeface="宋体" charset="0"/>
              </a:rPr>
              <a:t>G</a:t>
            </a:r>
          </a:p>
        </p:txBody>
      </p:sp>
      <p:sp>
        <p:nvSpPr>
          <p:cNvPr id="166919" name="Oval 7"/>
          <p:cNvSpPr>
            <a:spLocks noChangeArrowheads="1"/>
          </p:cNvSpPr>
          <p:nvPr/>
        </p:nvSpPr>
        <p:spPr bwMode="auto">
          <a:xfrm>
            <a:off x="4953000" y="2743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166920" name="Oval 8"/>
          <p:cNvSpPr>
            <a:spLocks noChangeArrowheads="1"/>
          </p:cNvSpPr>
          <p:nvPr/>
        </p:nvSpPr>
        <p:spPr bwMode="auto">
          <a:xfrm>
            <a:off x="5715000" y="5181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>
                <a:ea typeface="宋体" charset="0"/>
                <a:cs typeface="宋体" charset="0"/>
              </a:rPr>
              <a:t>F</a:t>
            </a:r>
          </a:p>
        </p:txBody>
      </p:sp>
      <p:sp>
        <p:nvSpPr>
          <p:cNvPr id="166921" name="Oval 9"/>
          <p:cNvSpPr>
            <a:spLocks noChangeArrowheads="1"/>
          </p:cNvSpPr>
          <p:nvPr/>
        </p:nvSpPr>
        <p:spPr bwMode="auto">
          <a:xfrm>
            <a:off x="3048000" y="3657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166922" name="Oval 10"/>
          <p:cNvSpPr>
            <a:spLocks noChangeArrowheads="1"/>
          </p:cNvSpPr>
          <p:nvPr/>
        </p:nvSpPr>
        <p:spPr bwMode="auto">
          <a:xfrm>
            <a:off x="7772400" y="3733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 b="1">
                <a:ea typeface="宋体" charset="0"/>
                <a:cs typeface="宋体" charset="0"/>
              </a:rPr>
              <a:t>H</a:t>
            </a:r>
          </a:p>
        </p:txBody>
      </p:sp>
      <p:grpSp>
        <p:nvGrpSpPr>
          <p:cNvPr id="166923" name="Group 11"/>
          <p:cNvGrpSpPr>
            <a:grpSpLocks/>
          </p:cNvGrpSpPr>
          <p:nvPr/>
        </p:nvGrpSpPr>
        <p:grpSpPr bwMode="auto">
          <a:xfrm>
            <a:off x="1676400" y="2590800"/>
            <a:ext cx="1447800" cy="2667000"/>
            <a:chOff x="1056" y="1632"/>
            <a:chExt cx="912" cy="1680"/>
          </a:xfrm>
        </p:grpSpPr>
        <p:grpSp>
          <p:nvGrpSpPr>
            <p:cNvPr id="166924" name="Group 12"/>
            <p:cNvGrpSpPr>
              <a:grpSpLocks/>
            </p:cNvGrpSpPr>
            <p:nvPr/>
          </p:nvGrpSpPr>
          <p:grpSpPr bwMode="auto">
            <a:xfrm>
              <a:off x="1056" y="1632"/>
              <a:ext cx="912" cy="672"/>
              <a:chOff x="1056" y="1632"/>
              <a:chExt cx="912" cy="672"/>
            </a:xfrm>
          </p:grpSpPr>
          <p:sp>
            <p:nvSpPr>
              <p:cNvPr id="166925" name="Line 13"/>
              <p:cNvSpPr>
                <a:spLocks noChangeShapeType="1"/>
              </p:cNvSpPr>
              <p:nvPr/>
            </p:nvSpPr>
            <p:spPr bwMode="auto">
              <a:xfrm flipV="1">
                <a:off x="1056" y="1632"/>
                <a:ext cx="912" cy="67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6" name="Text Box 14"/>
              <p:cNvSpPr txBox="1">
                <a:spLocks noChangeArrowheads="1"/>
              </p:cNvSpPr>
              <p:nvPr/>
            </p:nvSpPr>
            <p:spPr bwMode="auto">
              <a:xfrm>
                <a:off x="1060" y="1703"/>
                <a:ext cx="3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>
                    <a:ea typeface="宋体" charset="0"/>
                    <a:cs typeface="宋体" charset="0"/>
                  </a:rPr>
                  <a:t>&lt;A&gt;</a:t>
                </a:r>
              </a:p>
            </p:txBody>
          </p:sp>
        </p:grpSp>
        <p:grpSp>
          <p:nvGrpSpPr>
            <p:cNvPr id="166927" name="Group 15"/>
            <p:cNvGrpSpPr>
              <a:grpSpLocks/>
            </p:cNvGrpSpPr>
            <p:nvPr/>
          </p:nvGrpSpPr>
          <p:grpSpPr bwMode="auto">
            <a:xfrm>
              <a:off x="1104" y="2183"/>
              <a:ext cx="864" cy="1129"/>
              <a:chOff x="1104" y="2183"/>
              <a:chExt cx="864" cy="1129"/>
            </a:xfrm>
          </p:grpSpPr>
          <p:sp>
            <p:nvSpPr>
              <p:cNvPr id="166928" name="Line 16"/>
              <p:cNvSpPr>
                <a:spLocks noChangeShapeType="1"/>
              </p:cNvSpPr>
              <p:nvPr/>
            </p:nvSpPr>
            <p:spPr bwMode="auto">
              <a:xfrm>
                <a:off x="1152" y="2496"/>
                <a:ext cx="76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9" name="Line 17"/>
              <p:cNvSpPr>
                <a:spLocks noChangeShapeType="1"/>
              </p:cNvSpPr>
              <p:nvPr/>
            </p:nvSpPr>
            <p:spPr bwMode="auto">
              <a:xfrm>
                <a:off x="1104" y="2592"/>
                <a:ext cx="864" cy="72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0" name="Text Box 18"/>
              <p:cNvSpPr txBox="1">
                <a:spLocks noChangeArrowheads="1"/>
              </p:cNvSpPr>
              <p:nvPr/>
            </p:nvSpPr>
            <p:spPr bwMode="auto">
              <a:xfrm>
                <a:off x="1430" y="2183"/>
                <a:ext cx="3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>
                    <a:ea typeface="宋体" charset="0"/>
                    <a:cs typeface="宋体" charset="0"/>
                  </a:rPr>
                  <a:t>&lt;A&gt;</a:t>
                </a:r>
              </a:p>
            </p:txBody>
          </p:sp>
          <p:sp>
            <p:nvSpPr>
              <p:cNvPr id="166931" name="Text Box 19"/>
              <p:cNvSpPr txBox="1">
                <a:spLocks noChangeArrowheads="1"/>
              </p:cNvSpPr>
              <p:nvPr/>
            </p:nvSpPr>
            <p:spPr bwMode="auto">
              <a:xfrm>
                <a:off x="1104" y="2937"/>
                <a:ext cx="3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>
                    <a:ea typeface="宋体" charset="0"/>
                    <a:cs typeface="宋体" charset="0"/>
                  </a:rPr>
                  <a:t>&lt;A&gt;</a:t>
                </a:r>
              </a:p>
            </p:txBody>
          </p:sp>
        </p:grpSp>
      </p:grpSp>
      <p:grpSp>
        <p:nvGrpSpPr>
          <p:cNvPr id="166932" name="Group 20"/>
          <p:cNvGrpSpPr>
            <a:grpSpLocks/>
          </p:cNvGrpSpPr>
          <p:nvPr/>
        </p:nvGrpSpPr>
        <p:grpSpPr bwMode="auto">
          <a:xfrm>
            <a:off x="3565525" y="2170113"/>
            <a:ext cx="2149475" cy="3643312"/>
            <a:chOff x="2246" y="1367"/>
            <a:chExt cx="1354" cy="2295"/>
          </a:xfrm>
        </p:grpSpPr>
        <p:sp>
          <p:nvSpPr>
            <p:cNvPr id="166933" name="Line 21"/>
            <p:cNvSpPr>
              <a:spLocks noChangeShapeType="1"/>
            </p:cNvSpPr>
            <p:nvPr/>
          </p:nvSpPr>
          <p:spPr bwMode="auto">
            <a:xfrm>
              <a:off x="2304" y="1584"/>
              <a:ext cx="864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34" name="Line 22"/>
            <p:cNvSpPr>
              <a:spLocks noChangeShapeType="1"/>
            </p:cNvSpPr>
            <p:nvPr/>
          </p:nvSpPr>
          <p:spPr bwMode="auto">
            <a:xfrm flipV="1">
              <a:off x="2256" y="1968"/>
              <a:ext cx="864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35" name="Line 23"/>
            <p:cNvSpPr>
              <a:spLocks noChangeShapeType="1"/>
            </p:cNvSpPr>
            <p:nvPr/>
          </p:nvSpPr>
          <p:spPr bwMode="auto">
            <a:xfrm>
              <a:off x="2304" y="3408"/>
              <a:ext cx="129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36" name="Text Box 24"/>
            <p:cNvSpPr txBox="1">
              <a:spLocks noChangeArrowheads="1"/>
            </p:cNvSpPr>
            <p:nvPr/>
          </p:nvSpPr>
          <p:spPr bwMode="auto">
            <a:xfrm>
              <a:off x="2486" y="3431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ea typeface="宋体" charset="0"/>
                  <a:cs typeface="宋体" charset="0"/>
                </a:rPr>
                <a:t>&lt;A,D&gt;</a:t>
              </a:r>
            </a:p>
          </p:txBody>
        </p:sp>
        <p:sp>
          <p:nvSpPr>
            <p:cNvPr id="166937" name="Text Box 25"/>
            <p:cNvSpPr txBox="1">
              <a:spLocks noChangeArrowheads="1"/>
            </p:cNvSpPr>
            <p:nvPr/>
          </p:nvSpPr>
          <p:spPr bwMode="auto">
            <a:xfrm>
              <a:off x="2486" y="1367"/>
              <a:ext cx="5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ea typeface="宋体" charset="0"/>
                  <a:cs typeface="宋体" charset="0"/>
                </a:rPr>
                <a:t>&lt;A,B&gt;</a:t>
              </a:r>
            </a:p>
          </p:txBody>
        </p:sp>
        <p:sp>
          <p:nvSpPr>
            <p:cNvPr id="166938" name="Text Box 26"/>
            <p:cNvSpPr txBox="1">
              <a:spLocks noChangeArrowheads="1"/>
            </p:cNvSpPr>
            <p:nvPr/>
          </p:nvSpPr>
          <p:spPr bwMode="auto">
            <a:xfrm>
              <a:off x="2246" y="1895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ea typeface="宋体" charset="0"/>
                  <a:cs typeface="宋体" charset="0"/>
                </a:rPr>
                <a:t>&lt;A,C&gt;</a:t>
              </a:r>
            </a:p>
          </p:txBody>
        </p:sp>
      </p:grpSp>
      <p:grpSp>
        <p:nvGrpSpPr>
          <p:cNvPr id="166939" name="Group 27"/>
          <p:cNvGrpSpPr>
            <a:grpSpLocks/>
          </p:cNvGrpSpPr>
          <p:nvPr/>
        </p:nvGrpSpPr>
        <p:grpSpPr bwMode="auto">
          <a:xfrm>
            <a:off x="5473700" y="2362200"/>
            <a:ext cx="2374900" cy="2994025"/>
            <a:chOff x="3448" y="1488"/>
            <a:chExt cx="1496" cy="1886"/>
          </a:xfrm>
        </p:grpSpPr>
        <p:sp>
          <p:nvSpPr>
            <p:cNvPr id="166940" name="Line 28"/>
            <p:cNvSpPr>
              <a:spLocks noChangeShapeType="1"/>
            </p:cNvSpPr>
            <p:nvPr/>
          </p:nvSpPr>
          <p:spPr bwMode="auto">
            <a:xfrm>
              <a:off x="3456" y="1872"/>
              <a:ext cx="7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1" name="Line 29"/>
            <p:cNvSpPr>
              <a:spLocks noChangeShapeType="1"/>
            </p:cNvSpPr>
            <p:nvPr/>
          </p:nvSpPr>
          <p:spPr bwMode="auto">
            <a:xfrm flipV="1">
              <a:off x="3936" y="2640"/>
              <a:ext cx="1008" cy="7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2" name="Text Box 30"/>
            <p:cNvSpPr txBox="1">
              <a:spLocks noChangeArrowheads="1"/>
            </p:cNvSpPr>
            <p:nvPr/>
          </p:nvSpPr>
          <p:spPr bwMode="auto">
            <a:xfrm>
              <a:off x="3448" y="1488"/>
              <a:ext cx="6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ea typeface="宋体" charset="0"/>
                  <a:cs typeface="宋体" charset="0"/>
                </a:rPr>
                <a:t>&lt;A,C,E&gt;</a:t>
              </a:r>
            </a:p>
          </p:txBody>
        </p:sp>
        <p:sp>
          <p:nvSpPr>
            <p:cNvPr id="166943" name="Text Box 31"/>
            <p:cNvSpPr txBox="1">
              <a:spLocks noChangeArrowheads="1"/>
            </p:cNvSpPr>
            <p:nvPr/>
          </p:nvSpPr>
          <p:spPr bwMode="auto">
            <a:xfrm>
              <a:off x="4166" y="3143"/>
              <a:ext cx="6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ea typeface="宋体" charset="0"/>
                  <a:cs typeface="宋体" charset="0"/>
                </a:rPr>
                <a:t>&lt;A,D,F&gt;</a:t>
              </a:r>
            </a:p>
          </p:txBody>
        </p:sp>
      </p:grpSp>
      <p:grpSp>
        <p:nvGrpSpPr>
          <p:cNvPr id="166944" name="Group 32"/>
          <p:cNvGrpSpPr>
            <a:grpSpLocks/>
          </p:cNvGrpSpPr>
          <p:nvPr/>
        </p:nvGrpSpPr>
        <p:grpSpPr bwMode="auto">
          <a:xfrm>
            <a:off x="7086600" y="2855913"/>
            <a:ext cx="1577975" cy="954087"/>
            <a:chOff x="4464" y="1799"/>
            <a:chExt cx="994" cy="601"/>
          </a:xfrm>
        </p:grpSpPr>
        <p:sp>
          <p:nvSpPr>
            <p:cNvPr id="166945" name="Line 33"/>
            <p:cNvSpPr>
              <a:spLocks noChangeShapeType="1"/>
            </p:cNvSpPr>
            <p:nvPr/>
          </p:nvSpPr>
          <p:spPr bwMode="auto">
            <a:xfrm>
              <a:off x="4464" y="1920"/>
              <a:ext cx="480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6" name="Text Box 34"/>
            <p:cNvSpPr txBox="1">
              <a:spLocks noChangeArrowheads="1"/>
            </p:cNvSpPr>
            <p:nvPr/>
          </p:nvSpPr>
          <p:spPr bwMode="auto">
            <a:xfrm>
              <a:off x="4646" y="1799"/>
              <a:ext cx="8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ea typeface="宋体" charset="0"/>
                  <a:cs typeface="宋体" charset="0"/>
                </a:rPr>
                <a:t>&lt;A,C,E,G&gt;</a:t>
              </a:r>
            </a:p>
          </p:txBody>
        </p:sp>
      </p:grpSp>
      <p:sp>
        <p:nvSpPr>
          <p:cNvPr id="166947" name="Text Box 35"/>
          <p:cNvSpPr txBox="1">
            <a:spLocks noChangeArrowheads="1"/>
          </p:cNvSpPr>
          <p:nvPr/>
        </p:nvSpPr>
        <p:spPr bwMode="auto">
          <a:xfrm>
            <a:off x="304800" y="3733800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>
                <a:ea typeface="宋体" charset="0"/>
                <a:cs typeface="宋体" charset="0"/>
              </a:rPr>
              <a:t>source</a:t>
            </a:r>
          </a:p>
        </p:txBody>
      </p:sp>
      <p:sp>
        <p:nvSpPr>
          <p:cNvPr id="166948" name="Text Box 36"/>
          <p:cNvSpPr txBox="1">
            <a:spLocks noChangeArrowheads="1"/>
          </p:cNvSpPr>
          <p:nvPr/>
        </p:nvSpPr>
        <p:spPr bwMode="auto">
          <a:xfrm>
            <a:off x="7772400" y="4357688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>
                <a:ea typeface="宋体" charset="0"/>
                <a:cs typeface="宋体" charset="0"/>
              </a:rPr>
              <a:t>destination</a:t>
            </a:r>
          </a:p>
        </p:txBody>
      </p:sp>
    </p:spTree>
    <p:extLst>
      <p:ext uri="{BB962C8B-B14F-4D97-AF65-F5344CB8AC3E}">
        <p14:creationId xmlns:p14="http://schemas.microsoft.com/office/powerpoint/2010/main" val="31073373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Route Discovery: Route Reply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70BF-4869-7044-B54C-9F83EA219D41}" type="slidenum">
              <a:rPr lang="en-US"/>
              <a:pPr/>
              <a:t>35</a:t>
            </a:fld>
            <a:endParaRPr lang="en-US"/>
          </a:p>
        </p:txBody>
      </p:sp>
      <p:sp>
        <p:nvSpPr>
          <p:cNvPr id="168963" name="Oval 3"/>
          <p:cNvSpPr>
            <a:spLocks noChangeArrowheads="1"/>
          </p:cNvSpPr>
          <p:nvPr/>
        </p:nvSpPr>
        <p:spPr bwMode="auto">
          <a:xfrm>
            <a:off x="1295400" y="3657600"/>
            <a:ext cx="533400" cy="533400"/>
          </a:xfrm>
          <a:prstGeom prst="ellipse">
            <a:avLst/>
          </a:prstGeom>
          <a:solidFill>
            <a:srgbClr val="FAF76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 b="1"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168964" name="Oval 4"/>
          <p:cNvSpPr>
            <a:spLocks noChangeArrowheads="1"/>
          </p:cNvSpPr>
          <p:nvPr/>
        </p:nvSpPr>
        <p:spPr bwMode="auto">
          <a:xfrm>
            <a:off x="3124200" y="2209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168965" name="Oval 5"/>
          <p:cNvSpPr>
            <a:spLocks noChangeArrowheads="1"/>
          </p:cNvSpPr>
          <p:nvPr/>
        </p:nvSpPr>
        <p:spPr bwMode="auto">
          <a:xfrm>
            <a:off x="3098800" y="5105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168966" name="Oval 6"/>
          <p:cNvSpPr>
            <a:spLocks noChangeArrowheads="1"/>
          </p:cNvSpPr>
          <p:nvPr/>
        </p:nvSpPr>
        <p:spPr bwMode="auto">
          <a:xfrm>
            <a:off x="6604000" y="2616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>
                <a:ea typeface="宋体" charset="0"/>
                <a:cs typeface="宋体" charset="0"/>
              </a:rPr>
              <a:t>G</a:t>
            </a:r>
          </a:p>
        </p:txBody>
      </p:sp>
      <p:sp>
        <p:nvSpPr>
          <p:cNvPr id="168967" name="Oval 7"/>
          <p:cNvSpPr>
            <a:spLocks noChangeArrowheads="1"/>
          </p:cNvSpPr>
          <p:nvPr/>
        </p:nvSpPr>
        <p:spPr bwMode="auto">
          <a:xfrm>
            <a:off x="4953000" y="2743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168968" name="Oval 8"/>
          <p:cNvSpPr>
            <a:spLocks noChangeArrowheads="1"/>
          </p:cNvSpPr>
          <p:nvPr/>
        </p:nvSpPr>
        <p:spPr bwMode="auto">
          <a:xfrm>
            <a:off x="5715000" y="5181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>
                <a:ea typeface="宋体" charset="0"/>
                <a:cs typeface="宋体" charset="0"/>
              </a:rPr>
              <a:t>F</a:t>
            </a:r>
          </a:p>
        </p:txBody>
      </p:sp>
      <p:sp>
        <p:nvSpPr>
          <p:cNvPr id="168969" name="Oval 9"/>
          <p:cNvSpPr>
            <a:spLocks noChangeArrowheads="1"/>
          </p:cNvSpPr>
          <p:nvPr/>
        </p:nvSpPr>
        <p:spPr bwMode="auto">
          <a:xfrm>
            <a:off x="3048000" y="3657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168970" name="Oval 10"/>
          <p:cNvSpPr>
            <a:spLocks noChangeArrowheads="1"/>
          </p:cNvSpPr>
          <p:nvPr/>
        </p:nvSpPr>
        <p:spPr bwMode="auto">
          <a:xfrm>
            <a:off x="7772400" y="3733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 b="1">
                <a:ea typeface="宋体" charset="0"/>
                <a:cs typeface="宋体" charset="0"/>
              </a:rPr>
              <a:t>H</a:t>
            </a:r>
          </a:p>
        </p:txBody>
      </p:sp>
      <p:grpSp>
        <p:nvGrpSpPr>
          <p:cNvPr id="168971" name="Group 11"/>
          <p:cNvGrpSpPr>
            <a:grpSpLocks/>
          </p:cNvGrpSpPr>
          <p:nvPr/>
        </p:nvGrpSpPr>
        <p:grpSpPr bwMode="auto">
          <a:xfrm>
            <a:off x="1371600" y="4114800"/>
            <a:ext cx="1752600" cy="1143000"/>
            <a:chOff x="864" y="2592"/>
            <a:chExt cx="1104" cy="720"/>
          </a:xfrm>
        </p:grpSpPr>
        <p:sp>
          <p:nvSpPr>
            <p:cNvPr id="168972" name="Line 12"/>
            <p:cNvSpPr>
              <a:spLocks noChangeShapeType="1"/>
            </p:cNvSpPr>
            <p:nvPr/>
          </p:nvSpPr>
          <p:spPr bwMode="auto">
            <a:xfrm>
              <a:off x="1104" y="2592"/>
              <a:ext cx="864" cy="7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3" name="Text Box 13"/>
            <p:cNvSpPr txBox="1">
              <a:spLocks noChangeArrowheads="1"/>
            </p:cNvSpPr>
            <p:nvPr/>
          </p:nvSpPr>
          <p:spPr bwMode="auto">
            <a:xfrm>
              <a:off x="864" y="3033"/>
              <a:ext cx="6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ea typeface="宋体" charset="0"/>
                  <a:cs typeface="宋体" charset="0"/>
                </a:rPr>
                <a:t>&lt;A,D,F&gt;</a:t>
              </a:r>
            </a:p>
          </p:txBody>
        </p:sp>
      </p:grpSp>
      <p:grpSp>
        <p:nvGrpSpPr>
          <p:cNvPr id="168974" name="Group 14"/>
          <p:cNvGrpSpPr>
            <a:grpSpLocks/>
          </p:cNvGrpSpPr>
          <p:nvPr/>
        </p:nvGrpSpPr>
        <p:grpSpPr bwMode="auto">
          <a:xfrm>
            <a:off x="3657600" y="5410200"/>
            <a:ext cx="2057400" cy="519113"/>
            <a:chOff x="2304" y="3408"/>
            <a:chExt cx="1296" cy="327"/>
          </a:xfrm>
        </p:grpSpPr>
        <p:sp>
          <p:nvSpPr>
            <p:cNvPr id="168975" name="Line 15"/>
            <p:cNvSpPr>
              <a:spLocks noChangeShapeType="1"/>
            </p:cNvSpPr>
            <p:nvPr/>
          </p:nvSpPr>
          <p:spPr bwMode="auto">
            <a:xfrm>
              <a:off x="2304" y="3408"/>
              <a:ext cx="129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6" name="Text Box 16"/>
            <p:cNvSpPr txBox="1">
              <a:spLocks noChangeArrowheads="1"/>
            </p:cNvSpPr>
            <p:nvPr/>
          </p:nvSpPr>
          <p:spPr bwMode="auto">
            <a:xfrm>
              <a:off x="2640" y="3504"/>
              <a:ext cx="6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ea typeface="宋体" charset="0"/>
                  <a:cs typeface="宋体" charset="0"/>
                </a:rPr>
                <a:t>&lt;A,D,F&gt;</a:t>
              </a:r>
            </a:p>
          </p:txBody>
        </p:sp>
      </p:grpSp>
      <p:grpSp>
        <p:nvGrpSpPr>
          <p:cNvPr id="168977" name="Group 17"/>
          <p:cNvGrpSpPr>
            <a:grpSpLocks/>
          </p:cNvGrpSpPr>
          <p:nvPr/>
        </p:nvGrpSpPr>
        <p:grpSpPr bwMode="auto">
          <a:xfrm>
            <a:off x="6248400" y="4191000"/>
            <a:ext cx="1828800" cy="1143000"/>
            <a:chOff x="3936" y="2640"/>
            <a:chExt cx="1152" cy="720"/>
          </a:xfrm>
        </p:grpSpPr>
        <p:sp>
          <p:nvSpPr>
            <p:cNvPr id="168978" name="Line 18"/>
            <p:cNvSpPr>
              <a:spLocks noChangeShapeType="1"/>
            </p:cNvSpPr>
            <p:nvPr/>
          </p:nvSpPr>
          <p:spPr bwMode="auto">
            <a:xfrm flipV="1">
              <a:off x="3936" y="2640"/>
              <a:ext cx="1008" cy="7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9" name="Text Box 19"/>
            <p:cNvSpPr txBox="1">
              <a:spLocks noChangeArrowheads="1"/>
            </p:cNvSpPr>
            <p:nvPr/>
          </p:nvSpPr>
          <p:spPr bwMode="auto">
            <a:xfrm>
              <a:off x="4436" y="3120"/>
              <a:ext cx="6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ea typeface="宋体" charset="0"/>
                  <a:cs typeface="宋体" charset="0"/>
                </a:rPr>
                <a:t>&lt;A,D,F&gt;</a:t>
              </a:r>
            </a:p>
          </p:txBody>
        </p:sp>
      </p:grpSp>
      <p:sp>
        <p:nvSpPr>
          <p:cNvPr id="168980" name="Text Box 20"/>
          <p:cNvSpPr txBox="1">
            <a:spLocks noChangeArrowheads="1"/>
          </p:cNvSpPr>
          <p:nvPr/>
        </p:nvSpPr>
        <p:spPr bwMode="auto">
          <a:xfrm>
            <a:off x="1828800" y="6064250"/>
            <a:ext cx="6172200" cy="641350"/>
          </a:xfrm>
          <a:prstGeom prst="rect">
            <a:avLst/>
          </a:prstGeom>
          <a:solidFill>
            <a:srgbClr val="FAF7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Question:</a:t>
            </a:r>
            <a:r>
              <a:rPr lang="en-US" b="1"/>
              <a:t> What change did ETX make to the DSR</a:t>
            </a:r>
            <a:r>
              <a:rPr lang="ja-JP" altLang="en-US" b="1">
                <a:latin typeface="Arial"/>
              </a:rPr>
              <a:t>’</a:t>
            </a:r>
            <a:r>
              <a:rPr lang="en-US" b="1"/>
              <a:t>s route reply?</a:t>
            </a:r>
          </a:p>
        </p:txBody>
      </p:sp>
    </p:spTree>
    <p:extLst>
      <p:ext uri="{BB962C8B-B14F-4D97-AF65-F5344CB8AC3E}">
        <p14:creationId xmlns:p14="http://schemas.microsoft.com/office/powerpoint/2010/main" val="11173875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8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r>
              <a:rPr lang="en-US"/>
              <a:t>Details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01000" cy="3962400"/>
          </a:xfrm>
        </p:spPr>
        <p:txBody>
          <a:bodyPr/>
          <a:lstStyle/>
          <a:p>
            <a:r>
              <a:rPr lang="en-US" sz="2400" b="1">
                <a:solidFill>
                  <a:srgbClr val="FF3300"/>
                </a:solidFill>
              </a:rPr>
              <a:t>Problem:</a:t>
            </a:r>
            <a:r>
              <a:rPr lang="en-US" sz="2400"/>
              <a:t> Overhead of route discovery</a:t>
            </a:r>
          </a:p>
          <a:p>
            <a:pPr lvl="1"/>
            <a:r>
              <a:rPr lang="en-US" sz="2000"/>
              <a:t>Intermediate nodes cache overheard routes</a:t>
            </a:r>
          </a:p>
          <a:p>
            <a:pPr lvl="1"/>
            <a:r>
              <a:rPr lang="ja-JP" altLang="en-US" sz="2000">
                <a:latin typeface="Arial"/>
              </a:rPr>
              <a:t>“</a:t>
            </a:r>
            <a:r>
              <a:rPr lang="en-US" sz="2000"/>
              <a:t>Eavesdrop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/>
              <a:t> on routes contained in headers</a:t>
            </a:r>
          </a:p>
          <a:p>
            <a:pPr lvl="1"/>
            <a:r>
              <a:rPr lang="en-US" sz="2000"/>
              <a:t>Intermediate node may return Route Reply to source if it already has a path stored</a:t>
            </a:r>
          </a:p>
          <a:p>
            <a:endParaRPr lang="en-US" sz="1800"/>
          </a:p>
          <a:p>
            <a:endParaRPr lang="en-US" sz="1800"/>
          </a:p>
          <a:p>
            <a:r>
              <a:rPr lang="en-US" sz="2400" b="1">
                <a:solidFill>
                  <a:srgbClr val="FF3300"/>
                </a:solidFill>
              </a:rPr>
              <a:t>Problem:</a:t>
            </a:r>
            <a:r>
              <a:rPr lang="en-US" sz="2400"/>
              <a:t> Destination may need to discover route to source (to deliver Route Reply)</a:t>
            </a:r>
          </a:p>
          <a:p>
            <a:pPr lvl="1"/>
            <a:r>
              <a:rPr lang="en-US" sz="2000"/>
              <a:t>Piggyback New Route Request onto Route Reply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D602-B315-0F44-B0E5-FD88D037709C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3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90513"/>
            <a:ext cx="8763000" cy="762000"/>
          </a:xfrm>
        </p:spPr>
        <p:txBody>
          <a:bodyPr/>
          <a:lstStyle/>
          <a:p>
            <a:r>
              <a:rPr lang="en-US"/>
              <a:t>Route Maintenance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001000" cy="4572000"/>
          </a:xfrm>
        </p:spPr>
        <p:txBody>
          <a:bodyPr/>
          <a:lstStyle/>
          <a:p>
            <a:r>
              <a:rPr lang="en-US" sz="2400"/>
              <a:t>Used when links break</a:t>
            </a:r>
          </a:p>
          <a:p>
            <a:pPr lvl="1"/>
            <a:r>
              <a:rPr lang="en-US" sz="2000"/>
              <a:t>Detected using link-layer ACKs, etc.</a:t>
            </a:r>
          </a:p>
          <a:p>
            <a:pPr lvl="1"/>
            <a:endParaRPr lang="en-US" sz="2000"/>
          </a:p>
          <a:p>
            <a:r>
              <a:rPr lang="en-US" sz="2400"/>
              <a:t>Route Error message sent to source of message being forwarded when break detected</a:t>
            </a:r>
          </a:p>
          <a:p>
            <a:pPr lvl="1"/>
            <a:r>
              <a:rPr lang="en-US" sz="2000"/>
              <a:t>Intermediate nodes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/>
              <a:t>eavesdrop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/>
              <a:t>, adjust cached routes </a:t>
            </a:r>
          </a:p>
          <a:p>
            <a:pPr lvl="1"/>
            <a:endParaRPr lang="en-US" sz="2000"/>
          </a:p>
          <a:p>
            <a:r>
              <a:rPr lang="en-US" sz="2400"/>
              <a:t>Source deletes route; tries another if one cached, or issues new Route Request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60D2-0344-1C44-A8F8-08403345803D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64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approach: Traditional routing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5151438"/>
            <a:ext cx="8229600" cy="1249362"/>
          </a:xfrm>
          <a:noFill/>
          <a:ln/>
        </p:spPr>
        <p:txBody>
          <a:bodyPr/>
          <a:lstStyle/>
          <a:p>
            <a:r>
              <a:rPr lang="en-US" sz="2400"/>
              <a:t>Identify a route, forward over links</a:t>
            </a:r>
          </a:p>
          <a:p>
            <a:r>
              <a:rPr lang="en-US" sz="2400"/>
              <a:t>Abstract radio to look like a wired link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6047-B60D-CE4A-BEEE-502F83EC6687}" type="slidenum">
              <a:rPr lang="en-US"/>
              <a:pPr/>
              <a:t>38</a:t>
            </a:fld>
            <a:endParaRPr lang="en-US"/>
          </a:p>
        </p:txBody>
      </p:sp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3200400" y="13716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Myriad Roman" charset="0"/>
                <a:cs typeface="Arial" charset="0"/>
              </a:rPr>
              <a:t>packet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990600" y="35052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Myriad Roman" charset="0"/>
                <a:cs typeface="Arial" charset="0"/>
              </a:rPr>
              <a:t>packet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5181600" y="13716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Myriad Roman" charset="0"/>
                <a:cs typeface="Arial" charset="0"/>
              </a:rPr>
              <a:t>packet</a:t>
            </a:r>
          </a:p>
        </p:txBody>
      </p:sp>
      <p:sp>
        <p:nvSpPr>
          <p:cNvPr id="128007" name="Oval 7"/>
          <p:cNvSpPr>
            <a:spLocks noChangeArrowheads="1"/>
          </p:cNvSpPr>
          <p:nvPr/>
        </p:nvSpPr>
        <p:spPr bwMode="auto">
          <a:xfrm>
            <a:off x="1981200" y="3384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Myriad Roman" charset="0"/>
                <a:cs typeface="Arial" charset="0"/>
              </a:rPr>
              <a:t>src</a:t>
            </a:r>
          </a:p>
        </p:txBody>
      </p:sp>
      <p:sp>
        <p:nvSpPr>
          <p:cNvPr id="128008" name="Oval 8"/>
          <p:cNvSpPr>
            <a:spLocks noChangeArrowheads="1"/>
          </p:cNvSpPr>
          <p:nvPr/>
        </p:nvSpPr>
        <p:spPr bwMode="auto">
          <a:xfrm>
            <a:off x="3276600" y="1828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Myriad Roman" charset="0"/>
                <a:cs typeface="Arial" charset="0"/>
              </a:rPr>
              <a:t>A</a:t>
            </a:r>
          </a:p>
        </p:txBody>
      </p:sp>
      <p:sp>
        <p:nvSpPr>
          <p:cNvPr id="128009" name="Oval 9"/>
          <p:cNvSpPr>
            <a:spLocks noChangeArrowheads="1"/>
          </p:cNvSpPr>
          <p:nvPr/>
        </p:nvSpPr>
        <p:spPr bwMode="auto">
          <a:xfrm>
            <a:off x="5105400" y="1828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Myriad Roman" charset="0"/>
                <a:cs typeface="Arial" charset="0"/>
              </a:rPr>
              <a:t>B</a:t>
            </a:r>
          </a:p>
        </p:txBody>
      </p:sp>
      <p:sp>
        <p:nvSpPr>
          <p:cNvPr id="128010" name="Oval 10"/>
          <p:cNvSpPr>
            <a:spLocks noChangeArrowheads="1"/>
          </p:cNvSpPr>
          <p:nvPr/>
        </p:nvSpPr>
        <p:spPr bwMode="auto">
          <a:xfrm>
            <a:off x="6553200" y="3384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Myriad Roman" charset="0"/>
                <a:cs typeface="Arial" charset="0"/>
              </a:rPr>
              <a:t>dst</a:t>
            </a:r>
          </a:p>
        </p:txBody>
      </p:sp>
      <p:sp>
        <p:nvSpPr>
          <p:cNvPr id="128011" name="Oval 11"/>
          <p:cNvSpPr>
            <a:spLocks noChangeArrowheads="1"/>
          </p:cNvSpPr>
          <p:nvPr/>
        </p:nvSpPr>
        <p:spPr bwMode="auto">
          <a:xfrm>
            <a:off x="4191000" y="4191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Myriad Roman" charset="0"/>
                <a:cs typeface="Arial" charset="0"/>
              </a:rPr>
              <a:t>C</a:t>
            </a:r>
          </a:p>
        </p:txBody>
      </p:sp>
      <p:cxnSp>
        <p:nvCxnSpPr>
          <p:cNvPr id="128012" name="AutoShape 12"/>
          <p:cNvCxnSpPr>
            <a:cxnSpLocks noChangeShapeType="1"/>
            <a:stCxn id="128008" idx="3"/>
            <a:endCxn id="128007" idx="7"/>
          </p:cNvCxnSpPr>
          <p:nvPr/>
        </p:nvCxnSpPr>
        <p:spPr bwMode="auto">
          <a:xfrm flipH="1">
            <a:off x="2501900" y="2362200"/>
            <a:ext cx="863600" cy="1098550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013" name="AutoShape 13"/>
          <p:cNvCxnSpPr>
            <a:cxnSpLocks noChangeShapeType="1"/>
            <a:stCxn id="128010" idx="1"/>
            <a:endCxn id="128009" idx="5"/>
          </p:cNvCxnSpPr>
          <p:nvPr/>
        </p:nvCxnSpPr>
        <p:spPr bwMode="auto">
          <a:xfrm flipH="1" flipV="1">
            <a:off x="5626100" y="2362200"/>
            <a:ext cx="1016000" cy="1098550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014" name="AutoShape 14"/>
          <p:cNvCxnSpPr>
            <a:cxnSpLocks noChangeShapeType="1"/>
            <a:stCxn id="128009" idx="2"/>
            <a:endCxn id="128008" idx="6"/>
          </p:cNvCxnSpPr>
          <p:nvPr/>
        </p:nvCxnSpPr>
        <p:spPr bwMode="auto">
          <a:xfrm flipH="1">
            <a:off x="3898900" y="2133600"/>
            <a:ext cx="1193800" cy="0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8015" name="Text Box 15"/>
          <p:cNvSpPr txBox="1">
            <a:spLocks noChangeArrowheads="1"/>
          </p:cNvSpPr>
          <p:nvPr/>
        </p:nvSpPr>
        <p:spPr bwMode="auto">
          <a:xfrm>
            <a:off x="381000" y="6400800"/>
            <a:ext cx="815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ExOR Slides adapted from http://pdos.csail.mit.edu/papers/roofnet:exor-sigcomm05/</a:t>
            </a:r>
          </a:p>
        </p:txBody>
      </p:sp>
    </p:spTree>
    <p:extLst>
      <p:ext uri="{BB962C8B-B14F-4D97-AF65-F5344CB8AC3E}">
        <p14:creationId xmlns:p14="http://schemas.microsoft.com/office/powerpoint/2010/main" val="221067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556 L 0.24167 -0.3111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1666 0.0055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6 L 0.24167 0.3143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 build="p"/>
      <p:bldP spid="128002" grpId="0" animBg="1"/>
      <p:bldP spid="128002" grpId="1" animBg="1"/>
      <p:bldP spid="128002" grpId="2" animBg="1"/>
      <p:bldP spid="128003" grpId="0" animBg="1"/>
      <p:bldP spid="128003" grpId="1" animBg="1"/>
      <p:bldP spid="128004" grpId="0" animBg="1"/>
      <p:bldP spid="12800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Radios aren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wires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099050"/>
            <a:ext cx="8229600" cy="1249363"/>
          </a:xfrm>
        </p:spPr>
        <p:txBody>
          <a:bodyPr/>
          <a:lstStyle/>
          <a:p>
            <a:r>
              <a:rPr lang="en-US" sz="2400"/>
              <a:t>Every packet is broadcast</a:t>
            </a:r>
          </a:p>
          <a:p>
            <a:r>
              <a:rPr lang="en-US" sz="2400"/>
              <a:t>Reception is probabilistic</a:t>
            </a:r>
          </a:p>
          <a:p>
            <a:endParaRPr lang="en-US" sz="2400"/>
          </a:p>
          <a:p>
            <a:endParaRPr lang="en-US" sz="2400"/>
          </a:p>
        </p:txBody>
      </p:sp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4E64-D64B-604F-A84F-7E55759E3E0F}" type="slidenum">
              <a:rPr lang="en-US"/>
              <a:pPr/>
              <a:t>39</a:t>
            </a:fld>
            <a:endParaRPr lang="en-US"/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8223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>
                <a:latin typeface="Myriad Roman" charset="0"/>
                <a:cs typeface="Arial" charset="0"/>
              </a:rPr>
              <a:t>1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9747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>
                <a:latin typeface="Myriad Roman" charset="0"/>
                <a:cs typeface="Arial" charset="0"/>
              </a:rPr>
              <a:t>2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11271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>
                <a:latin typeface="Myriad Roman" charset="0"/>
                <a:cs typeface="Arial" charset="0"/>
              </a:rPr>
              <a:t>3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12795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>
                <a:latin typeface="Myriad Roman" charset="0"/>
                <a:cs typeface="Arial" charset="0"/>
              </a:rPr>
              <a:t>4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14319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>
                <a:latin typeface="Myriad Roman" charset="0"/>
                <a:cs typeface="Arial" charset="0"/>
              </a:rPr>
              <a:t>5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15843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>
                <a:latin typeface="Myriad Roman" charset="0"/>
                <a:cs typeface="Arial" charset="0"/>
              </a:rPr>
              <a:t>6</a:t>
            </a: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8223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>
                <a:latin typeface="Myriad Roman" charset="0"/>
                <a:cs typeface="Arial" charset="0"/>
              </a:rPr>
              <a:t>1</a:t>
            </a: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974725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>
                <a:latin typeface="Myriad Roman" charset="0"/>
                <a:cs typeface="Arial" charset="0"/>
              </a:rPr>
              <a:t>2</a:t>
            </a: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1127125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>
                <a:latin typeface="Myriad Roman" charset="0"/>
                <a:cs typeface="Arial" charset="0"/>
              </a:rPr>
              <a:t>3</a:t>
            </a:r>
          </a:p>
        </p:txBody>
      </p:sp>
      <p:grpSp>
        <p:nvGrpSpPr>
          <p:cNvPr id="130061" name="Group 13"/>
          <p:cNvGrpSpPr>
            <a:grpSpLocks/>
          </p:cNvGrpSpPr>
          <p:nvPr/>
        </p:nvGrpSpPr>
        <p:grpSpPr bwMode="auto">
          <a:xfrm>
            <a:off x="4953000" y="4619625"/>
            <a:ext cx="1311275" cy="376238"/>
            <a:chOff x="288" y="2736"/>
            <a:chExt cx="826" cy="237"/>
          </a:xfrm>
        </p:grpSpPr>
        <p:sp>
          <p:nvSpPr>
            <p:cNvPr id="130062" name="Text Box 14"/>
            <p:cNvSpPr txBox="1">
              <a:spLocks noChangeArrowheads="1"/>
            </p:cNvSpPr>
            <p:nvPr/>
          </p:nvSpPr>
          <p:spPr bwMode="auto">
            <a:xfrm>
              <a:off x="864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endParaRPr lang="en-US">
                <a:latin typeface="Myriad Roman" charset="0"/>
                <a:cs typeface="Arial" charset="0"/>
              </a:endParaRPr>
            </a:p>
          </p:txBody>
        </p:sp>
        <p:sp>
          <p:nvSpPr>
            <p:cNvPr id="130063" name="Text Box 15"/>
            <p:cNvSpPr txBox="1">
              <a:spLocks noChangeArrowheads="1"/>
            </p:cNvSpPr>
            <p:nvPr/>
          </p:nvSpPr>
          <p:spPr bwMode="auto">
            <a:xfrm>
              <a:off x="100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endParaRPr lang="en-US">
                <a:latin typeface="Myriad Roman" charset="0"/>
                <a:cs typeface="Arial" charset="0"/>
              </a:endParaRPr>
            </a:p>
          </p:txBody>
        </p:sp>
        <p:sp>
          <p:nvSpPr>
            <p:cNvPr id="130064" name="Text Box 16"/>
            <p:cNvSpPr txBox="1">
              <a:spLocks noChangeArrowheads="1"/>
            </p:cNvSpPr>
            <p:nvPr/>
          </p:nvSpPr>
          <p:spPr bwMode="auto">
            <a:xfrm>
              <a:off x="576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endParaRPr lang="en-US">
                <a:latin typeface="Myriad Roman" charset="0"/>
                <a:cs typeface="Arial" charset="0"/>
              </a:endParaRPr>
            </a:p>
          </p:txBody>
        </p:sp>
        <p:sp>
          <p:nvSpPr>
            <p:cNvPr id="130065" name="Text Box 17"/>
            <p:cNvSpPr txBox="1">
              <a:spLocks noChangeArrowheads="1"/>
            </p:cNvSpPr>
            <p:nvPr/>
          </p:nvSpPr>
          <p:spPr bwMode="auto">
            <a:xfrm>
              <a:off x="720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endParaRPr lang="en-US">
                <a:latin typeface="Myriad Roman" charset="0"/>
                <a:cs typeface="Arial" charset="0"/>
              </a:endParaRPr>
            </a:p>
          </p:txBody>
        </p:sp>
        <p:sp>
          <p:nvSpPr>
            <p:cNvPr id="130066" name="Text Box 18"/>
            <p:cNvSpPr txBox="1">
              <a:spLocks noChangeArrowheads="1"/>
            </p:cNvSpPr>
            <p:nvPr/>
          </p:nvSpPr>
          <p:spPr bwMode="auto">
            <a:xfrm>
              <a:off x="28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endParaRPr lang="en-US">
                <a:latin typeface="Myriad Roman" charset="0"/>
                <a:cs typeface="Arial" charset="0"/>
              </a:endParaRPr>
            </a:p>
          </p:txBody>
        </p:sp>
        <p:sp>
          <p:nvSpPr>
            <p:cNvPr id="130067" name="Text Box 19"/>
            <p:cNvSpPr txBox="1">
              <a:spLocks noChangeArrowheads="1"/>
            </p:cNvSpPr>
            <p:nvPr/>
          </p:nvSpPr>
          <p:spPr bwMode="auto">
            <a:xfrm>
              <a:off x="432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endParaRPr lang="en-US">
                <a:latin typeface="Myriad Roman" charset="0"/>
                <a:cs typeface="Arial" charset="0"/>
              </a:endParaRPr>
            </a:p>
          </p:txBody>
        </p:sp>
      </p:grpSp>
      <p:grpSp>
        <p:nvGrpSpPr>
          <p:cNvPr id="130068" name="Group 20"/>
          <p:cNvGrpSpPr>
            <a:grpSpLocks/>
          </p:cNvGrpSpPr>
          <p:nvPr/>
        </p:nvGrpSpPr>
        <p:grpSpPr bwMode="auto">
          <a:xfrm>
            <a:off x="3794125" y="1431925"/>
            <a:ext cx="1311275" cy="376238"/>
            <a:chOff x="288" y="2736"/>
            <a:chExt cx="826" cy="237"/>
          </a:xfrm>
        </p:grpSpPr>
        <p:sp>
          <p:nvSpPr>
            <p:cNvPr id="130069" name="Text Box 21"/>
            <p:cNvSpPr txBox="1">
              <a:spLocks noChangeArrowheads="1"/>
            </p:cNvSpPr>
            <p:nvPr/>
          </p:nvSpPr>
          <p:spPr bwMode="auto">
            <a:xfrm>
              <a:off x="864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endParaRPr lang="en-US">
                <a:latin typeface="Myriad Roman" charset="0"/>
                <a:cs typeface="Arial" charset="0"/>
              </a:endParaRPr>
            </a:p>
          </p:txBody>
        </p:sp>
        <p:sp>
          <p:nvSpPr>
            <p:cNvPr id="130070" name="Text Box 22"/>
            <p:cNvSpPr txBox="1">
              <a:spLocks noChangeArrowheads="1"/>
            </p:cNvSpPr>
            <p:nvPr/>
          </p:nvSpPr>
          <p:spPr bwMode="auto">
            <a:xfrm>
              <a:off x="100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endParaRPr lang="en-US">
                <a:latin typeface="Myriad Roman" charset="0"/>
                <a:cs typeface="Arial" charset="0"/>
              </a:endParaRPr>
            </a:p>
          </p:txBody>
        </p:sp>
        <p:sp>
          <p:nvSpPr>
            <p:cNvPr id="130071" name="Text Box 23"/>
            <p:cNvSpPr txBox="1">
              <a:spLocks noChangeArrowheads="1"/>
            </p:cNvSpPr>
            <p:nvPr/>
          </p:nvSpPr>
          <p:spPr bwMode="auto">
            <a:xfrm>
              <a:off x="576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endParaRPr lang="en-US">
                <a:latin typeface="Myriad Roman" charset="0"/>
                <a:cs typeface="Arial" charset="0"/>
              </a:endParaRPr>
            </a:p>
          </p:txBody>
        </p:sp>
        <p:sp>
          <p:nvSpPr>
            <p:cNvPr id="130072" name="Text Box 24"/>
            <p:cNvSpPr txBox="1">
              <a:spLocks noChangeArrowheads="1"/>
            </p:cNvSpPr>
            <p:nvPr/>
          </p:nvSpPr>
          <p:spPr bwMode="auto">
            <a:xfrm>
              <a:off x="720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endParaRPr lang="en-US">
                <a:latin typeface="Myriad Roman" charset="0"/>
                <a:cs typeface="Arial" charset="0"/>
              </a:endParaRPr>
            </a:p>
          </p:txBody>
        </p:sp>
        <p:sp>
          <p:nvSpPr>
            <p:cNvPr id="130073" name="Text Box 25"/>
            <p:cNvSpPr txBox="1">
              <a:spLocks noChangeArrowheads="1"/>
            </p:cNvSpPr>
            <p:nvPr/>
          </p:nvSpPr>
          <p:spPr bwMode="auto">
            <a:xfrm>
              <a:off x="28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endParaRPr lang="en-US">
                <a:latin typeface="Myriad Roman" charset="0"/>
                <a:cs typeface="Arial" charset="0"/>
              </a:endParaRPr>
            </a:p>
          </p:txBody>
        </p:sp>
        <p:sp>
          <p:nvSpPr>
            <p:cNvPr id="130074" name="Text Box 26"/>
            <p:cNvSpPr txBox="1">
              <a:spLocks noChangeArrowheads="1"/>
            </p:cNvSpPr>
            <p:nvPr/>
          </p:nvSpPr>
          <p:spPr bwMode="auto">
            <a:xfrm>
              <a:off x="432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endParaRPr lang="en-US">
                <a:latin typeface="Myriad Roman" charset="0"/>
                <a:cs typeface="Arial" charset="0"/>
              </a:endParaRPr>
            </a:p>
          </p:txBody>
        </p:sp>
      </p:grpSp>
      <p:grpSp>
        <p:nvGrpSpPr>
          <p:cNvPr id="130075" name="Group 27"/>
          <p:cNvGrpSpPr>
            <a:grpSpLocks/>
          </p:cNvGrpSpPr>
          <p:nvPr/>
        </p:nvGrpSpPr>
        <p:grpSpPr bwMode="auto">
          <a:xfrm>
            <a:off x="5795963" y="1431925"/>
            <a:ext cx="1311275" cy="376238"/>
            <a:chOff x="288" y="2736"/>
            <a:chExt cx="826" cy="237"/>
          </a:xfrm>
        </p:grpSpPr>
        <p:sp>
          <p:nvSpPr>
            <p:cNvPr id="130076" name="Text Box 28"/>
            <p:cNvSpPr txBox="1">
              <a:spLocks noChangeArrowheads="1"/>
            </p:cNvSpPr>
            <p:nvPr/>
          </p:nvSpPr>
          <p:spPr bwMode="auto">
            <a:xfrm>
              <a:off x="864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endParaRPr lang="en-US">
                <a:latin typeface="Myriad Roman" charset="0"/>
                <a:cs typeface="Arial" charset="0"/>
              </a:endParaRPr>
            </a:p>
          </p:txBody>
        </p:sp>
        <p:sp>
          <p:nvSpPr>
            <p:cNvPr id="130077" name="Text Box 29"/>
            <p:cNvSpPr txBox="1">
              <a:spLocks noChangeArrowheads="1"/>
            </p:cNvSpPr>
            <p:nvPr/>
          </p:nvSpPr>
          <p:spPr bwMode="auto">
            <a:xfrm>
              <a:off x="100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endParaRPr lang="en-US">
                <a:latin typeface="Myriad Roman" charset="0"/>
                <a:cs typeface="Arial" charset="0"/>
              </a:endParaRPr>
            </a:p>
          </p:txBody>
        </p:sp>
        <p:sp>
          <p:nvSpPr>
            <p:cNvPr id="130078" name="Text Box 30"/>
            <p:cNvSpPr txBox="1">
              <a:spLocks noChangeArrowheads="1"/>
            </p:cNvSpPr>
            <p:nvPr/>
          </p:nvSpPr>
          <p:spPr bwMode="auto">
            <a:xfrm>
              <a:off x="576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endParaRPr lang="en-US">
                <a:latin typeface="Myriad Roman" charset="0"/>
                <a:cs typeface="Arial" charset="0"/>
              </a:endParaRPr>
            </a:p>
          </p:txBody>
        </p:sp>
        <p:sp>
          <p:nvSpPr>
            <p:cNvPr id="130079" name="Text Box 31"/>
            <p:cNvSpPr txBox="1">
              <a:spLocks noChangeArrowheads="1"/>
            </p:cNvSpPr>
            <p:nvPr/>
          </p:nvSpPr>
          <p:spPr bwMode="auto">
            <a:xfrm>
              <a:off x="720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endParaRPr lang="en-US">
                <a:latin typeface="Myriad Roman" charset="0"/>
                <a:cs typeface="Arial" charset="0"/>
              </a:endParaRPr>
            </a:p>
          </p:txBody>
        </p:sp>
        <p:sp>
          <p:nvSpPr>
            <p:cNvPr id="130080" name="Text Box 32"/>
            <p:cNvSpPr txBox="1">
              <a:spLocks noChangeArrowheads="1"/>
            </p:cNvSpPr>
            <p:nvPr/>
          </p:nvSpPr>
          <p:spPr bwMode="auto">
            <a:xfrm>
              <a:off x="28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endParaRPr lang="en-US">
                <a:latin typeface="Myriad Roman" charset="0"/>
                <a:cs typeface="Arial" charset="0"/>
              </a:endParaRPr>
            </a:p>
          </p:txBody>
        </p:sp>
        <p:sp>
          <p:nvSpPr>
            <p:cNvPr id="130081" name="Text Box 33"/>
            <p:cNvSpPr txBox="1">
              <a:spLocks noChangeArrowheads="1"/>
            </p:cNvSpPr>
            <p:nvPr/>
          </p:nvSpPr>
          <p:spPr bwMode="auto">
            <a:xfrm>
              <a:off x="432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endParaRPr lang="en-US">
                <a:latin typeface="Myriad Roman" charset="0"/>
                <a:cs typeface="Arial" charset="0"/>
              </a:endParaRPr>
            </a:p>
          </p:txBody>
        </p:sp>
      </p:grpSp>
      <p:grpSp>
        <p:nvGrpSpPr>
          <p:cNvPr id="130082" name="Group 34"/>
          <p:cNvGrpSpPr>
            <a:grpSpLocks/>
          </p:cNvGrpSpPr>
          <p:nvPr/>
        </p:nvGrpSpPr>
        <p:grpSpPr bwMode="auto">
          <a:xfrm>
            <a:off x="7331075" y="3581400"/>
            <a:ext cx="1311275" cy="376238"/>
            <a:chOff x="288" y="2736"/>
            <a:chExt cx="826" cy="237"/>
          </a:xfrm>
        </p:grpSpPr>
        <p:sp>
          <p:nvSpPr>
            <p:cNvPr id="130083" name="Text Box 35"/>
            <p:cNvSpPr txBox="1">
              <a:spLocks noChangeArrowheads="1"/>
            </p:cNvSpPr>
            <p:nvPr/>
          </p:nvSpPr>
          <p:spPr bwMode="auto">
            <a:xfrm>
              <a:off x="864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endParaRPr lang="en-US">
                <a:latin typeface="Myriad Roman" charset="0"/>
                <a:cs typeface="Arial" charset="0"/>
              </a:endParaRPr>
            </a:p>
          </p:txBody>
        </p:sp>
        <p:sp>
          <p:nvSpPr>
            <p:cNvPr id="130084" name="Text Box 36"/>
            <p:cNvSpPr txBox="1">
              <a:spLocks noChangeArrowheads="1"/>
            </p:cNvSpPr>
            <p:nvPr/>
          </p:nvSpPr>
          <p:spPr bwMode="auto">
            <a:xfrm>
              <a:off x="100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endParaRPr lang="en-US">
                <a:latin typeface="Myriad Roman" charset="0"/>
                <a:cs typeface="Arial" charset="0"/>
              </a:endParaRPr>
            </a:p>
          </p:txBody>
        </p:sp>
        <p:sp>
          <p:nvSpPr>
            <p:cNvPr id="130085" name="Text Box 37"/>
            <p:cNvSpPr txBox="1">
              <a:spLocks noChangeArrowheads="1"/>
            </p:cNvSpPr>
            <p:nvPr/>
          </p:nvSpPr>
          <p:spPr bwMode="auto">
            <a:xfrm>
              <a:off x="576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endParaRPr lang="en-US">
                <a:latin typeface="Myriad Roman" charset="0"/>
                <a:cs typeface="Arial" charset="0"/>
              </a:endParaRPr>
            </a:p>
          </p:txBody>
        </p:sp>
        <p:sp>
          <p:nvSpPr>
            <p:cNvPr id="130086" name="Text Box 38"/>
            <p:cNvSpPr txBox="1">
              <a:spLocks noChangeArrowheads="1"/>
            </p:cNvSpPr>
            <p:nvPr/>
          </p:nvSpPr>
          <p:spPr bwMode="auto">
            <a:xfrm>
              <a:off x="720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endParaRPr lang="en-US">
                <a:latin typeface="Myriad Roman" charset="0"/>
                <a:cs typeface="Arial" charset="0"/>
              </a:endParaRPr>
            </a:p>
          </p:txBody>
        </p:sp>
        <p:sp>
          <p:nvSpPr>
            <p:cNvPr id="130087" name="Text Box 39"/>
            <p:cNvSpPr txBox="1">
              <a:spLocks noChangeArrowheads="1"/>
            </p:cNvSpPr>
            <p:nvPr/>
          </p:nvSpPr>
          <p:spPr bwMode="auto">
            <a:xfrm>
              <a:off x="28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endParaRPr lang="en-US">
                <a:latin typeface="Myriad Roman" charset="0"/>
                <a:cs typeface="Arial" charset="0"/>
              </a:endParaRPr>
            </a:p>
          </p:txBody>
        </p:sp>
        <p:sp>
          <p:nvSpPr>
            <p:cNvPr id="130088" name="Text Box 40"/>
            <p:cNvSpPr txBox="1">
              <a:spLocks noChangeArrowheads="1"/>
            </p:cNvSpPr>
            <p:nvPr/>
          </p:nvSpPr>
          <p:spPr bwMode="auto">
            <a:xfrm>
              <a:off x="432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/>
              <a:endParaRPr lang="en-US">
                <a:latin typeface="Myriad Roman" charset="0"/>
                <a:cs typeface="Arial" charset="0"/>
              </a:endParaRPr>
            </a:p>
          </p:txBody>
        </p:sp>
      </p:grpSp>
      <p:sp>
        <p:nvSpPr>
          <p:cNvPr id="130089" name="Text Box 41"/>
          <p:cNvSpPr txBox="1">
            <a:spLocks noChangeArrowheads="1"/>
          </p:cNvSpPr>
          <p:nvPr/>
        </p:nvSpPr>
        <p:spPr bwMode="auto">
          <a:xfrm>
            <a:off x="1576388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>
                <a:latin typeface="Myriad Roman" charset="0"/>
                <a:cs typeface="Arial" charset="0"/>
              </a:rPr>
              <a:t>6</a:t>
            </a:r>
          </a:p>
        </p:txBody>
      </p:sp>
      <p:sp>
        <p:nvSpPr>
          <p:cNvPr id="130090" name="Text Box 42"/>
          <p:cNvSpPr txBox="1">
            <a:spLocks noChangeArrowheads="1"/>
          </p:cNvSpPr>
          <p:nvPr/>
        </p:nvSpPr>
        <p:spPr bwMode="auto">
          <a:xfrm>
            <a:off x="1139825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>
                <a:latin typeface="Myriad Roman" charset="0"/>
                <a:cs typeface="Arial" charset="0"/>
              </a:rPr>
              <a:t>3</a:t>
            </a:r>
          </a:p>
        </p:txBody>
      </p:sp>
      <p:sp>
        <p:nvSpPr>
          <p:cNvPr id="130091" name="Text Box 43"/>
          <p:cNvSpPr txBox="1">
            <a:spLocks noChangeArrowheads="1"/>
          </p:cNvSpPr>
          <p:nvPr/>
        </p:nvSpPr>
        <p:spPr bwMode="auto">
          <a:xfrm>
            <a:off x="1422400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>
                <a:latin typeface="Myriad Roman" charset="0"/>
                <a:cs typeface="Arial" charset="0"/>
              </a:rPr>
              <a:t>5</a:t>
            </a:r>
          </a:p>
        </p:txBody>
      </p:sp>
      <p:sp>
        <p:nvSpPr>
          <p:cNvPr id="130092" name="Text Box 44"/>
          <p:cNvSpPr txBox="1">
            <a:spLocks noChangeArrowheads="1"/>
          </p:cNvSpPr>
          <p:nvPr/>
        </p:nvSpPr>
        <p:spPr bwMode="auto">
          <a:xfrm>
            <a:off x="808038" y="3513138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>
                <a:latin typeface="Myriad Roman" charset="0"/>
                <a:cs typeface="Arial" charset="0"/>
              </a:rPr>
              <a:t>1</a:t>
            </a:r>
          </a:p>
        </p:txBody>
      </p:sp>
      <p:sp>
        <p:nvSpPr>
          <p:cNvPr id="130093" name="Text Box 45"/>
          <p:cNvSpPr txBox="1">
            <a:spLocks noChangeArrowheads="1"/>
          </p:cNvSpPr>
          <p:nvPr/>
        </p:nvSpPr>
        <p:spPr bwMode="auto">
          <a:xfrm>
            <a:off x="1308100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>
                <a:latin typeface="Myriad Roman" charset="0"/>
                <a:cs typeface="Arial" charset="0"/>
              </a:rPr>
              <a:t>4</a:t>
            </a:r>
          </a:p>
        </p:txBody>
      </p:sp>
      <p:sp>
        <p:nvSpPr>
          <p:cNvPr id="130094" name="Text Box 46"/>
          <p:cNvSpPr txBox="1">
            <a:spLocks noChangeArrowheads="1"/>
          </p:cNvSpPr>
          <p:nvPr/>
        </p:nvSpPr>
        <p:spPr bwMode="auto">
          <a:xfrm>
            <a:off x="962025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>
                <a:latin typeface="Myriad Roman" charset="0"/>
                <a:cs typeface="Arial" charset="0"/>
              </a:rPr>
              <a:t>2</a:t>
            </a:r>
          </a:p>
        </p:txBody>
      </p:sp>
      <p:sp>
        <p:nvSpPr>
          <p:cNvPr id="130095" name="Text Box 47"/>
          <p:cNvSpPr txBox="1">
            <a:spLocks noChangeArrowheads="1"/>
          </p:cNvSpPr>
          <p:nvPr/>
        </p:nvSpPr>
        <p:spPr bwMode="auto">
          <a:xfrm>
            <a:off x="1116013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>
                <a:latin typeface="Myriad Roman" charset="0"/>
                <a:cs typeface="Arial" charset="0"/>
              </a:rPr>
              <a:t>3</a:t>
            </a:r>
          </a:p>
        </p:txBody>
      </p:sp>
      <p:sp>
        <p:nvSpPr>
          <p:cNvPr id="130096" name="Text Box 48"/>
          <p:cNvSpPr txBox="1">
            <a:spLocks noChangeArrowheads="1"/>
          </p:cNvSpPr>
          <p:nvPr/>
        </p:nvSpPr>
        <p:spPr bwMode="auto">
          <a:xfrm>
            <a:off x="1292225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>
                <a:latin typeface="Myriad Roman" charset="0"/>
                <a:cs typeface="Arial" charset="0"/>
              </a:rPr>
              <a:t>4</a:t>
            </a:r>
          </a:p>
        </p:txBody>
      </p:sp>
      <p:sp>
        <p:nvSpPr>
          <p:cNvPr id="130097" name="Text Box 49"/>
          <p:cNvSpPr txBox="1">
            <a:spLocks noChangeArrowheads="1"/>
          </p:cNvSpPr>
          <p:nvPr/>
        </p:nvSpPr>
        <p:spPr bwMode="auto">
          <a:xfrm>
            <a:off x="1460500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>
                <a:latin typeface="Myriad Roman" charset="0"/>
                <a:cs typeface="Arial" charset="0"/>
              </a:rPr>
              <a:t>5</a:t>
            </a:r>
          </a:p>
        </p:txBody>
      </p:sp>
      <p:sp>
        <p:nvSpPr>
          <p:cNvPr id="130098" name="Text Box 50"/>
          <p:cNvSpPr txBox="1">
            <a:spLocks noChangeArrowheads="1"/>
          </p:cNvSpPr>
          <p:nvPr/>
        </p:nvSpPr>
        <p:spPr bwMode="auto">
          <a:xfrm>
            <a:off x="1600200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>
                <a:latin typeface="Myriad Roman" charset="0"/>
                <a:cs typeface="Arial" charset="0"/>
              </a:rPr>
              <a:t>6</a:t>
            </a:r>
          </a:p>
        </p:txBody>
      </p:sp>
      <p:sp>
        <p:nvSpPr>
          <p:cNvPr id="130099" name="Text Box 51"/>
          <p:cNvSpPr txBox="1">
            <a:spLocks noChangeArrowheads="1"/>
          </p:cNvSpPr>
          <p:nvPr/>
        </p:nvSpPr>
        <p:spPr bwMode="auto">
          <a:xfrm>
            <a:off x="808038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>
                <a:latin typeface="Myriad Roman" charset="0"/>
                <a:cs typeface="Arial" charset="0"/>
              </a:rPr>
              <a:t>1</a:t>
            </a:r>
          </a:p>
        </p:txBody>
      </p:sp>
      <p:sp>
        <p:nvSpPr>
          <p:cNvPr id="130100" name="Text Box 52"/>
          <p:cNvSpPr txBox="1">
            <a:spLocks noChangeArrowheads="1"/>
          </p:cNvSpPr>
          <p:nvPr/>
        </p:nvSpPr>
        <p:spPr bwMode="auto">
          <a:xfrm>
            <a:off x="962025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>
                <a:latin typeface="Myriad Roman" charset="0"/>
                <a:cs typeface="Arial" charset="0"/>
              </a:rPr>
              <a:t>2</a:t>
            </a:r>
          </a:p>
        </p:txBody>
      </p:sp>
      <p:sp>
        <p:nvSpPr>
          <p:cNvPr id="130101" name="Text Box 53"/>
          <p:cNvSpPr txBox="1">
            <a:spLocks noChangeArrowheads="1"/>
          </p:cNvSpPr>
          <p:nvPr/>
        </p:nvSpPr>
        <p:spPr bwMode="auto">
          <a:xfrm>
            <a:off x="1306513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>
                <a:latin typeface="Myriad Roman" charset="0"/>
                <a:cs typeface="Arial" charset="0"/>
              </a:rPr>
              <a:t>4</a:t>
            </a:r>
          </a:p>
        </p:txBody>
      </p:sp>
      <p:sp>
        <p:nvSpPr>
          <p:cNvPr id="130102" name="Text Box 54"/>
          <p:cNvSpPr txBox="1">
            <a:spLocks noChangeArrowheads="1"/>
          </p:cNvSpPr>
          <p:nvPr/>
        </p:nvSpPr>
        <p:spPr bwMode="auto">
          <a:xfrm>
            <a:off x="1460500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>
                <a:latin typeface="Myriad Roman" charset="0"/>
                <a:cs typeface="Arial" charset="0"/>
              </a:rPr>
              <a:t>5</a:t>
            </a:r>
          </a:p>
        </p:txBody>
      </p:sp>
      <p:sp>
        <p:nvSpPr>
          <p:cNvPr id="130103" name="Text Box 55"/>
          <p:cNvSpPr txBox="1">
            <a:spLocks noChangeArrowheads="1"/>
          </p:cNvSpPr>
          <p:nvPr/>
        </p:nvSpPr>
        <p:spPr bwMode="auto">
          <a:xfrm>
            <a:off x="1614488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>
                <a:latin typeface="Myriad Roman" charset="0"/>
                <a:cs typeface="Arial" charset="0"/>
              </a:rPr>
              <a:t>6</a:t>
            </a:r>
          </a:p>
        </p:txBody>
      </p:sp>
      <p:sp>
        <p:nvSpPr>
          <p:cNvPr id="130104" name="Oval 56"/>
          <p:cNvSpPr>
            <a:spLocks noChangeArrowheads="1"/>
          </p:cNvSpPr>
          <p:nvPr/>
        </p:nvSpPr>
        <p:spPr bwMode="auto">
          <a:xfrm>
            <a:off x="1981200" y="3384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Myriad Roman" charset="0"/>
                <a:cs typeface="Arial" charset="0"/>
              </a:rPr>
              <a:t>src</a:t>
            </a:r>
          </a:p>
        </p:txBody>
      </p:sp>
      <p:sp>
        <p:nvSpPr>
          <p:cNvPr id="130105" name="Oval 57"/>
          <p:cNvSpPr>
            <a:spLocks noChangeArrowheads="1"/>
          </p:cNvSpPr>
          <p:nvPr/>
        </p:nvSpPr>
        <p:spPr bwMode="auto">
          <a:xfrm>
            <a:off x="3276600" y="1828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Myriad Roman" charset="0"/>
                <a:cs typeface="Arial" charset="0"/>
              </a:rPr>
              <a:t>A</a:t>
            </a:r>
          </a:p>
        </p:txBody>
      </p:sp>
      <p:sp>
        <p:nvSpPr>
          <p:cNvPr id="130106" name="Oval 58"/>
          <p:cNvSpPr>
            <a:spLocks noChangeArrowheads="1"/>
          </p:cNvSpPr>
          <p:nvPr/>
        </p:nvSpPr>
        <p:spPr bwMode="auto">
          <a:xfrm>
            <a:off x="5105400" y="1828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Myriad Roman" charset="0"/>
                <a:cs typeface="Arial" charset="0"/>
              </a:rPr>
              <a:t>B</a:t>
            </a:r>
          </a:p>
        </p:txBody>
      </p:sp>
      <p:sp>
        <p:nvSpPr>
          <p:cNvPr id="130107" name="Oval 59"/>
          <p:cNvSpPr>
            <a:spLocks noChangeArrowheads="1"/>
          </p:cNvSpPr>
          <p:nvPr/>
        </p:nvSpPr>
        <p:spPr bwMode="auto">
          <a:xfrm>
            <a:off x="6553200" y="3384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Myriad Roman" charset="0"/>
                <a:cs typeface="Arial" charset="0"/>
              </a:rPr>
              <a:t>dst</a:t>
            </a:r>
          </a:p>
        </p:txBody>
      </p:sp>
      <p:sp>
        <p:nvSpPr>
          <p:cNvPr id="130108" name="Oval 60"/>
          <p:cNvSpPr>
            <a:spLocks noChangeArrowheads="1"/>
          </p:cNvSpPr>
          <p:nvPr/>
        </p:nvSpPr>
        <p:spPr bwMode="auto">
          <a:xfrm>
            <a:off x="4191000" y="4191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Myriad Roman" charset="0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1461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32535 -0.3023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7" y="-151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54375 -0.3023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-1511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2974 0.1060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530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46128 0.0064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30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33385 -0.30231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4" y="-1511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45972 0.1631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86" y="814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40243 -0.21204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30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22" y="-1060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44444 0.00648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30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4684 0.1625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0" y="812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72881 0.0120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41" y="60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19809 -0.17292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-865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07407E-6 L 0.38976 -0.18403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30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35087 -0.30231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5" y="-1511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24687 0.07916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395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37291 -0.15602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-780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40677 0.00648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30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48542 0.1625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71" y="81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17569 -0.15602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130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5" y="-780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36042 -0.13357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-669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38993 0.00648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36788 -0.30231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-15116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49479 0.16319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8148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34514 -0.11135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5579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37309 0.00648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30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 animBg="1"/>
      <p:bldP spid="130052" grpId="1" animBg="1"/>
      <p:bldP spid="130053" grpId="0" animBg="1"/>
      <p:bldP spid="130053" grpId="1" animBg="1"/>
      <p:bldP spid="130054" grpId="0" animBg="1"/>
      <p:bldP spid="130054" grpId="1" animBg="1"/>
      <p:bldP spid="130055" grpId="0" animBg="1"/>
      <p:bldP spid="130055" grpId="1" animBg="1"/>
      <p:bldP spid="130056" grpId="0" animBg="1"/>
      <p:bldP spid="130056" grpId="1" animBg="1"/>
      <p:bldP spid="130057" grpId="0" animBg="1"/>
      <p:bldP spid="130057" grpId="1" animBg="1"/>
      <p:bldP spid="130058" grpId="0" animBg="1"/>
      <p:bldP spid="130058" grpId="1" animBg="1"/>
      <p:bldP spid="130059" grpId="0" animBg="1"/>
      <p:bldP spid="130059" grpId="1" animBg="1"/>
      <p:bldP spid="130060" grpId="0" animBg="1"/>
      <p:bldP spid="130060" grpId="1" animBg="1"/>
      <p:bldP spid="130089" grpId="0" animBg="1"/>
      <p:bldP spid="130089" grpId="1" animBg="1"/>
      <p:bldP spid="130090" grpId="0" animBg="1"/>
      <p:bldP spid="130090" grpId="1" animBg="1"/>
      <p:bldP spid="130090" grpId="2" animBg="1"/>
      <p:bldP spid="130091" grpId="0" animBg="1"/>
      <p:bldP spid="130091" grpId="1" animBg="1"/>
      <p:bldP spid="130091" grpId="2" animBg="1"/>
      <p:bldP spid="130092" grpId="0" animBg="1"/>
      <p:bldP spid="130092" grpId="1" animBg="1"/>
      <p:bldP spid="130092" grpId="2" animBg="1"/>
      <p:bldP spid="130093" grpId="0" animBg="1"/>
      <p:bldP spid="130093" grpId="1" animBg="1"/>
      <p:bldP spid="130093" grpId="2" animBg="1"/>
      <p:bldP spid="130094" grpId="0" animBg="1"/>
      <p:bldP spid="130094" grpId="1" animBg="1"/>
      <p:bldP spid="130094" grpId="2" animBg="1"/>
      <p:bldP spid="130095" grpId="0" animBg="1"/>
      <p:bldP spid="130095" grpId="1" animBg="1"/>
      <p:bldP spid="130095" grpId="2" animBg="1"/>
      <p:bldP spid="130096" grpId="0" animBg="1"/>
      <p:bldP spid="130096" grpId="1" animBg="1"/>
      <p:bldP spid="130096" grpId="2" animBg="1"/>
      <p:bldP spid="130097" grpId="0" animBg="1"/>
      <p:bldP spid="130097" grpId="1" animBg="1"/>
      <p:bldP spid="130097" grpId="2" animBg="1"/>
      <p:bldP spid="130098" grpId="0" animBg="1"/>
      <p:bldP spid="130098" grpId="1" animBg="1"/>
      <p:bldP spid="130098" grpId="2" animBg="1"/>
      <p:bldP spid="130099" grpId="0" animBg="1"/>
      <p:bldP spid="130099" grpId="1" animBg="1"/>
      <p:bldP spid="130099" grpId="2" animBg="1"/>
      <p:bldP spid="130100" grpId="0" animBg="1"/>
      <p:bldP spid="130100" grpId="1" animBg="1"/>
      <p:bldP spid="130100" grpId="2" animBg="1"/>
      <p:bldP spid="130101" grpId="0" animBg="1"/>
      <p:bldP spid="130101" grpId="1" animBg="1"/>
      <p:bldP spid="130101" grpId="2" animBg="1"/>
      <p:bldP spid="130102" grpId="0" animBg="1"/>
      <p:bldP spid="130102" grpId="1" animBg="1"/>
      <p:bldP spid="130102" grpId="2" animBg="1"/>
      <p:bldP spid="130103" grpId="0" animBg="1"/>
      <p:bldP spid="130103" grpId="1" animBg="1"/>
      <p:bldP spid="13010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Differences from the Wired Network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Sharing and resource management</a:t>
            </a:r>
          </a:p>
          <a:p>
            <a:pPr lvl="1"/>
            <a:r>
              <a:rPr lang="en-US" b="1">
                <a:solidFill>
                  <a:srgbClr val="FF0000"/>
                </a:solidFill>
              </a:rPr>
              <a:t>Wired network:</a:t>
            </a:r>
            <a:r>
              <a:rPr lang="en-US"/>
              <a:t> no interference below network layer </a:t>
            </a:r>
          </a:p>
          <a:p>
            <a:pPr lvl="1"/>
            <a:r>
              <a:rPr lang="en-US" b="1">
                <a:solidFill>
                  <a:srgbClr val="FF0000"/>
                </a:solidFill>
              </a:rPr>
              <a:t>Wireless networks: </a:t>
            </a:r>
            <a:r>
              <a:rPr lang="en-US"/>
              <a:t>interference can occur at the physical layer</a:t>
            </a:r>
          </a:p>
          <a:p>
            <a:pPr lvl="1"/>
            <a:endParaRPr lang="en-US"/>
          </a:p>
          <a:p>
            <a:r>
              <a:rPr lang="en-US"/>
              <a:t>Closest analog in the wired network: Ethernet on a hub-based network</a:t>
            </a:r>
          </a:p>
          <a:p>
            <a:pPr lvl="1"/>
            <a:r>
              <a:rPr lang="en-US" b="1">
                <a:solidFill>
                  <a:srgbClr val="FF0000"/>
                </a:solidFill>
              </a:rPr>
              <a:t>Difference:</a:t>
            </a:r>
            <a:r>
              <a:rPr lang="en-US"/>
              <a:t> Collision detection easier in wireless 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7ED9-F35F-104B-A1E9-C67F9B446F48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6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ExOR: Probabilistic Broadcast</a:t>
            </a:r>
          </a:p>
        </p:txBody>
      </p:sp>
      <p:sp>
        <p:nvSpPr>
          <p:cNvPr id="132113" name="Rectangle 17"/>
          <p:cNvSpPr>
            <a:spLocks noGrp="1" noChangeArrowheads="1"/>
          </p:cNvSpPr>
          <p:nvPr>
            <p:ph idx="1"/>
          </p:nvPr>
        </p:nvSpPr>
        <p:spPr>
          <a:xfrm>
            <a:off x="457200" y="5227638"/>
            <a:ext cx="8686800" cy="124936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Decide who forwards </a:t>
            </a:r>
            <a:r>
              <a:rPr lang="en-US" sz="2000" u="sng"/>
              <a:t>after</a:t>
            </a:r>
            <a:r>
              <a:rPr lang="en-US" sz="2000"/>
              <a:t> reception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FF0000"/>
                </a:solidFill>
              </a:rPr>
              <a:t>Goal:</a:t>
            </a:r>
            <a:r>
              <a:rPr lang="en-US" sz="2000"/>
              <a:t> only closest receiver should forward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FF0000"/>
                </a:solidFill>
              </a:rPr>
              <a:t>Challenge:</a:t>
            </a:r>
            <a:r>
              <a:rPr lang="en-US" sz="2000"/>
              <a:t> agree efficiently and avoid duplicate transmissions</a:t>
            </a:r>
          </a:p>
          <a:p>
            <a:pPr>
              <a:lnSpc>
                <a:spcPct val="90000"/>
              </a:lnSpc>
            </a:pPr>
            <a:endParaRPr lang="en-US" sz="180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B851-7B53-814D-97A5-9DBCAEBAD0D2}" type="slidenum">
              <a:rPr lang="en-US"/>
              <a:pPr/>
              <a:t>40</a:t>
            </a:fld>
            <a:endParaRPr lang="en-US"/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5257800" y="13716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Myriad Roman" charset="0"/>
                <a:cs typeface="Arial" charset="0"/>
              </a:rPr>
              <a:t>packet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1143000" y="37338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Myriad Roman" charset="0"/>
                <a:cs typeface="Arial" charset="0"/>
              </a:rPr>
              <a:t>packet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1143000" y="37338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Myriad Roman" charset="0"/>
                <a:cs typeface="Arial" charset="0"/>
              </a:rPr>
              <a:t>packet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1143000" y="37338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Myriad Roman" charset="0"/>
                <a:cs typeface="Arial" charset="0"/>
              </a:rPr>
              <a:t>packet</a:t>
            </a: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1143000" y="37338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Myriad Roman" charset="0"/>
                <a:cs typeface="Arial" charset="0"/>
              </a:rPr>
              <a:t>packet</a:t>
            </a: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1143000" y="37338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Myriad Roman" charset="0"/>
                <a:cs typeface="Arial" charset="0"/>
              </a:rPr>
              <a:t>packet</a:t>
            </a:r>
          </a:p>
        </p:txBody>
      </p:sp>
      <p:sp>
        <p:nvSpPr>
          <p:cNvPr id="132105" name="Oval 9"/>
          <p:cNvSpPr>
            <a:spLocks noChangeArrowheads="1"/>
          </p:cNvSpPr>
          <p:nvPr/>
        </p:nvSpPr>
        <p:spPr bwMode="auto">
          <a:xfrm>
            <a:off x="1981200" y="3384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Myriad Roman" charset="0"/>
                <a:cs typeface="Arial" charset="0"/>
              </a:rPr>
              <a:t>src</a:t>
            </a:r>
          </a:p>
        </p:txBody>
      </p:sp>
      <p:sp>
        <p:nvSpPr>
          <p:cNvPr id="132106" name="Oval 10"/>
          <p:cNvSpPr>
            <a:spLocks noChangeArrowheads="1"/>
          </p:cNvSpPr>
          <p:nvPr/>
        </p:nvSpPr>
        <p:spPr bwMode="auto">
          <a:xfrm>
            <a:off x="3276600" y="1828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Myriad Roman" charset="0"/>
                <a:cs typeface="Arial" charset="0"/>
              </a:rPr>
              <a:t>A</a:t>
            </a:r>
          </a:p>
        </p:txBody>
      </p:sp>
      <p:sp>
        <p:nvSpPr>
          <p:cNvPr id="132107" name="Oval 11"/>
          <p:cNvSpPr>
            <a:spLocks noChangeArrowheads="1"/>
          </p:cNvSpPr>
          <p:nvPr/>
        </p:nvSpPr>
        <p:spPr bwMode="auto">
          <a:xfrm>
            <a:off x="5105400" y="1828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Myriad Roman" charset="0"/>
                <a:cs typeface="Arial" charset="0"/>
              </a:rPr>
              <a:t>B</a:t>
            </a:r>
          </a:p>
        </p:txBody>
      </p:sp>
      <p:sp>
        <p:nvSpPr>
          <p:cNvPr id="132108" name="Oval 12"/>
          <p:cNvSpPr>
            <a:spLocks noChangeArrowheads="1"/>
          </p:cNvSpPr>
          <p:nvPr/>
        </p:nvSpPr>
        <p:spPr bwMode="auto">
          <a:xfrm>
            <a:off x="6553200" y="3384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Myriad Roman" charset="0"/>
                <a:cs typeface="Arial" charset="0"/>
              </a:rPr>
              <a:t>dst</a:t>
            </a:r>
          </a:p>
        </p:txBody>
      </p:sp>
      <p:sp>
        <p:nvSpPr>
          <p:cNvPr id="132109" name="Oval 13"/>
          <p:cNvSpPr>
            <a:spLocks noChangeArrowheads="1"/>
          </p:cNvSpPr>
          <p:nvPr/>
        </p:nvSpPr>
        <p:spPr bwMode="auto">
          <a:xfrm>
            <a:off x="4191000" y="4191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Myriad Roman" charset="0"/>
                <a:cs typeface="Arial" charset="0"/>
              </a:rPr>
              <a:t>C</a:t>
            </a:r>
          </a:p>
        </p:txBody>
      </p:sp>
      <p:sp>
        <p:nvSpPr>
          <p:cNvPr id="132110" name="Rectangle 14"/>
          <p:cNvSpPr>
            <a:spLocks noChangeArrowheads="1"/>
          </p:cNvSpPr>
          <p:nvPr/>
        </p:nvSpPr>
        <p:spPr bwMode="auto">
          <a:xfrm>
            <a:off x="5257800" y="13716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Myriad Roman" charset="0"/>
                <a:cs typeface="Arial" charset="0"/>
              </a:rPr>
              <a:t>packet</a:t>
            </a:r>
          </a:p>
        </p:txBody>
      </p:sp>
      <p:sp>
        <p:nvSpPr>
          <p:cNvPr id="132111" name="Rectangle 15"/>
          <p:cNvSpPr>
            <a:spLocks noChangeArrowheads="1"/>
          </p:cNvSpPr>
          <p:nvPr/>
        </p:nvSpPr>
        <p:spPr bwMode="auto">
          <a:xfrm>
            <a:off x="5257800" y="13716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Myriad Roman" charset="0"/>
                <a:cs typeface="Arial" charset="0"/>
              </a:rPr>
              <a:t>packet</a:t>
            </a:r>
          </a:p>
        </p:txBody>
      </p:sp>
      <p:sp>
        <p:nvSpPr>
          <p:cNvPr id="132112" name="Rectangle 16"/>
          <p:cNvSpPr>
            <a:spLocks noChangeArrowheads="1"/>
          </p:cNvSpPr>
          <p:nvPr/>
        </p:nvSpPr>
        <p:spPr bwMode="auto">
          <a:xfrm>
            <a:off x="5257800" y="13716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Myriad Roman" charset="0"/>
                <a:cs typeface="Arial" charset="0"/>
              </a:rPr>
              <a:t>packet</a:t>
            </a:r>
          </a:p>
        </p:txBody>
      </p:sp>
    </p:spTree>
    <p:extLst>
      <p:ext uri="{BB962C8B-B14F-4D97-AF65-F5344CB8AC3E}">
        <p14:creationId xmlns:p14="http://schemas.microsoft.com/office/powerpoint/2010/main" val="322713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 0.1055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5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25 -0.3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7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5833 -0.3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17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8333 -0.0277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555 L -0.275 0.21111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1083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555 L 0.2 0.24445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25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555 L -0.225 0.00023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27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05833 0.4888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13" grpId="0" build="p"/>
      <p:bldP spid="132098" grpId="0" animBg="1"/>
      <p:bldP spid="132098" grpId="1" animBg="1"/>
      <p:bldP spid="132098" grpId="2" animBg="1"/>
      <p:bldP spid="132099" grpId="0" animBg="1"/>
      <p:bldP spid="132099" grpId="1" animBg="1"/>
      <p:bldP spid="132099" grpId="2" animBg="1"/>
      <p:bldP spid="132100" grpId="0" animBg="1"/>
      <p:bldP spid="132100" grpId="1" animBg="1"/>
      <p:bldP spid="132101" grpId="0" animBg="1"/>
      <p:bldP spid="132101" grpId="1" animBg="1"/>
      <p:bldP spid="132101" grpId="2" animBg="1"/>
      <p:bldP spid="132102" grpId="0" animBg="1"/>
      <p:bldP spid="132103" grpId="0" animBg="1"/>
      <p:bldP spid="132103" grpId="1" animBg="1"/>
      <p:bldP spid="132103" grpId="2" animBg="1"/>
      <p:bldP spid="132110" grpId="0" animBg="1"/>
      <p:bldP spid="132110" grpId="1" animBg="1"/>
      <p:bldP spid="132110" grpId="2" animBg="1"/>
      <p:bldP spid="132111" grpId="0" animBg="1"/>
      <p:bldP spid="132111" grpId="1" animBg="1"/>
      <p:bldP spid="132112" grpId="0" animBg="1"/>
      <p:bldP spid="13211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Why ExOR might increase throughput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4648200"/>
            <a:ext cx="82296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Best traditional route over 50% hops: 3(</a:t>
            </a:r>
            <a:r>
              <a:rPr lang="en-US" sz="2000" baseline="30000"/>
              <a:t>1</a:t>
            </a:r>
            <a:r>
              <a:rPr lang="en-US" sz="2000"/>
              <a:t>/</a:t>
            </a:r>
            <a:r>
              <a:rPr lang="en-US" sz="2000" baseline="-25000"/>
              <a:t>0.5</a:t>
            </a:r>
            <a:r>
              <a:rPr lang="en-US" sz="2000"/>
              <a:t>) = 6 tx</a:t>
            </a:r>
          </a:p>
          <a:p>
            <a:pPr>
              <a:lnSpc>
                <a:spcPct val="90000"/>
              </a:lnSpc>
            </a:pPr>
            <a:r>
              <a:rPr lang="en-US" sz="2000"/>
              <a:t>Throughput </a:t>
            </a:r>
            <a:r>
              <a:rPr lang="en-US" sz="2000">
                <a:sym typeface="Symbol" charset="0"/>
              </a:rPr>
              <a:t></a:t>
            </a:r>
            <a:r>
              <a:rPr lang="en-US" sz="2000"/>
              <a:t> </a:t>
            </a:r>
            <a:r>
              <a:rPr lang="en-US" sz="2000" baseline="30000"/>
              <a:t>1</a:t>
            </a:r>
            <a:r>
              <a:rPr lang="en-US" sz="2000"/>
              <a:t>/</a:t>
            </a:r>
            <a:r>
              <a:rPr lang="en-US" sz="2000" baseline="-25000"/>
              <a:t># transmissions</a:t>
            </a:r>
          </a:p>
          <a:p>
            <a:pPr>
              <a:lnSpc>
                <a:spcPct val="90000"/>
              </a:lnSpc>
            </a:pPr>
            <a:r>
              <a:rPr lang="en-US" sz="2000"/>
              <a:t>ExOR exploits lucky long receptions: 4 transmissions</a:t>
            </a:r>
          </a:p>
          <a:p>
            <a:pPr>
              <a:lnSpc>
                <a:spcPct val="90000"/>
              </a:lnSpc>
            </a:pPr>
            <a:r>
              <a:rPr lang="en-US" sz="2000"/>
              <a:t>Assumes probability falls off gradually with distance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5792-3150-9D44-B3E9-A923D3BC90ED}" type="slidenum">
              <a:rPr lang="en-US"/>
              <a:pPr/>
              <a:t>41</a:t>
            </a:fld>
            <a:endParaRPr lang="en-US"/>
          </a:p>
        </p:txBody>
      </p:sp>
      <p:sp>
        <p:nvSpPr>
          <p:cNvPr id="134146" name="Line 2"/>
          <p:cNvSpPr>
            <a:spLocks noChangeShapeType="1"/>
          </p:cNvSpPr>
          <p:nvPr/>
        </p:nvSpPr>
        <p:spPr bwMode="auto">
          <a:xfrm flipV="1">
            <a:off x="1676400" y="4083050"/>
            <a:ext cx="2819400" cy="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49" name="Oval 5"/>
          <p:cNvSpPr>
            <a:spLocks noChangeArrowheads="1"/>
          </p:cNvSpPr>
          <p:nvPr/>
        </p:nvSpPr>
        <p:spPr bwMode="auto">
          <a:xfrm>
            <a:off x="13716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src</a:t>
            </a:r>
          </a:p>
        </p:txBody>
      </p:sp>
      <p:sp>
        <p:nvSpPr>
          <p:cNvPr id="134150" name="Oval 6"/>
          <p:cNvSpPr>
            <a:spLocks noChangeArrowheads="1"/>
          </p:cNvSpPr>
          <p:nvPr/>
        </p:nvSpPr>
        <p:spPr bwMode="auto">
          <a:xfrm>
            <a:off x="70104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dst</a:t>
            </a:r>
          </a:p>
        </p:txBody>
      </p:sp>
      <p:sp>
        <p:nvSpPr>
          <p:cNvPr id="134151" name="Oval 7"/>
          <p:cNvSpPr>
            <a:spLocks noChangeArrowheads="1"/>
          </p:cNvSpPr>
          <p:nvPr/>
        </p:nvSpPr>
        <p:spPr bwMode="auto">
          <a:xfrm>
            <a:off x="23622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N1</a:t>
            </a:r>
          </a:p>
        </p:txBody>
      </p:sp>
      <p:sp>
        <p:nvSpPr>
          <p:cNvPr id="134152" name="Oval 8"/>
          <p:cNvSpPr>
            <a:spLocks noChangeArrowheads="1"/>
          </p:cNvSpPr>
          <p:nvPr/>
        </p:nvSpPr>
        <p:spPr bwMode="auto">
          <a:xfrm>
            <a:off x="32766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N2</a:t>
            </a:r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>
            <a:off x="41910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N3</a:t>
            </a:r>
          </a:p>
        </p:txBody>
      </p:sp>
      <p:sp>
        <p:nvSpPr>
          <p:cNvPr id="134154" name="Oval 10"/>
          <p:cNvSpPr>
            <a:spLocks noChangeArrowheads="1"/>
          </p:cNvSpPr>
          <p:nvPr/>
        </p:nvSpPr>
        <p:spPr bwMode="auto">
          <a:xfrm>
            <a:off x="51054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N4</a:t>
            </a:r>
          </a:p>
        </p:txBody>
      </p:sp>
      <p:sp>
        <p:nvSpPr>
          <p:cNvPr id="134155" name="Line 11"/>
          <p:cNvSpPr>
            <a:spLocks noChangeShapeType="1"/>
          </p:cNvSpPr>
          <p:nvPr/>
        </p:nvSpPr>
        <p:spPr bwMode="auto">
          <a:xfrm>
            <a:off x="1676400" y="35052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1905000" y="3305175"/>
            <a:ext cx="64611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Myriad Roman" charset="0"/>
                <a:cs typeface="Arial" charset="0"/>
              </a:rPr>
              <a:t>75%</a:t>
            </a:r>
          </a:p>
        </p:txBody>
      </p:sp>
      <p:sp>
        <p:nvSpPr>
          <p:cNvPr id="134157" name="Line 13"/>
          <p:cNvSpPr>
            <a:spLocks noChangeShapeType="1"/>
          </p:cNvSpPr>
          <p:nvPr/>
        </p:nvSpPr>
        <p:spPr bwMode="auto">
          <a:xfrm flipV="1">
            <a:off x="1676400" y="3810000"/>
            <a:ext cx="1905000" cy="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8" name="Text Box 14"/>
          <p:cNvSpPr txBox="1">
            <a:spLocks noChangeArrowheads="1"/>
          </p:cNvSpPr>
          <p:nvPr/>
        </p:nvSpPr>
        <p:spPr bwMode="auto">
          <a:xfrm>
            <a:off x="2438400" y="3609975"/>
            <a:ext cx="64611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D4D4D"/>
                </a:solidFill>
                <a:latin typeface="Myriad Roman" charset="0"/>
                <a:cs typeface="Arial" charset="0"/>
              </a:rPr>
              <a:t>50%</a:t>
            </a:r>
          </a:p>
        </p:txBody>
      </p:sp>
      <p:sp>
        <p:nvSpPr>
          <p:cNvPr id="134159" name="Oval 15"/>
          <p:cNvSpPr>
            <a:spLocks noChangeArrowheads="1"/>
          </p:cNvSpPr>
          <p:nvPr/>
        </p:nvSpPr>
        <p:spPr bwMode="auto">
          <a:xfrm>
            <a:off x="60198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N5</a:t>
            </a:r>
          </a:p>
        </p:txBody>
      </p:sp>
      <p:grpSp>
        <p:nvGrpSpPr>
          <p:cNvPr id="134160" name="Group 16"/>
          <p:cNvGrpSpPr>
            <a:grpSpLocks/>
          </p:cNvGrpSpPr>
          <p:nvPr/>
        </p:nvGrpSpPr>
        <p:grpSpPr bwMode="auto">
          <a:xfrm>
            <a:off x="1676400" y="2654300"/>
            <a:ext cx="5638800" cy="1588"/>
            <a:chOff x="1056" y="1672"/>
            <a:chExt cx="3552" cy="1"/>
          </a:xfrm>
        </p:grpSpPr>
        <p:cxnSp>
          <p:nvCxnSpPr>
            <p:cNvPr id="134161" name="AutoShape 17"/>
            <p:cNvCxnSpPr>
              <a:cxnSpLocks noChangeShapeType="1"/>
              <a:stCxn id="134149" idx="0"/>
              <a:endCxn id="134152" idx="0"/>
            </p:cNvCxnSpPr>
            <p:nvPr/>
          </p:nvCxnSpPr>
          <p:spPr bwMode="auto">
            <a:xfrm rot="5400000" flipV="1">
              <a:off x="1655" y="1073"/>
              <a:ext cx="1" cy="1200"/>
            </a:xfrm>
            <a:prstGeom prst="curvedConnector3">
              <a:avLst>
                <a:gd name="adj1" fmla="val -27400000"/>
              </a:avLst>
            </a:prstGeom>
            <a:noFill/>
            <a:ln w="38100">
              <a:solidFill>
                <a:srgbClr val="00CC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4162" name="AutoShape 18"/>
            <p:cNvCxnSpPr>
              <a:cxnSpLocks noChangeShapeType="1"/>
              <a:stCxn id="134152" idx="0"/>
              <a:endCxn id="134154" idx="0"/>
            </p:cNvCxnSpPr>
            <p:nvPr/>
          </p:nvCxnSpPr>
          <p:spPr bwMode="auto">
            <a:xfrm rot="5400000" flipV="1">
              <a:off x="2831" y="1097"/>
              <a:ext cx="1" cy="1152"/>
            </a:xfrm>
            <a:prstGeom prst="curvedConnector3">
              <a:avLst>
                <a:gd name="adj1" fmla="val -27300000"/>
              </a:avLst>
            </a:prstGeom>
            <a:noFill/>
            <a:ln w="38100">
              <a:solidFill>
                <a:srgbClr val="00CC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4163" name="AutoShape 19"/>
            <p:cNvCxnSpPr>
              <a:cxnSpLocks noChangeShapeType="1"/>
              <a:stCxn id="134154" idx="0"/>
              <a:endCxn id="134150" idx="0"/>
            </p:cNvCxnSpPr>
            <p:nvPr/>
          </p:nvCxnSpPr>
          <p:spPr bwMode="auto">
            <a:xfrm rot="5400000" flipV="1">
              <a:off x="4007" y="1073"/>
              <a:ext cx="1" cy="1200"/>
            </a:xfrm>
            <a:prstGeom prst="curvedConnector3">
              <a:avLst>
                <a:gd name="adj1" fmla="val -27300000"/>
              </a:avLst>
            </a:prstGeom>
            <a:noFill/>
            <a:ln w="38100">
              <a:solidFill>
                <a:srgbClr val="00CC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34164" name="Group 20"/>
          <p:cNvGrpSpPr>
            <a:grpSpLocks/>
          </p:cNvGrpSpPr>
          <p:nvPr/>
        </p:nvGrpSpPr>
        <p:grpSpPr bwMode="auto">
          <a:xfrm>
            <a:off x="1676400" y="2667000"/>
            <a:ext cx="2819400" cy="1588"/>
            <a:chOff x="1056" y="1631"/>
            <a:chExt cx="1776" cy="1"/>
          </a:xfrm>
        </p:grpSpPr>
        <p:cxnSp>
          <p:nvCxnSpPr>
            <p:cNvPr id="134165" name="AutoShape 21"/>
            <p:cNvCxnSpPr>
              <a:cxnSpLocks noChangeShapeType="1"/>
            </p:cNvCxnSpPr>
            <p:nvPr/>
          </p:nvCxnSpPr>
          <p:spPr bwMode="auto">
            <a:xfrm rot="5400000" flipV="1">
              <a:off x="1943" y="744"/>
              <a:ext cx="1" cy="1776"/>
            </a:xfrm>
            <a:prstGeom prst="curvedConnector3">
              <a:avLst>
                <a:gd name="adj1" fmla="val -41900000"/>
              </a:avLst>
            </a:prstGeom>
            <a:noFill/>
            <a:ln w="3175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4166" name="AutoShape 22"/>
            <p:cNvCxnSpPr>
              <a:cxnSpLocks noChangeShapeType="1"/>
            </p:cNvCxnSpPr>
            <p:nvPr/>
          </p:nvCxnSpPr>
          <p:spPr bwMode="auto">
            <a:xfrm rot="5400000" flipV="1">
              <a:off x="1655" y="1032"/>
              <a:ext cx="1" cy="1200"/>
            </a:xfrm>
            <a:prstGeom prst="curvedConnector3">
              <a:avLst>
                <a:gd name="adj1" fmla="val -25500000"/>
              </a:avLst>
            </a:prstGeom>
            <a:noFill/>
            <a:ln w="31750">
              <a:solidFill>
                <a:srgbClr val="0099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4167" name="AutoShape 23"/>
            <p:cNvCxnSpPr>
              <a:cxnSpLocks noChangeShapeType="1"/>
            </p:cNvCxnSpPr>
            <p:nvPr/>
          </p:nvCxnSpPr>
          <p:spPr bwMode="auto">
            <a:xfrm rot="5400000" flipV="1">
              <a:off x="1367" y="1320"/>
              <a:ext cx="1" cy="624"/>
            </a:xfrm>
            <a:prstGeom prst="curvedConnector3">
              <a:avLst>
                <a:gd name="adj1" fmla="val -13600000"/>
              </a:avLst>
            </a:prstGeom>
            <a:noFill/>
            <a:ln w="31750">
              <a:solidFill>
                <a:srgbClr val="0066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34168" name="Text Box 24"/>
          <p:cNvSpPr txBox="1">
            <a:spLocks noChangeArrowheads="1"/>
          </p:cNvSpPr>
          <p:nvPr/>
        </p:nvSpPr>
        <p:spPr bwMode="auto">
          <a:xfrm>
            <a:off x="2819400" y="3883025"/>
            <a:ext cx="64611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Myriad Roman" charset="0"/>
                <a:cs typeface="Arial" charset="0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250012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2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Why ExOR might increase throughput</a:t>
            </a:r>
          </a:p>
        </p:txBody>
      </p:sp>
      <p:sp>
        <p:nvSpPr>
          <p:cNvPr id="136221" name="Rectangle 29"/>
          <p:cNvSpPr>
            <a:spLocks noGrp="1" noChangeArrowheads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/>
          <a:lstStyle/>
          <a:p>
            <a:r>
              <a:rPr lang="en-US" sz="2400"/>
              <a:t>Traditional routing: </a:t>
            </a:r>
            <a:r>
              <a:rPr lang="en-US" sz="2400" baseline="30000"/>
              <a:t>1</a:t>
            </a:r>
            <a:r>
              <a:rPr lang="en-US" sz="2400"/>
              <a:t>/</a:t>
            </a:r>
            <a:r>
              <a:rPr lang="en-US" sz="2400" baseline="-25000"/>
              <a:t>0.25</a:t>
            </a:r>
            <a:r>
              <a:rPr lang="en-US" sz="2400"/>
              <a:t> + 1 = 5 tx</a:t>
            </a:r>
          </a:p>
          <a:p>
            <a:r>
              <a:rPr lang="en-US" sz="2400"/>
              <a:t>ExOR: </a:t>
            </a:r>
            <a:r>
              <a:rPr lang="en-US" sz="2400" baseline="30000"/>
              <a:t>1</a:t>
            </a:r>
            <a:r>
              <a:rPr lang="en-US" sz="2400"/>
              <a:t>/</a:t>
            </a:r>
            <a:r>
              <a:rPr lang="en-US" sz="1600"/>
              <a:t>(1 – (1 – 0.25)</a:t>
            </a:r>
            <a:r>
              <a:rPr lang="en-US" sz="1600" baseline="30000"/>
              <a:t>4</a:t>
            </a:r>
            <a:r>
              <a:rPr lang="en-US" sz="1600"/>
              <a:t>) </a:t>
            </a:r>
            <a:r>
              <a:rPr lang="en-US" sz="2400"/>
              <a:t>+ 1 = 2.5 transmissions</a:t>
            </a:r>
            <a:endParaRPr lang="en-US" sz="2400" baseline="30000"/>
          </a:p>
          <a:p>
            <a:r>
              <a:rPr lang="en-US" sz="2400"/>
              <a:t>Assumes independent losses</a:t>
            </a:r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1DDD-8334-144E-AA21-EF3FF7ADA94E}" type="slidenum">
              <a:rPr lang="en-US"/>
              <a:pPr/>
              <a:t>42</a:t>
            </a:fld>
            <a:endParaRPr lang="en-US"/>
          </a:p>
        </p:txBody>
      </p:sp>
      <p:grpSp>
        <p:nvGrpSpPr>
          <p:cNvPr id="136194" name="Group 2"/>
          <p:cNvGrpSpPr>
            <a:grpSpLocks/>
          </p:cNvGrpSpPr>
          <p:nvPr/>
        </p:nvGrpSpPr>
        <p:grpSpPr bwMode="auto">
          <a:xfrm>
            <a:off x="1905000" y="1447800"/>
            <a:ext cx="5334000" cy="2971800"/>
            <a:chOff x="1200" y="1008"/>
            <a:chExt cx="3360" cy="1872"/>
          </a:xfrm>
        </p:grpSpPr>
        <p:sp>
          <p:nvSpPr>
            <p:cNvPr id="136195" name="Oval 3"/>
            <p:cNvSpPr>
              <a:spLocks noChangeArrowheads="1"/>
            </p:cNvSpPr>
            <p:nvPr/>
          </p:nvSpPr>
          <p:spPr bwMode="auto">
            <a:xfrm>
              <a:off x="2688" y="1008"/>
              <a:ext cx="384" cy="384"/>
            </a:xfrm>
            <a:prstGeom prst="ellipse">
              <a:avLst/>
            </a:prstGeom>
            <a:solidFill>
              <a:srgbClr val="0066CC">
                <a:alpha val="49001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>
                <a:latin typeface="Myriad Roman" charset="0"/>
                <a:cs typeface="Arial" charset="0"/>
              </a:endParaRPr>
            </a:p>
          </p:txBody>
        </p:sp>
        <p:sp>
          <p:nvSpPr>
            <p:cNvPr id="136196" name="Oval 4"/>
            <p:cNvSpPr>
              <a:spLocks noChangeArrowheads="1"/>
            </p:cNvSpPr>
            <p:nvPr/>
          </p:nvSpPr>
          <p:spPr bwMode="auto">
            <a:xfrm>
              <a:off x="1200" y="1776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>
                <a:latin typeface="Myriad Roman" charset="0"/>
                <a:cs typeface="Arial" charset="0"/>
              </a:endParaRPr>
            </a:p>
          </p:txBody>
        </p:sp>
        <p:sp>
          <p:nvSpPr>
            <p:cNvPr id="136197" name="Oval 5"/>
            <p:cNvSpPr>
              <a:spLocks noChangeArrowheads="1"/>
            </p:cNvSpPr>
            <p:nvPr/>
          </p:nvSpPr>
          <p:spPr bwMode="auto">
            <a:xfrm>
              <a:off x="4176" y="1776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>
                <a:latin typeface="Myriad Roman" charset="0"/>
                <a:cs typeface="Arial" charset="0"/>
              </a:endParaRPr>
            </a:p>
          </p:txBody>
        </p:sp>
        <p:sp>
          <p:nvSpPr>
            <p:cNvPr id="136198" name="Oval 6"/>
            <p:cNvSpPr>
              <a:spLocks noChangeArrowheads="1"/>
            </p:cNvSpPr>
            <p:nvPr/>
          </p:nvSpPr>
          <p:spPr bwMode="auto">
            <a:xfrm>
              <a:off x="2688" y="1488"/>
              <a:ext cx="384" cy="384"/>
            </a:xfrm>
            <a:prstGeom prst="ellipse">
              <a:avLst/>
            </a:prstGeom>
            <a:solidFill>
              <a:srgbClr val="0066CC">
                <a:alpha val="49001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>
                <a:latin typeface="Myriad Roman" charset="0"/>
                <a:cs typeface="Arial" charset="0"/>
              </a:endParaRPr>
            </a:p>
          </p:txBody>
        </p:sp>
        <p:sp>
          <p:nvSpPr>
            <p:cNvPr id="136199" name="Oval 7"/>
            <p:cNvSpPr>
              <a:spLocks noChangeArrowheads="1"/>
            </p:cNvSpPr>
            <p:nvPr/>
          </p:nvSpPr>
          <p:spPr bwMode="auto">
            <a:xfrm>
              <a:off x="2688" y="1968"/>
              <a:ext cx="384" cy="384"/>
            </a:xfrm>
            <a:prstGeom prst="ellipse">
              <a:avLst/>
            </a:prstGeom>
            <a:solidFill>
              <a:srgbClr val="0066CC">
                <a:alpha val="49001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>
                <a:latin typeface="Myriad Roman" charset="0"/>
                <a:cs typeface="Arial" charset="0"/>
              </a:endParaRPr>
            </a:p>
          </p:txBody>
        </p:sp>
        <p:sp>
          <p:nvSpPr>
            <p:cNvPr id="136200" name="Oval 8"/>
            <p:cNvSpPr>
              <a:spLocks noChangeArrowheads="1"/>
            </p:cNvSpPr>
            <p:nvPr/>
          </p:nvSpPr>
          <p:spPr bwMode="auto">
            <a:xfrm>
              <a:off x="2688" y="2496"/>
              <a:ext cx="384" cy="384"/>
            </a:xfrm>
            <a:prstGeom prst="ellipse">
              <a:avLst/>
            </a:prstGeom>
            <a:solidFill>
              <a:srgbClr val="0066CC">
                <a:alpha val="49001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>
                <a:latin typeface="Myriad Roman" charset="0"/>
                <a:cs typeface="Arial" charset="0"/>
              </a:endParaRPr>
            </a:p>
          </p:txBody>
        </p:sp>
        <p:cxnSp>
          <p:nvCxnSpPr>
            <p:cNvPr id="136201" name="AutoShape 9"/>
            <p:cNvCxnSpPr>
              <a:cxnSpLocks noChangeShapeType="1"/>
              <a:stCxn id="136196" idx="6"/>
              <a:endCxn id="136195" idx="2"/>
            </p:cNvCxnSpPr>
            <p:nvPr/>
          </p:nvCxnSpPr>
          <p:spPr bwMode="auto">
            <a:xfrm flipV="1">
              <a:off x="1592" y="1200"/>
              <a:ext cx="1088" cy="768"/>
            </a:xfrm>
            <a:prstGeom prst="straightConnector1">
              <a:avLst/>
            </a:prstGeom>
            <a:noFill/>
            <a:ln w="50800">
              <a:solidFill>
                <a:srgbClr val="00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6202" name="AutoShape 10"/>
            <p:cNvCxnSpPr>
              <a:cxnSpLocks noChangeShapeType="1"/>
              <a:stCxn id="136196" idx="6"/>
              <a:endCxn id="136198" idx="2"/>
            </p:cNvCxnSpPr>
            <p:nvPr/>
          </p:nvCxnSpPr>
          <p:spPr bwMode="auto">
            <a:xfrm flipV="1">
              <a:off x="1592" y="1680"/>
              <a:ext cx="1088" cy="288"/>
            </a:xfrm>
            <a:prstGeom prst="straightConnector1">
              <a:avLst/>
            </a:prstGeom>
            <a:noFill/>
            <a:ln w="50800">
              <a:solidFill>
                <a:srgbClr val="00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6203" name="AutoShape 11"/>
            <p:cNvCxnSpPr>
              <a:cxnSpLocks noChangeShapeType="1"/>
              <a:stCxn id="136196" idx="6"/>
              <a:endCxn id="136199" idx="2"/>
            </p:cNvCxnSpPr>
            <p:nvPr/>
          </p:nvCxnSpPr>
          <p:spPr bwMode="auto">
            <a:xfrm>
              <a:off x="1592" y="1968"/>
              <a:ext cx="1088" cy="192"/>
            </a:xfrm>
            <a:prstGeom prst="straightConnector1">
              <a:avLst/>
            </a:prstGeom>
            <a:noFill/>
            <a:ln w="50800">
              <a:solidFill>
                <a:srgbClr val="00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6204" name="AutoShape 12"/>
            <p:cNvCxnSpPr>
              <a:cxnSpLocks noChangeShapeType="1"/>
              <a:stCxn id="136196" idx="6"/>
              <a:endCxn id="136200" idx="2"/>
            </p:cNvCxnSpPr>
            <p:nvPr/>
          </p:nvCxnSpPr>
          <p:spPr bwMode="auto">
            <a:xfrm>
              <a:off x="1592" y="1968"/>
              <a:ext cx="1088" cy="720"/>
            </a:xfrm>
            <a:prstGeom prst="straightConnector1">
              <a:avLst/>
            </a:prstGeom>
            <a:noFill/>
            <a:ln w="50800">
              <a:solidFill>
                <a:srgbClr val="00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36205" name="Group 13"/>
          <p:cNvGrpSpPr>
            <a:grpSpLocks/>
          </p:cNvGrpSpPr>
          <p:nvPr/>
        </p:nvGrpSpPr>
        <p:grpSpPr bwMode="auto">
          <a:xfrm>
            <a:off x="1905000" y="1447800"/>
            <a:ext cx="5334000" cy="2971800"/>
            <a:chOff x="1200" y="192"/>
            <a:chExt cx="3360" cy="1872"/>
          </a:xfrm>
        </p:grpSpPr>
        <p:sp>
          <p:nvSpPr>
            <p:cNvPr id="136206" name="Oval 14"/>
            <p:cNvSpPr>
              <a:spLocks noChangeArrowheads="1"/>
            </p:cNvSpPr>
            <p:nvPr/>
          </p:nvSpPr>
          <p:spPr bwMode="auto">
            <a:xfrm>
              <a:off x="2688" y="192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>
                <a:latin typeface="Myriad Roman" charset="0"/>
                <a:cs typeface="Arial" charset="0"/>
              </a:endParaRPr>
            </a:p>
          </p:txBody>
        </p:sp>
        <p:sp>
          <p:nvSpPr>
            <p:cNvPr id="136207" name="Oval 15"/>
            <p:cNvSpPr>
              <a:spLocks noChangeArrowheads="1"/>
            </p:cNvSpPr>
            <p:nvPr/>
          </p:nvSpPr>
          <p:spPr bwMode="auto">
            <a:xfrm>
              <a:off x="1200" y="96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>
                <a:latin typeface="Myriad Roman" charset="0"/>
                <a:cs typeface="Arial" charset="0"/>
              </a:endParaRPr>
            </a:p>
          </p:txBody>
        </p:sp>
        <p:sp>
          <p:nvSpPr>
            <p:cNvPr id="136208" name="Oval 16"/>
            <p:cNvSpPr>
              <a:spLocks noChangeArrowheads="1"/>
            </p:cNvSpPr>
            <p:nvPr/>
          </p:nvSpPr>
          <p:spPr bwMode="auto">
            <a:xfrm>
              <a:off x="4176" y="96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>
                <a:latin typeface="Myriad Roman" charset="0"/>
                <a:cs typeface="Arial" charset="0"/>
              </a:endParaRPr>
            </a:p>
          </p:txBody>
        </p:sp>
        <p:sp>
          <p:nvSpPr>
            <p:cNvPr id="136209" name="Oval 17"/>
            <p:cNvSpPr>
              <a:spLocks noChangeArrowheads="1"/>
            </p:cNvSpPr>
            <p:nvPr/>
          </p:nvSpPr>
          <p:spPr bwMode="auto">
            <a:xfrm>
              <a:off x="2688" y="672"/>
              <a:ext cx="384" cy="384"/>
            </a:xfrm>
            <a:prstGeom prst="ellipse">
              <a:avLst/>
            </a:prstGeom>
            <a:solidFill>
              <a:srgbClr val="33CC33">
                <a:alpha val="77000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>
                <a:latin typeface="Myriad Roman" charset="0"/>
                <a:cs typeface="Arial" charset="0"/>
              </a:endParaRPr>
            </a:p>
          </p:txBody>
        </p:sp>
        <p:sp>
          <p:nvSpPr>
            <p:cNvPr id="136210" name="Oval 18"/>
            <p:cNvSpPr>
              <a:spLocks noChangeArrowheads="1"/>
            </p:cNvSpPr>
            <p:nvPr/>
          </p:nvSpPr>
          <p:spPr bwMode="auto">
            <a:xfrm>
              <a:off x="2688" y="1152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>
                <a:latin typeface="Myriad Roman" charset="0"/>
                <a:cs typeface="Arial" charset="0"/>
              </a:endParaRPr>
            </a:p>
          </p:txBody>
        </p:sp>
        <p:sp>
          <p:nvSpPr>
            <p:cNvPr id="136211" name="Oval 19"/>
            <p:cNvSpPr>
              <a:spLocks noChangeArrowheads="1"/>
            </p:cNvSpPr>
            <p:nvPr/>
          </p:nvSpPr>
          <p:spPr bwMode="auto">
            <a:xfrm>
              <a:off x="2688" y="168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>
                <a:latin typeface="Myriad Roman" charset="0"/>
                <a:cs typeface="Arial" charset="0"/>
              </a:endParaRPr>
            </a:p>
          </p:txBody>
        </p:sp>
        <p:cxnSp>
          <p:nvCxnSpPr>
            <p:cNvPr id="136212" name="AutoShape 20"/>
            <p:cNvCxnSpPr>
              <a:cxnSpLocks noChangeShapeType="1"/>
              <a:stCxn id="136207" idx="6"/>
              <a:endCxn id="136206" idx="2"/>
            </p:cNvCxnSpPr>
            <p:nvPr/>
          </p:nvCxnSpPr>
          <p:spPr bwMode="auto">
            <a:xfrm flipV="1">
              <a:off x="1592" y="384"/>
              <a:ext cx="1088" cy="7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6213" name="AutoShape 21"/>
            <p:cNvCxnSpPr>
              <a:cxnSpLocks noChangeShapeType="1"/>
              <a:stCxn id="136207" idx="6"/>
              <a:endCxn id="136209" idx="2"/>
            </p:cNvCxnSpPr>
            <p:nvPr/>
          </p:nvCxnSpPr>
          <p:spPr bwMode="auto">
            <a:xfrm flipV="1">
              <a:off x="1592" y="864"/>
              <a:ext cx="1088" cy="288"/>
            </a:xfrm>
            <a:prstGeom prst="straightConnector1">
              <a:avLst/>
            </a:prstGeom>
            <a:noFill/>
            <a:ln w="635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6214" name="AutoShape 22"/>
            <p:cNvCxnSpPr>
              <a:cxnSpLocks noChangeShapeType="1"/>
              <a:stCxn id="136207" idx="6"/>
              <a:endCxn id="136210" idx="2"/>
            </p:cNvCxnSpPr>
            <p:nvPr/>
          </p:nvCxnSpPr>
          <p:spPr bwMode="auto">
            <a:xfrm>
              <a:off x="1592" y="1152"/>
              <a:ext cx="1088" cy="1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6215" name="AutoShape 23"/>
            <p:cNvCxnSpPr>
              <a:cxnSpLocks noChangeShapeType="1"/>
              <a:stCxn id="136207" idx="6"/>
              <a:endCxn id="136211" idx="2"/>
            </p:cNvCxnSpPr>
            <p:nvPr/>
          </p:nvCxnSpPr>
          <p:spPr bwMode="auto">
            <a:xfrm>
              <a:off x="1592" y="1152"/>
              <a:ext cx="1088" cy="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6216" name="AutoShape 24"/>
            <p:cNvCxnSpPr>
              <a:cxnSpLocks noChangeShapeType="1"/>
              <a:stCxn id="136206" idx="6"/>
              <a:endCxn id="136208" idx="2"/>
            </p:cNvCxnSpPr>
            <p:nvPr/>
          </p:nvCxnSpPr>
          <p:spPr bwMode="auto">
            <a:xfrm>
              <a:off x="3080" y="384"/>
              <a:ext cx="1088" cy="7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6217" name="AutoShape 25"/>
            <p:cNvCxnSpPr>
              <a:cxnSpLocks noChangeShapeType="1"/>
              <a:stCxn id="136209" idx="6"/>
              <a:endCxn id="136208" idx="2"/>
            </p:cNvCxnSpPr>
            <p:nvPr/>
          </p:nvCxnSpPr>
          <p:spPr bwMode="auto">
            <a:xfrm>
              <a:off x="3080" y="864"/>
              <a:ext cx="1088" cy="288"/>
            </a:xfrm>
            <a:prstGeom prst="straightConnector1">
              <a:avLst/>
            </a:prstGeom>
            <a:noFill/>
            <a:ln w="508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6218" name="AutoShape 26"/>
            <p:cNvCxnSpPr>
              <a:cxnSpLocks noChangeShapeType="1"/>
              <a:stCxn id="136210" idx="6"/>
              <a:endCxn id="136208" idx="2"/>
            </p:cNvCxnSpPr>
            <p:nvPr/>
          </p:nvCxnSpPr>
          <p:spPr bwMode="auto">
            <a:xfrm flipV="1">
              <a:off x="3080" y="1152"/>
              <a:ext cx="1088" cy="1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6219" name="AutoShape 27"/>
            <p:cNvCxnSpPr>
              <a:cxnSpLocks noChangeShapeType="1"/>
              <a:stCxn id="136211" idx="6"/>
              <a:endCxn id="136208" idx="2"/>
            </p:cNvCxnSpPr>
            <p:nvPr/>
          </p:nvCxnSpPr>
          <p:spPr bwMode="auto">
            <a:xfrm flipV="1">
              <a:off x="3080" y="1152"/>
              <a:ext cx="1088" cy="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36222" name="Oval 30"/>
          <p:cNvSpPr>
            <a:spLocks noChangeArrowheads="1"/>
          </p:cNvSpPr>
          <p:nvPr/>
        </p:nvSpPr>
        <p:spPr bwMode="auto">
          <a:xfrm>
            <a:off x="4267200" y="1447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N1</a:t>
            </a:r>
          </a:p>
        </p:txBody>
      </p:sp>
      <p:sp>
        <p:nvSpPr>
          <p:cNvPr id="136223" name="Oval 31"/>
          <p:cNvSpPr>
            <a:spLocks noChangeArrowheads="1"/>
          </p:cNvSpPr>
          <p:nvPr/>
        </p:nvSpPr>
        <p:spPr bwMode="auto">
          <a:xfrm>
            <a:off x="19050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src</a:t>
            </a:r>
          </a:p>
        </p:txBody>
      </p:sp>
      <p:sp>
        <p:nvSpPr>
          <p:cNvPr id="136224" name="Oval 32"/>
          <p:cNvSpPr>
            <a:spLocks noChangeArrowheads="1"/>
          </p:cNvSpPr>
          <p:nvPr/>
        </p:nvSpPr>
        <p:spPr bwMode="auto">
          <a:xfrm>
            <a:off x="66294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dst</a:t>
            </a:r>
          </a:p>
        </p:txBody>
      </p:sp>
      <p:sp>
        <p:nvSpPr>
          <p:cNvPr id="136225" name="Oval 33"/>
          <p:cNvSpPr>
            <a:spLocks noChangeArrowheads="1"/>
          </p:cNvSpPr>
          <p:nvPr/>
        </p:nvSpPr>
        <p:spPr bwMode="auto">
          <a:xfrm>
            <a:off x="4267200" y="2209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N2</a:t>
            </a:r>
          </a:p>
        </p:txBody>
      </p:sp>
      <p:sp>
        <p:nvSpPr>
          <p:cNvPr id="136226" name="Oval 34"/>
          <p:cNvSpPr>
            <a:spLocks noChangeArrowheads="1"/>
          </p:cNvSpPr>
          <p:nvPr/>
        </p:nvSpPr>
        <p:spPr bwMode="auto">
          <a:xfrm>
            <a:off x="4267200" y="2971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N3</a:t>
            </a:r>
          </a:p>
        </p:txBody>
      </p:sp>
      <p:sp>
        <p:nvSpPr>
          <p:cNvPr id="136227" name="Oval 35"/>
          <p:cNvSpPr>
            <a:spLocks noChangeArrowheads="1"/>
          </p:cNvSpPr>
          <p:nvPr/>
        </p:nvSpPr>
        <p:spPr bwMode="auto">
          <a:xfrm>
            <a:off x="4267200" y="3810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N4</a:t>
            </a:r>
          </a:p>
        </p:txBody>
      </p:sp>
      <p:cxnSp>
        <p:nvCxnSpPr>
          <p:cNvPr id="136228" name="AutoShape 36"/>
          <p:cNvCxnSpPr>
            <a:cxnSpLocks noChangeShapeType="1"/>
            <a:stCxn id="136223" idx="6"/>
            <a:endCxn id="136222" idx="2"/>
          </p:cNvCxnSpPr>
          <p:nvPr/>
        </p:nvCxnSpPr>
        <p:spPr bwMode="auto">
          <a:xfrm flipV="1">
            <a:off x="2527300" y="1752600"/>
            <a:ext cx="1727200" cy="121920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229" name="AutoShape 37"/>
          <p:cNvCxnSpPr>
            <a:cxnSpLocks noChangeShapeType="1"/>
            <a:stCxn id="136223" idx="6"/>
            <a:endCxn id="136225" idx="2"/>
          </p:cNvCxnSpPr>
          <p:nvPr/>
        </p:nvCxnSpPr>
        <p:spPr bwMode="auto">
          <a:xfrm flipV="1">
            <a:off x="2527300" y="2514600"/>
            <a:ext cx="172720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230" name="AutoShape 38"/>
          <p:cNvCxnSpPr>
            <a:cxnSpLocks noChangeShapeType="1"/>
            <a:stCxn id="136223" idx="6"/>
            <a:endCxn id="136226" idx="2"/>
          </p:cNvCxnSpPr>
          <p:nvPr/>
        </p:nvCxnSpPr>
        <p:spPr bwMode="auto">
          <a:xfrm>
            <a:off x="2527300" y="2971800"/>
            <a:ext cx="1727200" cy="30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231" name="AutoShape 39"/>
          <p:cNvCxnSpPr>
            <a:cxnSpLocks noChangeShapeType="1"/>
            <a:stCxn id="136223" idx="6"/>
            <a:endCxn id="136227" idx="2"/>
          </p:cNvCxnSpPr>
          <p:nvPr/>
        </p:nvCxnSpPr>
        <p:spPr bwMode="auto">
          <a:xfrm>
            <a:off x="2527300" y="2971800"/>
            <a:ext cx="1727200" cy="114300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232" name="AutoShape 40"/>
          <p:cNvCxnSpPr>
            <a:cxnSpLocks noChangeShapeType="1"/>
            <a:stCxn id="136222" idx="6"/>
            <a:endCxn id="136224" idx="2"/>
          </p:cNvCxnSpPr>
          <p:nvPr/>
        </p:nvCxnSpPr>
        <p:spPr bwMode="auto">
          <a:xfrm>
            <a:off x="4889500" y="1752600"/>
            <a:ext cx="1727200" cy="1219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233" name="AutoShape 41"/>
          <p:cNvCxnSpPr>
            <a:cxnSpLocks noChangeShapeType="1"/>
            <a:stCxn id="136225" idx="6"/>
            <a:endCxn id="136224" idx="2"/>
          </p:cNvCxnSpPr>
          <p:nvPr/>
        </p:nvCxnSpPr>
        <p:spPr bwMode="auto">
          <a:xfrm>
            <a:off x="4889500" y="2514600"/>
            <a:ext cx="172720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234" name="AutoShape 42"/>
          <p:cNvCxnSpPr>
            <a:cxnSpLocks noChangeShapeType="1"/>
            <a:stCxn id="136226" idx="6"/>
            <a:endCxn id="136224" idx="2"/>
          </p:cNvCxnSpPr>
          <p:nvPr/>
        </p:nvCxnSpPr>
        <p:spPr bwMode="auto">
          <a:xfrm flipV="1">
            <a:off x="4889500" y="2971800"/>
            <a:ext cx="1727200" cy="30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235" name="AutoShape 43"/>
          <p:cNvCxnSpPr>
            <a:cxnSpLocks noChangeShapeType="1"/>
            <a:stCxn id="136227" idx="6"/>
            <a:endCxn id="136224" idx="2"/>
          </p:cNvCxnSpPr>
          <p:nvPr/>
        </p:nvCxnSpPr>
        <p:spPr bwMode="auto">
          <a:xfrm flipV="1">
            <a:off x="4889500" y="2971800"/>
            <a:ext cx="1727200" cy="1143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6236" name="Text Box 44"/>
          <p:cNvSpPr txBox="1">
            <a:spLocks noChangeArrowheads="1"/>
          </p:cNvSpPr>
          <p:nvPr/>
        </p:nvSpPr>
        <p:spPr bwMode="auto">
          <a:xfrm rot="-2051310">
            <a:off x="3236913" y="1985963"/>
            <a:ext cx="64611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Myriad Roman" charset="0"/>
                <a:cs typeface="Arial" charset="0"/>
              </a:rPr>
              <a:t>25%</a:t>
            </a:r>
          </a:p>
        </p:txBody>
      </p:sp>
      <p:sp>
        <p:nvSpPr>
          <p:cNvPr id="136237" name="Text Box 45"/>
          <p:cNvSpPr txBox="1">
            <a:spLocks noChangeArrowheads="1"/>
          </p:cNvSpPr>
          <p:nvPr/>
        </p:nvSpPr>
        <p:spPr bwMode="auto">
          <a:xfrm rot="-1136425">
            <a:off x="3322638" y="2452688"/>
            <a:ext cx="64611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Myriad Roman" charset="0"/>
                <a:cs typeface="Arial" charset="0"/>
              </a:rPr>
              <a:t>25%</a:t>
            </a:r>
          </a:p>
        </p:txBody>
      </p:sp>
      <p:sp>
        <p:nvSpPr>
          <p:cNvPr id="136238" name="Text Box 46"/>
          <p:cNvSpPr txBox="1">
            <a:spLocks noChangeArrowheads="1"/>
          </p:cNvSpPr>
          <p:nvPr/>
        </p:nvSpPr>
        <p:spPr bwMode="auto">
          <a:xfrm rot="589470">
            <a:off x="3333750" y="2932113"/>
            <a:ext cx="64611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Myriad Roman" charset="0"/>
                <a:cs typeface="Arial" charset="0"/>
              </a:rPr>
              <a:t>25%</a:t>
            </a:r>
          </a:p>
        </p:txBody>
      </p:sp>
      <p:sp>
        <p:nvSpPr>
          <p:cNvPr id="136239" name="Text Box 47"/>
          <p:cNvSpPr txBox="1">
            <a:spLocks noChangeArrowheads="1"/>
          </p:cNvSpPr>
          <p:nvPr/>
        </p:nvSpPr>
        <p:spPr bwMode="auto">
          <a:xfrm rot="1941942">
            <a:off x="3257550" y="3484563"/>
            <a:ext cx="64611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Myriad Roman" charset="0"/>
                <a:cs typeface="Arial" charset="0"/>
              </a:rPr>
              <a:t>25%</a:t>
            </a:r>
          </a:p>
        </p:txBody>
      </p:sp>
      <p:sp>
        <p:nvSpPr>
          <p:cNvPr id="136240" name="Text Box 48"/>
          <p:cNvSpPr txBox="1">
            <a:spLocks noChangeArrowheads="1"/>
          </p:cNvSpPr>
          <p:nvPr/>
        </p:nvSpPr>
        <p:spPr bwMode="auto">
          <a:xfrm rot="-741183">
            <a:off x="5175250" y="2911475"/>
            <a:ext cx="7762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Myriad Roman" charset="0"/>
                <a:cs typeface="Arial" charset="0"/>
              </a:rPr>
              <a:t>100%</a:t>
            </a:r>
          </a:p>
        </p:txBody>
      </p:sp>
      <p:sp>
        <p:nvSpPr>
          <p:cNvPr id="136241" name="Text Box 49"/>
          <p:cNvSpPr txBox="1">
            <a:spLocks noChangeArrowheads="1"/>
          </p:cNvSpPr>
          <p:nvPr/>
        </p:nvSpPr>
        <p:spPr bwMode="auto">
          <a:xfrm rot="-2202142">
            <a:off x="5186363" y="3425825"/>
            <a:ext cx="77628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Myriad Roman" charset="0"/>
                <a:cs typeface="Arial" charset="0"/>
              </a:rPr>
              <a:t>100%</a:t>
            </a:r>
          </a:p>
        </p:txBody>
      </p:sp>
      <p:sp>
        <p:nvSpPr>
          <p:cNvPr id="136242" name="Text Box 50"/>
          <p:cNvSpPr txBox="1">
            <a:spLocks noChangeArrowheads="1"/>
          </p:cNvSpPr>
          <p:nvPr/>
        </p:nvSpPr>
        <p:spPr bwMode="auto">
          <a:xfrm rot="906936">
            <a:off x="5210175" y="2482850"/>
            <a:ext cx="7762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Myriad Roman" charset="0"/>
                <a:cs typeface="Arial" charset="0"/>
              </a:rPr>
              <a:t>100%</a:t>
            </a:r>
          </a:p>
        </p:txBody>
      </p:sp>
      <p:sp>
        <p:nvSpPr>
          <p:cNvPr id="136243" name="Text Box 51"/>
          <p:cNvSpPr txBox="1">
            <a:spLocks noChangeArrowheads="1"/>
          </p:cNvSpPr>
          <p:nvPr/>
        </p:nvSpPr>
        <p:spPr bwMode="auto">
          <a:xfrm rot="2338471">
            <a:off x="5318125" y="2081213"/>
            <a:ext cx="7762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Myriad Roman" charset="0"/>
                <a:cs typeface="Arial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47500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2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Batch Maps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703638"/>
            <a:ext cx="8458200" cy="2544762"/>
          </a:xfrm>
        </p:spPr>
        <p:txBody>
          <a:bodyPr/>
          <a:lstStyle/>
          <a:p>
            <a:r>
              <a:rPr lang="en-US" sz="2400"/>
              <a:t>Challenge: finding the closest node to have rx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d </a:t>
            </a:r>
          </a:p>
          <a:p>
            <a:r>
              <a:rPr lang="en-US" sz="2400"/>
              <a:t>Send batches of packets for efficiency</a:t>
            </a:r>
          </a:p>
          <a:p>
            <a:r>
              <a:rPr lang="en-US" sz="2400"/>
              <a:t>Node closest to the dst sends first</a:t>
            </a:r>
          </a:p>
          <a:p>
            <a:pPr lvl="1"/>
            <a:r>
              <a:rPr lang="en-US" sz="2000"/>
              <a:t>Other nodes listen, send remaining packets in turn</a:t>
            </a:r>
          </a:p>
          <a:p>
            <a:r>
              <a:rPr lang="en-US" sz="2400"/>
              <a:t>Repeat schedule until dst has whole batch</a:t>
            </a:r>
          </a:p>
          <a:p>
            <a:endParaRPr lang="en-US" sz="2400"/>
          </a:p>
          <a:p>
            <a:endParaRPr lang="en-US" sz="240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4C55-2B7C-EB41-A1BE-64523E1740CE}" type="slidenum">
              <a:rPr lang="en-US"/>
              <a:pPr/>
              <a:t>43</a:t>
            </a:fld>
            <a:endParaRPr lang="en-US"/>
          </a:p>
        </p:txBody>
      </p:sp>
      <p:sp>
        <p:nvSpPr>
          <p:cNvPr id="138244" name="Oval 4"/>
          <p:cNvSpPr>
            <a:spLocks noChangeArrowheads="1"/>
          </p:cNvSpPr>
          <p:nvPr/>
        </p:nvSpPr>
        <p:spPr bwMode="auto">
          <a:xfrm>
            <a:off x="1219200" y="21336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src</a:t>
            </a:r>
          </a:p>
        </p:txBody>
      </p:sp>
      <p:sp>
        <p:nvSpPr>
          <p:cNvPr id="138245" name="Oval 5"/>
          <p:cNvSpPr>
            <a:spLocks noChangeArrowheads="1"/>
          </p:cNvSpPr>
          <p:nvPr/>
        </p:nvSpPr>
        <p:spPr bwMode="auto">
          <a:xfrm>
            <a:off x="51054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N3</a:t>
            </a:r>
          </a:p>
        </p:txBody>
      </p:sp>
      <p:sp>
        <p:nvSpPr>
          <p:cNvPr id="138246" name="Oval 6"/>
          <p:cNvSpPr>
            <a:spLocks noChangeArrowheads="1"/>
          </p:cNvSpPr>
          <p:nvPr/>
        </p:nvSpPr>
        <p:spPr bwMode="auto">
          <a:xfrm>
            <a:off x="7239000" y="21336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dst</a:t>
            </a:r>
          </a:p>
        </p:txBody>
      </p:sp>
      <p:sp>
        <p:nvSpPr>
          <p:cNvPr id="138247" name="Oval 7"/>
          <p:cNvSpPr>
            <a:spLocks noChangeArrowheads="1"/>
          </p:cNvSpPr>
          <p:nvPr/>
        </p:nvSpPr>
        <p:spPr bwMode="auto">
          <a:xfrm>
            <a:off x="6019800" y="17526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N4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5791200" y="2895600"/>
            <a:ext cx="752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CC"/>
                </a:solidFill>
                <a:latin typeface="Myriad Roman" charset="0"/>
                <a:cs typeface="Arial" charset="0"/>
              </a:rPr>
              <a:t>tx:</a:t>
            </a:r>
            <a:r>
              <a:rPr lang="en-US" sz="2000">
                <a:solidFill>
                  <a:srgbClr val="FF0000"/>
                </a:solidFill>
                <a:latin typeface="Myriad Roman" charset="0"/>
                <a:cs typeface="Arial" charset="0"/>
              </a:rPr>
              <a:t> </a:t>
            </a:r>
            <a:r>
              <a:rPr lang="en-US" sz="2000">
                <a:latin typeface="Myriad Roman" charset="0"/>
                <a:cs typeface="Arial" charset="0"/>
              </a:rPr>
              <a:t>23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4572000" y="1905000"/>
            <a:ext cx="1144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CC"/>
                </a:solidFill>
                <a:latin typeface="Myriad Roman" charset="0"/>
                <a:cs typeface="Arial" charset="0"/>
              </a:rPr>
              <a:t>tx:</a:t>
            </a:r>
            <a:r>
              <a:rPr lang="en-US" sz="2000">
                <a:solidFill>
                  <a:srgbClr val="FF0000"/>
                </a:solidFill>
                <a:latin typeface="Myriad Roman" charset="0"/>
                <a:cs typeface="Arial" charset="0"/>
              </a:rPr>
              <a:t> </a:t>
            </a:r>
            <a:r>
              <a:rPr lang="en-US" sz="2000">
                <a:latin typeface="Myriad Roman" charset="0"/>
                <a:cs typeface="Arial" charset="0"/>
              </a:rPr>
              <a:t>57 -23</a:t>
            </a:r>
          </a:p>
          <a:p>
            <a:r>
              <a:rPr lang="en-US" sz="2000">
                <a:latin typeface="Myriad Roman" charset="0"/>
                <a:cs typeface="Arial" charset="0"/>
              </a:rPr>
              <a:t>      </a:t>
            </a:r>
            <a:r>
              <a:rPr lang="en-US">
                <a:cs typeface="Arial" charset="0"/>
                <a:sym typeface="Symbol" charset="0"/>
              </a:rPr>
              <a:t></a:t>
            </a:r>
            <a:r>
              <a:rPr lang="en-US" sz="2000">
                <a:latin typeface="Myriad Roman" charset="0"/>
                <a:cs typeface="Arial" charset="0"/>
              </a:rPr>
              <a:t> 24</a:t>
            </a:r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2971800" y="2892425"/>
            <a:ext cx="801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CC"/>
                </a:solidFill>
                <a:latin typeface="Myriad Roman" charset="0"/>
                <a:cs typeface="Arial" charset="0"/>
              </a:rPr>
              <a:t>tx:</a:t>
            </a:r>
            <a:r>
              <a:rPr lang="en-US" sz="2000">
                <a:solidFill>
                  <a:srgbClr val="FF0000"/>
                </a:solidFill>
                <a:latin typeface="Myriad Roman" charset="0"/>
                <a:cs typeface="Arial" charset="0"/>
              </a:rPr>
              <a:t> </a:t>
            </a:r>
            <a:r>
              <a:rPr lang="en-US">
                <a:cs typeface="Arial" charset="0"/>
                <a:sym typeface="Symbol" charset="0"/>
              </a:rPr>
              <a:t></a:t>
            </a:r>
            <a:r>
              <a:rPr lang="en-US" sz="2000">
                <a:latin typeface="Myriad Roman" charset="0"/>
                <a:cs typeface="Arial" charset="0"/>
              </a:rPr>
              <a:t> 8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1828800" y="1905000"/>
            <a:ext cx="88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CC"/>
                </a:solidFill>
                <a:latin typeface="Myriad Roman" charset="0"/>
                <a:cs typeface="Arial" charset="0"/>
              </a:rPr>
              <a:t>tx:</a:t>
            </a:r>
            <a:r>
              <a:rPr lang="en-US" sz="2000">
                <a:solidFill>
                  <a:srgbClr val="FF0000"/>
                </a:solidFill>
                <a:latin typeface="Myriad Roman" charset="0"/>
                <a:cs typeface="Arial" charset="0"/>
              </a:rPr>
              <a:t> </a:t>
            </a:r>
            <a:r>
              <a:rPr lang="en-US" sz="2000">
                <a:latin typeface="Myriad Roman" charset="0"/>
                <a:cs typeface="Arial" charset="0"/>
              </a:rPr>
              <a:t>100</a:t>
            </a:r>
          </a:p>
        </p:txBody>
      </p:sp>
      <p:grpSp>
        <p:nvGrpSpPr>
          <p:cNvPr id="138252" name="Group 12"/>
          <p:cNvGrpSpPr>
            <a:grpSpLocks/>
          </p:cNvGrpSpPr>
          <p:nvPr/>
        </p:nvGrpSpPr>
        <p:grpSpPr bwMode="auto">
          <a:xfrm>
            <a:off x="2971800" y="1447800"/>
            <a:ext cx="5573713" cy="1539875"/>
            <a:chOff x="1872" y="912"/>
            <a:chExt cx="3511" cy="970"/>
          </a:xfrm>
        </p:grpSpPr>
        <p:sp>
          <p:nvSpPr>
            <p:cNvPr id="138253" name="Text Box 13"/>
            <p:cNvSpPr txBox="1">
              <a:spLocks noChangeArrowheads="1"/>
            </p:cNvSpPr>
            <p:nvPr/>
          </p:nvSpPr>
          <p:spPr bwMode="auto">
            <a:xfrm>
              <a:off x="3648" y="1632"/>
              <a:ext cx="4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Myriad Roman" charset="0"/>
                  <a:cs typeface="Arial" charset="0"/>
                </a:rPr>
                <a:t>rx: </a:t>
              </a:r>
              <a:r>
                <a:rPr lang="en-US" sz="2000">
                  <a:latin typeface="Myriad Roman" charset="0"/>
                  <a:cs typeface="Arial" charset="0"/>
                </a:rPr>
                <a:t>23</a:t>
              </a:r>
            </a:p>
          </p:txBody>
        </p:sp>
        <p:sp>
          <p:nvSpPr>
            <p:cNvPr id="138254" name="Text Box 14"/>
            <p:cNvSpPr txBox="1">
              <a:spLocks noChangeArrowheads="1"/>
            </p:cNvSpPr>
            <p:nvPr/>
          </p:nvSpPr>
          <p:spPr bwMode="auto">
            <a:xfrm>
              <a:off x="2880" y="1008"/>
              <a:ext cx="4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Myriad Roman" charset="0"/>
                  <a:cs typeface="Arial" charset="0"/>
                </a:rPr>
                <a:t>rx: </a:t>
              </a:r>
              <a:r>
                <a:rPr lang="en-US" sz="2000">
                  <a:latin typeface="Myriad Roman" charset="0"/>
                  <a:cs typeface="Arial" charset="0"/>
                </a:rPr>
                <a:t>57</a:t>
              </a:r>
            </a:p>
          </p:txBody>
        </p:sp>
        <p:sp>
          <p:nvSpPr>
            <p:cNvPr id="138255" name="Text Box 15"/>
            <p:cNvSpPr txBox="1">
              <a:spLocks noChangeArrowheads="1"/>
            </p:cNvSpPr>
            <p:nvPr/>
          </p:nvSpPr>
          <p:spPr bwMode="auto">
            <a:xfrm>
              <a:off x="1872" y="1632"/>
              <a:ext cx="4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Myriad Roman" charset="0"/>
                  <a:cs typeface="Arial" charset="0"/>
                </a:rPr>
                <a:t>rx: </a:t>
              </a:r>
              <a:r>
                <a:rPr lang="en-US" sz="2000">
                  <a:latin typeface="Myriad Roman" charset="0"/>
                  <a:cs typeface="Arial" charset="0"/>
                </a:rPr>
                <a:t>88</a:t>
              </a:r>
            </a:p>
          </p:txBody>
        </p:sp>
        <p:sp>
          <p:nvSpPr>
            <p:cNvPr id="138256" name="Text Box 16"/>
            <p:cNvSpPr txBox="1">
              <a:spLocks noChangeArrowheads="1"/>
            </p:cNvSpPr>
            <p:nvPr/>
          </p:nvSpPr>
          <p:spPr bwMode="auto">
            <a:xfrm>
              <a:off x="4217" y="912"/>
              <a:ext cx="3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Myriad Roman" charset="0"/>
                  <a:cs typeface="Arial" charset="0"/>
                </a:rPr>
                <a:t>rx: </a:t>
              </a:r>
              <a:r>
                <a:rPr lang="en-US" sz="2000">
                  <a:latin typeface="Myriad Roman" charset="0"/>
                  <a:cs typeface="Arial" charset="0"/>
                </a:rPr>
                <a:t>0</a:t>
              </a:r>
            </a:p>
          </p:txBody>
        </p:sp>
        <p:sp>
          <p:nvSpPr>
            <p:cNvPr id="138257" name="Text Box 17"/>
            <p:cNvSpPr txBox="1">
              <a:spLocks noChangeArrowheads="1"/>
            </p:cNvSpPr>
            <p:nvPr/>
          </p:nvSpPr>
          <p:spPr bwMode="auto">
            <a:xfrm>
              <a:off x="4992" y="1200"/>
              <a:ext cx="3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Myriad Roman" charset="0"/>
                  <a:cs typeface="Arial" charset="0"/>
                </a:rPr>
                <a:t>rx: </a:t>
              </a:r>
              <a:r>
                <a:rPr lang="en-US" sz="2000">
                  <a:latin typeface="Myriad Roman" charset="0"/>
                  <a:cs typeface="Arial" charset="0"/>
                </a:rPr>
                <a:t>0</a:t>
              </a:r>
            </a:p>
          </p:txBody>
        </p:sp>
      </p:grpSp>
      <p:sp>
        <p:nvSpPr>
          <p:cNvPr id="138258" name="Text Box 18"/>
          <p:cNvSpPr txBox="1">
            <a:spLocks noChangeArrowheads="1"/>
          </p:cNvSpPr>
          <p:nvPr/>
        </p:nvSpPr>
        <p:spPr bwMode="auto">
          <a:xfrm>
            <a:off x="6705600" y="1736725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CC"/>
                </a:solidFill>
                <a:latin typeface="Myriad Roman" charset="0"/>
                <a:cs typeface="Arial" charset="0"/>
              </a:rPr>
              <a:t>tx:</a:t>
            </a:r>
            <a:r>
              <a:rPr lang="en-US" sz="2000">
                <a:solidFill>
                  <a:srgbClr val="FF0000"/>
                </a:solidFill>
                <a:latin typeface="Myriad Roman" charset="0"/>
                <a:cs typeface="Arial" charset="0"/>
              </a:rPr>
              <a:t> </a:t>
            </a:r>
            <a:r>
              <a:rPr lang="en-US" sz="2000">
                <a:latin typeface="Myriad Roman" charset="0"/>
                <a:cs typeface="Arial" charset="0"/>
              </a:rPr>
              <a:t>0</a:t>
            </a:r>
          </a:p>
        </p:txBody>
      </p:sp>
      <p:sp>
        <p:nvSpPr>
          <p:cNvPr id="138259" name="AutoShape 19"/>
          <p:cNvSpPr>
            <a:spLocks noChangeArrowheads="1"/>
          </p:cNvSpPr>
          <p:nvPr/>
        </p:nvSpPr>
        <p:spPr bwMode="auto">
          <a:xfrm>
            <a:off x="5791200" y="1371600"/>
            <a:ext cx="1524000" cy="1143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0" name="AutoShape 20"/>
          <p:cNvSpPr>
            <a:spLocks noChangeArrowheads="1"/>
          </p:cNvSpPr>
          <p:nvPr/>
        </p:nvSpPr>
        <p:spPr bwMode="auto">
          <a:xfrm>
            <a:off x="5029200" y="2438400"/>
            <a:ext cx="1524000" cy="990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1" name="AutoShape 21"/>
          <p:cNvSpPr>
            <a:spLocks noChangeArrowheads="1"/>
          </p:cNvSpPr>
          <p:nvPr/>
        </p:nvSpPr>
        <p:spPr bwMode="auto">
          <a:xfrm>
            <a:off x="3810000" y="1447800"/>
            <a:ext cx="1905000" cy="1143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2" name="AutoShape 22"/>
          <p:cNvSpPr>
            <a:spLocks noChangeArrowheads="1"/>
          </p:cNvSpPr>
          <p:nvPr/>
        </p:nvSpPr>
        <p:spPr bwMode="auto">
          <a:xfrm>
            <a:off x="2209800" y="2514600"/>
            <a:ext cx="2286000" cy="85248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3" name="AutoShape 23"/>
          <p:cNvSpPr>
            <a:spLocks noChangeArrowheads="1"/>
          </p:cNvSpPr>
          <p:nvPr/>
        </p:nvSpPr>
        <p:spPr bwMode="auto">
          <a:xfrm>
            <a:off x="911225" y="1852613"/>
            <a:ext cx="1822450" cy="9683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1824038" y="1925638"/>
            <a:ext cx="81121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CC"/>
                </a:solidFill>
                <a:latin typeface="Myriad Roman" charset="0"/>
                <a:cs typeface="Arial" charset="0"/>
              </a:rPr>
              <a:t>tx:</a:t>
            </a:r>
            <a:r>
              <a:rPr lang="en-US" sz="2000">
                <a:solidFill>
                  <a:srgbClr val="FF0000"/>
                </a:solidFill>
                <a:latin typeface="Myriad Roman" charset="0"/>
                <a:cs typeface="Arial" charset="0"/>
              </a:rPr>
              <a:t> </a:t>
            </a:r>
            <a:r>
              <a:rPr lang="en-US">
                <a:cs typeface="Arial" charset="0"/>
                <a:sym typeface="Symbol" charset="0"/>
              </a:rPr>
              <a:t></a:t>
            </a:r>
            <a:r>
              <a:rPr lang="en-US">
                <a:cs typeface="Arial" charset="0"/>
              </a:rPr>
              <a:t> </a:t>
            </a:r>
            <a:r>
              <a:rPr lang="en-US" sz="2000">
                <a:latin typeface="Myriad Roman" charset="0"/>
                <a:cs typeface="Arial" charset="0"/>
              </a:rPr>
              <a:t>9</a:t>
            </a:r>
          </a:p>
        </p:txBody>
      </p:sp>
      <p:grpSp>
        <p:nvGrpSpPr>
          <p:cNvPr id="138265" name="Group 25"/>
          <p:cNvGrpSpPr>
            <a:grpSpLocks/>
          </p:cNvGrpSpPr>
          <p:nvPr/>
        </p:nvGrpSpPr>
        <p:grpSpPr bwMode="auto">
          <a:xfrm>
            <a:off x="2932113" y="1150938"/>
            <a:ext cx="6211887" cy="2373312"/>
            <a:chOff x="1847" y="725"/>
            <a:chExt cx="3913" cy="1495"/>
          </a:xfrm>
        </p:grpSpPr>
        <p:sp>
          <p:nvSpPr>
            <p:cNvPr id="138266" name="Rectangle 26"/>
            <p:cNvSpPr>
              <a:spLocks noChangeArrowheads="1"/>
            </p:cNvSpPr>
            <p:nvPr/>
          </p:nvSpPr>
          <p:spPr bwMode="auto">
            <a:xfrm>
              <a:off x="4983" y="1159"/>
              <a:ext cx="777" cy="5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67" name="Rectangle 27"/>
            <p:cNvSpPr>
              <a:spLocks noChangeArrowheads="1"/>
            </p:cNvSpPr>
            <p:nvPr/>
          </p:nvSpPr>
          <p:spPr bwMode="auto">
            <a:xfrm>
              <a:off x="4211" y="725"/>
              <a:ext cx="777" cy="5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68" name="Rectangle 28"/>
            <p:cNvSpPr>
              <a:spLocks noChangeArrowheads="1"/>
            </p:cNvSpPr>
            <p:nvPr/>
          </p:nvSpPr>
          <p:spPr bwMode="auto">
            <a:xfrm>
              <a:off x="3621" y="1626"/>
              <a:ext cx="777" cy="5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69" name="Rectangle 29"/>
            <p:cNvSpPr>
              <a:spLocks noChangeArrowheads="1"/>
            </p:cNvSpPr>
            <p:nvPr/>
          </p:nvSpPr>
          <p:spPr bwMode="auto">
            <a:xfrm>
              <a:off x="2876" y="1028"/>
              <a:ext cx="777" cy="5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70" name="Rectangle 30"/>
            <p:cNvSpPr>
              <a:spLocks noChangeArrowheads="1"/>
            </p:cNvSpPr>
            <p:nvPr/>
          </p:nvSpPr>
          <p:spPr bwMode="auto">
            <a:xfrm>
              <a:off x="1847" y="1618"/>
              <a:ext cx="676" cy="4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71" name="Text Box 31"/>
            <p:cNvSpPr txBox="1">
              <a:spLocks noChangeArrowheads="1"/>
            </p:cNvSpPr>
            <p:nvPr/>
          </p:nvSpPr>
          <p:spPr bwMode="auto">
            <a:xfrm>
              <a:off x="3648" y="1632"/>
              <a:ext cx="4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Myriad Roman" charset="0"/>
                  <a:cs typeface="Arial" charset="0"/>
                </a:rPr>
                <a:t>rx: </a:t>
              </a:r>
              <a:r>
                <a:rPr lang="en-US" sz="2000">
                  <a:latin typeface="Myriad Roman" charset="0"/>
                  <a:cs typeface="Arial" charset="0"/>
                </a:rPr>
                <a:t>53</a:t>
              </a:r>
            </a:p>
          </p:txBody>
        </p:sp>
        <p:sp>
          <p:nvSpPr>
            <p:cNvPr id="138272" name="Text Box 32"/>
            <p:cNvSpPr txBox="1">
              <a:spLocks noChangeArrowheads="1"/>
            </p:cNvSpPr>
            <p:nvPr/>
          </p:nvSpPr>
          <p:spPr bwMode="auto">
            <a:xfrm>
              <a:off x="2880" y="1008"/>
              <a:ext cx="4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Myriad Roman" charset="0"/>
                  <a:cs typeface="Arial" charset="0"/>
                </a:rPr>
                <a:t>rx: </a:t>
              </a:r>
              <a:r>
                <a:rPr lang="en-US" sz="2000">
                  <a:latin typeface="Myriad Roman" charset="0"/>
                  <a:cs typeface="Arial" charset="0"/>
                </a:rPr>
                <a:t>85</a:t>
              </a:r>
            </a:p>
          </p:txBody>
        </p:sp>
        <p:sp>
          <p:nvSpPr>
            <p:cNvPr id="138273" name="Text Box 33"/>
            <p:cNvSpPr txBox="1">
              <a:spLocks noChangeArrowheads="1"/>
            </p:cNvSpPr>
            <p:nvPr/>
          </p:nvSpPr>
          <p:spPr bwMode="auto">
            <a:xfrm>
              <a:off x="1872" y="1632"/>
              <a:ext cx="4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Myriad Roman" charset="0"/>
                  <a:cs typeface="Arial" charset="0"/>
                </a:rPr>
                <a:t>rx: </a:t>
              </a:r>
              <a:r>
                <a:rPr lang="en-US" sz="2000">
                  <a:latin typeface="Myriad Roman" charset="0"/>
                  <a:cs typeface="Arial" charset="0"/>
                </a:rPr>
                <a:t>99</a:t>
              </a:r>
            </a:p>
          </p:txBody>
        </p:sp>
        <p:sp>
          <p:nvSpPr>
            <p:cNvPr id="138274" name="Text Box 34"/>
            <p:cNvSpPr txBox="1">
              <a:spLocks noChangeArrowheads="1"/>
            </p:cNvSpPr>
            <p:nvPr/>
          </p:nvSpPr>
          <p:spPr bwMode="auto">
            <a:xfrm>
              <a:off x="4217" y="912"/>
              <a:ext cx="4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Myriad Roman" charset="0"/>
                  <a:cs typeface="Arial" charset="0"/>
                </a:rPr>
                <a:t>rx: </a:t>
              </a:r>
              <a:r>
                <a:rPr lang="en-US" sz="2000">
                  <a:latin typeface="Myriad Roman" charset="0"/>
                  <a:cs typeface="Arial" charset="0"/>
                </a:rPr>
                <a:t>40</a:t>
              </a:r>
            </a:p>
          </p:txBody>
        </p:sp>
        <p:sp>
          <p:nvSpPr>
            <p:cNvPr id="138275" name="Text Box 35"/>
            <p:cNvSpPr txBox="1">
              <a:spLocks noChangeArrowheads="1"/>
            </p:cNvSpPr>
            <p:nvPr/>
          </p:nvSpPr>
          <p:spPr bwMode="auto">
            <a:xfrm>
              <a:off x="4992" y="1200"/>
              <a:ext cx="4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Myriad Roman" charset="0"/>
                  <a:cs typeface="Arial" charset="0"/>
                </a:rPr>
                <a:t>rx: </a:t>
              </a:r>
              <a:r>
                <a:rPr lang="en-US" sz="2000">
                  <a:latin typeface="Myriad Roman" charset="0"/>
                  <a:cs typeface="Arial" charset="0"/>
                </a:rPr>
                <a:t>22</a:t>
              </a:r>
            </a:p>
          </p:txBody>
        </p:sp>
      </p:grpSp>
      <p:sp>
        <p:nvSpPr>
          <p:cNvPr id="138276" name="AutoShape 36"/>
          <p:cNvSpPr>
            <a:spLocks noChangeArrowheads="1"/>
          </p:cNvSpPr>
          <p:nvPr/>
        </p:nvSpPr>
        <p:spPr bwMode="auto">
          <a:xfrm>
            <a:off x="5781675" y="1338263"/>
            <a:ext cx="1719263" cy="114141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7" name="Oval 37"/>
          <p:cNvSpPr>
            <a:spLocks noChangeArrowheads="1"/>
          </p:cNvSpPr>
          <p:nvPr/>
        </p:nvSpPr>
        <p:spPr bwMode="auto">
          <a:xfrm>
            <a:off x="23622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N1</a:t>
            </a:r>
          </a:p>
        </p:txBody>
      </p:sp>
      <p:sp>
        <p:nvSpPr>
          <p:cNvPr id="138278" name="Oval 38"/>
          <p:cNvSpPr>
            <a:spLocks noChangeArrowheads="1"/>
          </p:cNvSpPr>
          <p:nvPr/>
        </p:nvSpPr>
        <p:spPr bwMode="auto">
          <a:xfrm>
            <a:off x="3962400" y="17526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N2</a:t>
            </a:r>
          </a:p>
        </p:txBody>
      </p:sp>
    </p:spTree>
    <p:extLst>
      <p:ext uri="{BB962C8B-B14F-4D97-AF65-F5344CB8AC3E}">
        <p14:creationId xmlns:p14="http://schemas.microsoft.com/office/powerpoint/2010/main" val="211988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  <p:bldP spid="138248" grpId="0"/>
      <p:bldP spid="138249" grpId="0"/>
      <p:bldP spid="138250" grpId="0"/>
      <p:bldP spid="138251" grpId="0"/>
      <p:bldP spid="138258" grpId="0"/>
      <p:bldP spid="138259" grpId="0" animBg="1"/>
      <p:bldP spid="138259" grpId="1" animBg="1"/>
      <p:bldP spid="138260" grpId="0" animBg="1"/>
      <p:bldP spid="138260" grpId="1" animBg="1"/>
      <p:bldP spid="138261" grpId="0" animBg="1"/>
      <p:bldP spid="138261" grpId="1" animBg="1"/>
      <p:bldP spid="138262" grpId="0" animBg="1"/>
      <p:bldP spid="138262" grpId="1" animBg="1"/>
      <p:bldP spid="138263" grpId="0" animBg="1"/>
      <p:bldP spid="138263" grpId="1" animBg="1"/>
      <p:bldP spid="138264" grpId="0" animBg="1"/>
      <p:bldP spid="13827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Reliable summaries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419600"/>
            <a:ext cx="8229600" cy="1782763"/>
          </a:xfrm>
        </p:spPr>
        <p:txBody>
          <a:bodyPr/>
          <a:lstStyle/>
          <a:p>
            <a:r>
              <a:rPr lang="en-US"/>
              <a:t>Repeat summaries in every data packet</a:t>
            </a:r>
          </a:p>
          <a:p>
            <a:r>
              <a:rPr lang="en-US"/>
              <a:t>Cumulative: what all previous nodes rx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d</a:t>
            </a:r>
          </a:p>
          <a:p>
            <a:r>
              <a:rPr lang="en-US"/>
              <a:t>This is a gossip mechanism for summaries</a:t>
            </a:r>
          </a:p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3D13-347E-E84B-8202-B00CDFA337D0}" type="slidenum">
              <a:rPr lang="en-US"/>
              <a:pPr/>
              <a:t>44</a:t>
            </a:fld>
            <a:endParaRPr lang="en-US"/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1219200" y="23145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src</a:t>
            </a: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2362200" y="28479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N1</a:t>
            </a: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3962400" y="19335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N2</a:t>
            </a:r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5105400" y="28479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N3</a:t>
            </a:r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7239000" y="23145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dst</a:t>
            </a:r>
          </a:p>
        </p:txBody>
      </p:sp>
      <p:sp>
        <p:nvSpPr>
          <p:cNvPr id="140297" name="Oval 9"/>
          <p:cNvSpPr>
            <a:spLocks noChangeArrowheads="1"/>
          </p:cNvSpPr>
          <p:nvPr/>
        </p:nvSpPr>
        <p:spPr bwMode="auto">
          <a:xfrm>
            <a:off x="6019800" y="19335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N4</a:t>
            </a: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343400" y="3505200"/>
            <a:ext cx="2965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66CC"/>
                </a:solidFill>
                <a:latin typeface="Myriad Roman" charset="0"/>
                <a:cs typeface="Arial" charset="0"/>
              </a:rPr>
              <a:t>tx: {1, 6, 7 ... 91, 96, 99}</a:t>
            </a:r>
            <a:endParaRPr lang="en-US" sz="3200">
              <a:solidFill>
                <a:srgbClr val="0066CC"/>
              </a:solidFill>
              <a:latin typeface="Myriad Roman" charset="0"/>
              <a:cs typeface="Arial" charset="0"/>
            </a:endParaRP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3352800" y="1143000"/>
            <a:ext cx="3851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66CC"/>
                </a:solidFill>
                <a:latin typeface="Myriad Roman" charset="0"/>
                <a:cs typeface="Arial" charset="0"/>
              </a:rPr>
              <a:t>tx: {2, 4, 10 ... 97, 98}</a:t>
            </a:r>
            <a:endParaRPr lang="en-US" sz="3200">
              <a:solidFill>
                <a:srgbClr val="0066CC"/>
              </a:solidFill>
              <a:latin typeface="Myriad Roman" charset="0"/>
              <a:cs typeface="Arial" charset="0"/>
            </a:endParaRPr>
          </a:p>
          <a:p>
            <a:r>
              <a:rPr lang="en-US" sz="2400">
                <a:latin typeface="Myriad Roman" charset="0"/>
                <a:cs typeface="Arial" charset="0"/>
              </a:rPr>
              <a:t>summary:</a:t>
            </a:r>
            <a:r>
              <a:rPr lang="en-US" sz="2400" b="1">
                <a:latin typeface="Myriad Roman" charset="0"/>
                <a:cs typeface="Arial" charset="0"/>
              </a:rPr>
              <a:t> </a:t>
            </a:r>
            <a:r>
              <a:rPr lang="en-US" sz="2400">
                <a:latin typeface="Myriad Roman" charset="0"/>
                <a:cs typeface="Arial" charset="0"/>
              </a:rPr>
              <a:t>{</a:t>
            </a:r>
            <a:r>
              <a:rPr lang="en-US" sz="2400">
                <a:solidFill>
                  <a:schemeClr val="bg2"/>
                </a:solidFill>
                <a:latin typeface="Myriad Roman" charset="0"/>
                <a:cs typeface="Arial" charset="0"/>
              </a:rPr>
              <a:t>1,</a:t>
            </a:r>
            <a:r>
              <a:rPr lang="en-US" sz="2400" u="sng">
                <a:latin typeface="Myriad Roman" charset="0"/>
                <a:cs typeface="Arial" charset="0"/>
              </a:rPr>
              <a:t>2</a:t>
            </a:r>
            <a:r>
              <a:rPr lang="en-US" sz="2400">
                <a:solidFill>
                  <a:schemeClr val="bg2"/>
                </a:solidFill>
                <a:latin typeface="Myriad Roman" charset="0"/>
                <a:cs typeface="Arial" charset="0"/>
              </a:rPr>
              <a:t>,6, ... </a:t>
            </a:r>
            <a:r>
              <a:rPr lang="en-US" sz="2400" u="sng">
                <a:latin typeface="Myriad Roman" charset="0"/>
                <a:cs typeface="Arial" charset="0"/>
              </a:rPr>
              <a:t>97, 98</a:t>
            </a:r>
            <a:r>
              <a:rPr lang="en-US" sz="2400">
                <a:solidFill>
                  <a:schemeClr val="bg2"/>
                </a:solidFill>
                <a:latin typeface="Myriad Roman" charset="0"/>
                <a:cs typeface="Arial" charset="0"/>
              </a:rPr>
              <a:t>, 99</a:t>
            </a:r>
            <a:r>
              <a:rPr lang="en-US" sz="2400">
                <a:latin typeface="Myriad Roman" charset="0"/>
                <a:cs typeface="Arial" charset="0"/>
              </a:rPr>
              <a:t>}</a:t>
            </a: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4343400" y="3903663"/>
            <a:ext cx="391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Myriad Roman" charset="0"/>
                <a:cs typeface="Arial" charset="0"/>
              </a:rPr>
              <a:t>summary:</a:t>
            </a:r>
            <a:r>
              <a:rPr lang="en-US" sz="2400" b="1">
                <a:latin typeface="Myriad Roman" charset="0"/>
                <a:cs typeface="Arial" charset="0"/>
              </a:rPr>
              <a:t> </a:t>
            </a:r>
            <a:r>
              <a:rPr lang="en-US" sz="2400">
                <a:latin typeface="Myriad Roman" charset="0"/>
                <a:cs typeface="Arial" charset="0"/>
              </a:rPr>
              <a:t>{1, 6, 7 ... 91, 96, 99}</a:t>
            </a:r>
          </a:p>
        </p:txBody>
      </p:sp>
    </p:spTree>
    <p:extLst>
      <p:ext uri="{BB962C8B-B14F-4D97-AF65-F5344CB8AC3E}">
        <p14:creationId xmlns:p14="http://schemas.microsoft.com/office/powerpoint/2010/main" val="254123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  <p:bldP spid="140299" grpId="0"/>
      <p:bldP spid="14030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Priority ordering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0"/>
            <a:ext cx="8458200" cy="2667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Goal: nodes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closest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to the destination send first</a:t>
            </a:r>
          </a:p>
          <a:p>
            <a:pPr>
              <a:lnSpc>
                <a:spcPct val="80000"/>
              </a:lnSpc>
            </a:pPr>
            <a:r>
              <a:rPr lang="en-US" sz="2400"/>
              <a:t>Sort by ETX metric to dst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Nodes periodically flood ETX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/>
              <a:t>link state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/>
              <a:t> measurements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Path ETX is weighted shortest path (Dijkstra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s algorithm)</a:t>
            </a:r>
          </a:p>
          <a:p>
            <a:pPr>
              <a:lnSpc>
                <a:spcPct val="80000"/>
              </a:lnSpc>
            </a:pPr>
            <a:r>
              <a:rPr lang="en-US" sz="2400"/>
              <a:t>Source sorts, includes list in ExOR header</a:t>
            </a:r>
          </a:p>
          <a:p>
            <a:pPr>
              <a:lnSpc>
                <a:spcPct val="80000"/>
              </a:lnSpc>
            </a:pPr>
            <a:r>
              <a:rPr lang="en-US" sz="2400"/>
              <a:t>Details in the paper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1DEF-2AF3-014B-972B-3ED162575D02}" type="slidenum">
              <a:rPr lang="en-US"/>
              <a:pPr/>
              <a:t>45</a:t>
            </a:fld>
            <a:endParaRPr lang="en-US"/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1219200" y="23145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src</a:t>
            </a:r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2362200" y="28479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N1</a:t>
            </a:r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3962400" y="19335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N2</a:t>
            </a:r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5105400" y="28479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N3</a:t>
            </a:r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7239000" y="23145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dst</a:t>
            </a:r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6019800" y="19335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Roman" charset="0"/>
                <a:cs typeface="Arial" charset="0"/>
              </a:rPr>
              <a:t>N4</a:t>
            </a:r>
          </a:p>
        </p:txBody>
      </p:sp>
    </p:spTree>
    <p:extLst>
      <p:ext uri="{BB962C8B-B14F-4D97-AF65-F5344CB8AC3E}">
        <p14:creationId xmlns:p14="http://schemas.microsoft.com/office/powerpoint/2010/main" val="407840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ExOR Evaluation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Does ExOR increase throughput?</a:t>
            </a:r>
          </a:p>
          <a:p>
            <a:r>
              <a:rPr lang="en-US" sz="2400"/>
              <a:t>When/why does it work well?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3755-7F64-4441-8EAB-78747C4B3753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25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25 Highest throughput pairs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1E8E-5F84-934D-B618-ECFBFACE7E35}" type="slidenum">
              <a:rPr lang="en-US"/>
              <a:pPr/>
              <a:t>47</a:t>
            </a:fld>
            <a:endParaRPr lang="en-US"/>
          </a:p>
        </p:txBody>
      </p:sp>
      <p:pic>
        <p:nvPicPr>
          <p:cNvPr id="146434" name="Picture 2" descr="top25-b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35250"/>
            <a:ext cx="7010400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6" name="AutoShape 4"/>
          <p:cNvSpPr>
            <a:spLocks noChangeArrowheads="1"/>
          </p:cNvSpPr>
          <p:nvPr/>
        </p:nvSpPr>
        <p:spPr bwMode="auto">
          <a:xfrm>
            <a:off x="6934200" y="2573338"/>
            <a:ext cx="1371600" cy="2667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4191000" y="5257800"/>
            <a:ext cx="1008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yriad Roman" charset="0"/>
                <a:cs typeface="Arial" charset="0"/>
              </a:rPr>
              <a:t>Node Pair</a:t>
            </a: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 rot="-5400000">
            <a:off x="-364331" y="3737769"/>
            <a:ext cx="2132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yriad Roman" charset="0"/>
                <a:cs typeface="Arial" charset="0"/>
              </a:rPr>
              <a:t>Throughput (Kbits/sec)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1054100" y="4789488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0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873125" y="4364038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200</a:t>
            </a: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873125" y="3906838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400</a:t>
            </a: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873125" y="3449638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600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873125" y="2992438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800</a:t>
            </a:r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auto">
          <a:xfrm>
            <a:off x="768350" y="2579688"/>
            <a:ext cx="603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1000</a:t>
            </a:r>
          </a:p>
        </p:txBody>
      </p:sp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1617663" y="2670175"/>
            <a:ext cx="627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yriad Roman" charset="0"/>
                <a:cs typeface="Arial" charset="0"/>
              </a:rPr>
              <a:t>ExOR</a:t>
            </a:r>
          </a:p>
        </p:txBody>
      </p:sp>
      <p:sp>
        <p:nvSpPr>
          <p:cNvPr id="146446" name="Text Box 14"/>
          <p:cNvSpPr txBox="1">
            <a:spLocks noChangeArrowheads="1"/>
          </p:cNvSpPr>
          <p:nvPr/>
        </p:nvSpPr>
        <p:spPr bwMode="auto">
          <a:xfrm>
            <a:off x="1600200" y="2960688"/>
            <a:ext cx="180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yriad Roman" charset="0"/>
                <a:cs typeface="Arial" charset="0"/>
              </a:rPr>
              <a:t>Traditional</a:t>
            </a:r>
            <a:r>
              <a:rPr lang="en-US" sz="1200">
                <a:latin typeface="Myriad Roman" charset="0"/>
                <a:cs typeface="Arial" charset="0"/>
              </a:rPr>
              <a:t> </a:t>
            </a:r>
            <a:r>
              <a:rPr lang="en-US" sz="1600">
                <a:latin typeface="Myriad Roman" charset="0"/>
                <a:cs typeface="Arial" charset="0"/>
              </a:rPr>
              <a:t>Routing</a:t>
            </a:r>
          </a:p>
        </p:txBody>
      </p:sp>
      <p:sp>
        <p:nvSpPr>
          <p:cNvPr id="146447" name="Text Box 15"/>
          <p:cNvSpPr txBox="1">
            <a:spLocks noChangeArrowheads="1"/>
          </p:cNvSpPr>
          <p:nvPr/>
        </p:nvSpPr>
        <p:spPr bwMode="auto">
          <a:xfrm>
            <a:off x="6400800" y="17526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latin typeface="Myriad Roman" charset="0"/>
                <a:cs typeface="Arial" charset="0"/>
              </a:rPr>
              <a:t>1 Traditional Hop</a:t>
            </a:r>
          </a:p>
          <a:p>
            <a:pPr algn="ctr"/>
            <a:r>
              <a:rPr lang="en-US" b="1">
                <a:latin typeface="Myriad Roman" charset="0"/>
                <a:cs typeface="Arial" charset="0"/>
              </a:rPr>
              <a:t>1.14x</a:t>
            </a:r>
            <a:endParaRPr lang="en-US">
              <a:cs typeface="Arial" charset="0"/>
            </a:endParaRPr>
          </a:p>
        </p:txBody>
      </p:sp>
      <p:sp>
        <p:nvSpPr>
          <p:cNvPr id="146448" name="AutoShape 16"/>
          <p:cNvSpPr>
            <a:spLocks noChangeArrowheads="1"/>
          </p:cNvSpPr>
          <p:nvPr/>
        </p:nvSpPr>
        <p:spPr bwMode="auto">
          <a:xfrm>
            <a:off x="4229100" y="2573338"/>
            <a:ext cx="2705100" cy="2667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9" name="Text Box 17"/>
          <p:cNvSpPr txBox="1">
            <a:spLocks noChangeArrowheads="1"/>
          </p:cNvSpPr>
          <p:nvPr/>
        </p:nvSpPr>
        <p:spPr bwMode="auto">
          <a:xfrm>
            <a:off x="4343400" y="17526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latin typeface="Myriad Roman" charset="0"/>
                <a:cs typeface="Arial" charset="0"/>
              </a:rPr>
              <a:t>2 Traditional Hops</a:t>
            </a:r>
          </a:p>
          <a:p>
            <a:pPr algn="ctr"/>
            <a:r>
              <a:rPr lang="en-US" b="1">
                <a:latin typeface="Myriad Roman" charset="0"/>
                <a:cs typeface="Arial" charset="0"/>
              </a:rPr>
              <a:t>1.7x</a:t>
            </a:r>
            <a:endParaRPr lang="en-US">
              <a:cs typeface="Arial" charset="0"/>
            </a:endParaRPr>
          </a:p>
        </p:txBody>
      </p:sp>
      <p:sp>
        <p:nvSpPr>
          <p:cNvPr id="146450" name="AutoShape 18"/>
          <p:cNvSpPr>
            <a:spLocks noChangeArrowheads="1"/>
          </p:cNvSpPr>
          <p:nvPr/>
        </p:nvSpPr>
        <p:spPr bwMode="auto">
          <a:xfrm>
            <a:off x="1447800" y="2563813"/>
            <a:ext cx="2781300" cy="2667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1" name="Text Box 19"/>
          <p:cNvSpPr txBox="1">
            <a:spLocks noChangeArrowheads="1"/>
          </p:cNvSpPr>
          <p:nvPr/>
        </p:nvSpPr>
        <p:spPr bwMode="auto">
          <a:xfrm>
            <a:off x="1524000" y="17526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latin typeface="Myriad Roman" charset="0"/>
                <a:cs typeface="Arial" charset="0"/>
              </a:rPr>
              <a:t>3 Traditional Hops</a:t>
            </a:r>
          </a:p>
          <a:p>
            <a:pPr algn="ctr"/>
            <a:r>
              <a:rPr lang="en-US" b="1">
                <a:latin typeface="Myriad Roman" charset="0"/>
                <a:cs typeface="Arial" charset="0"/>
              </a:rPr>
              <a:t>2.3x</a:t>
            </a: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97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animBg="1"/>
      <p:bldP spid="146436" grpId="1" animBg="1"/>
      <p:bldP spid="146447" grpId="0"/>
      <p:bldP spid="146448" grpId="0" animBg="1"/>
      <p:bldP spid="146448" grpId="1" animBg="1"/>
      <p:bldP spid="146449" grpId="0"/>
      <p:bldP spid="146450" grpId="0" animBg="1"/>
      <p:bldP spid="14645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25 Lowest throughput pairs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A130-7D55-A944-B41F-139D9F20DBBE}" type="slidenum">
              <a:rPr lang="en-US"/>
              <a:pPr/>
              <a:t>48</a:t>
            </a:fld>
            <a:endParaRPr lang="en-US"/>
          </a:p>
        </p:txBody>
      </p:sp>
      <p:pic>
        <p:nvPicPr>
          <p:cNvPr id="148482" name="Picture 2" descr="bottom25-b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2528888"/>
            <a:ext cx="7081837" cy="24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4500563" y="5029200"/>
            <a:ext cx="1008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yriad Roman" charset="0"/>
                <a:cs typeface="Arial" charset="0"/>
              </a:rPr>
              <a:t>Node Pair</a:t>
            </a:r>
          </a:p>
        </p:txBody>
      </p:sp>
      <p:sp>
        <p:nvSpPr>
          <p:cNvPr id="148485" name="AutoShape 5"/>
          <p:cNvSpPr>
            <a:spLocks noChangeArrowheads="1"/>
          </p:cNvSpPr>
          <p:nvPr/>
        </p:nvSpPr>
        <p:spPr bwMode="auto">
          <a:xfrm>
            <a:off x="3738563" y="3500438"/>
            <a:ext cx="3276600" cy="1600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4195763" y="2725738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latin typeface="Myriad Roman" charset="0"/>
                <a:cs typeface="Arial" charset="0"/>
              </a:rPr>
              <a:t>4 Traditional Hops</a:t>
            </a:r>
          </a:p>
          <a:p>
            <a:pPr algn="ctr"/>
            <a:r>
              <a:rPr lang="en-US" b="1">
                <a:latin typeface="Myriad Roman" charset="0"/>
                <a:cs typeface="Arial" charset="0"/>
              </a:rPr>
              <a:t>3.3x</a:t>
            </a:r>
            <a:endParaRPr lang="en-US">
              <a:cs typeface="Arial" charset="0"/>
            </a:endParaRPr>
          </a:p>
        </p:txBody>
      </p:sp>
      <p:sp>
        <p:nvSpPr>
          <p:cNvPr id="148487" name="AutoShape 7"/>
          <p:cNvSpPr>
            <a:spLocks noChangeArrowheads="1"/>
          </p:cNvSpPr>
          <p:nvPr/>
        </p:nvSpPr>
        <p:spPr bwMode="auto">
          <a:xfrm>
            <a:off x="1604963" y="3500438"/>
            <a:ext cx="2133600" cy="1600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1528763" y="5272088"/>
            <a:ext cx="2286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latin typeface="Myriad Roman" charset="0"/>
                <a:cs typeface="Arial" charset="0"/>
              </a:rPr>
              <a:t>Longer Routes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 rot="-5400000">
            <a:off x="-288131" y="3655219"/>
            <a:ext cx="2132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yriad Roman" charset="0"/>
                <a:cs typeface="Arial" charset="0"/>
              </a:rPr>
              <a:t>Throughput (Kbits/sec)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1130300" y="4706938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0</a:t>
            </a:r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949325" y="4281488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200</a:t>
            </a: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949325" y="3824288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400</a:t>
            </a:r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949325" y="3367088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600</a:t>
            </a:r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949325" y="2909888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800</a:t>
            </a:r>
          </a:p>
        </p:txBody>
      </p:sp>
      <p:sp>
        <p:nvSpPr>
          <p:cNvPr id="148495" name="Text Box 15"/>
          <p:cNvSpPr txBox="1">
            <a:spLocks noChangeArrowheads="1"/>
          </p:cNvSpPr>
          <p:nvPr/>
        </p:nvSpPr>
        <p:spPr bwMode="auto">
          <a:xfrm>
            <a:off x="844550" y="2497138"/>
            <a:ext cx="603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1000</a:t>
            </a: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1693863" y="2587625"/>
            <a:ext cx="627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yriad Roman" charset="0"/>
                <a:cs typeface="Arial" charset="0"/>
              </a:rPr>
              <a:t>ExOR</a:t>
            </a: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1676400" y="2878138"/>
            <a:ext cx="180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yriad Roman" charset="0"/>
                <a:cs typeface="Arial" charset="0"/>
              </a:rPr>
              <a:t>Traditional</a:t>
            </a:r>
            <a:r>
              <a:rPr lang="en-US" sz="1200">
                <a:latin typeface="Myriad Roman" charset="0"/>
                <a:cs typeface="Arial" charset="0"/>
              </a:rPr>
              <a:t> </a:t>
            </a:r>
            <a:r>
              <a:rPr lang="en-US" sz="1600">
                <a:latin typeface="Myriad Roman" charset="0"/>
                <a:cs typeface="Arial" charset="0"/>
              </a:rPr>
              <a:t>Routing</a:t>
            </a:r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5588000" y="4137025"/>
            <a:ext cx="377825" cy="9286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1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nimBg="1"/>
      <p:bldP spid="148485" grpId="1" animBg="1"/>
      <p:bldP spid="148486" grpId="0"/>
      <p:bldP spid="148487" grpId="0" animBg="1"/>
      <p:bldP spid="148487" grpId="1" animBg="1"/>
      <p:bldP spid="148488" grpId="0"/>
      <p:bldP spid="14849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ExOR moves packets farther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ExOR average: 422 meters/transmission</a:t>
            </a:r>
          </a:p>
          <a:p>
            <a:pPr>
              <a:lnSpc>
                <a:spcPct val="80000"/>
              </a:lnSpc>
            </a:pPr>
            <a:r>
              <a:rPr lang="en-US" sz="2400"/>
              <a:t>Traditional Routing average: 205 meters/tx</a:t>
            </a:r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DA29-BB84-3F4E-8157-6928D9817E69}" type="slidenum">
              <a:rPr lang="en-US"/>
              <a:pPr/>
              <a:t>49</a:t>
            </a:fld>
            <a:endParaRPr lang="en-US"/>
          </a:p>
        </p:txBody>
      </p:sp>
      <p:pic>
        <p:nvPicPr>
          <p:cNvPr id="150530" name="Picture 2" descr="hops-fr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1095375"/>
            <a:ext cx="696595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3" name="Text Box 5"/>
          <p:cNvSpPr txBox="1">
            <a:spLocks noChangeArrowheads="1"/>
          </p:cNvSpPr>
          <p:nvPr/>
        </p:nvSpPr>
        <p:spPr bwMode="auto">
          <a:xfrm rot="-5400000">
            <a:off x="-664369" y="3124995"/>
            <a:ext cx="2593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Myriad Roman" charset="0"/>
                <a:cs typeface="Arial" charset="0"/>
              </a:rPr>
              <a:t>Fraction of Transmissions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1006475" y="4311650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0</a:t>
            </a: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860425" y="3733800"/>
            <a:ext cx="434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0.1</a:t>
            </a: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858838" y="3168650"/>
            <a:ext cx="434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0.2</a:t>
            </a: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874713" y="2057400"/>
            <a:ext cx="434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0.6</a:t>
            </a: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6948488" y="2157413"/>
            <a:ext cx="627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yriad Roman" charset="0"/>
                <a:cs typeface="Arial" charset="0"/>
              </a:rPr>
              <a:t>ExOR</a:t>
            </a:r>
          </a:p>
        </p:txBody>
      </p:sp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6948488" y="2438400"/>
            <a:ext cx="1814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yriad Roman" charset="0"/>
                <a:cs typeface="Arial" charset="0"/>
              </a:rPr>
              <a:t>Traditional Routing</a:t>
            </a:r>
          </a:p>
        </p:txBody>
      </p:sp>
      <p:sp>
        <p:nvSpPr>
          <p:cNvPr id="150540" name="Line 12"/>
          <p:cNvSpPr>
            <a:spLocks noChangeShapeType="1"/>
          </p:cNvSpPr>
          <p:nvPr/>
        </p:nvSpPr>
        <p:spPr bwMode="auto">
          <a:xfrm>
            <a:off x="1343025" y="4457700"/>
            <a:ext cx="6829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41" name="Line 13"/>
          <p:cNvSpPr>
            <a:spLocks noChangeShapeType="1"/>
          </p:cNvSpPr>
          <p:nvPr/>
        </p:nvSpPr>
        <p:spPr bwMode="auto">
          <a:xfrm>
            <a:off x="1263650" y="2209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42" name="Line 14"/>
          <p:cNvSpPr>
            <a:spLocks noChangeShapeType="1"/>
          </p:cNvSpPr>
          <p:nvPr/>
        </p:nvSpPr>
        <p:spPr bwMode="auto">
          <a:xfrm>
            <a:off x="1266825" y="333057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43" name="Line 15"/>
          <p:cNvSpPr>
            <a:spLocks noChangeShapeType="1"/>
          </p:cNvSpPr>
          <p:nvPr/>
        </p:nvSpPr>
        <p:spPr bwMode="auto">
          <a:xfrm>
            <a:off x="1263650" y="389572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 rot="-1150740">
            <a:off x="1390650" y="2606675"/>
            <a:ext cx="152400" cy="555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5" name="Rectangle 17"/>
          <p:cNvSpPr>
            <a:spLocks noChangeArrowheads="1"/>
          </p:cNvSpPr>
          <p:nvPr/>
        </p:nvSpPr>
        <p:spPr bwMode="auto">
          <a:xfrm>
            <a:off x="1519238" y="2514600"/>
            <a:ext cx="52387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6" name="Rectangle 18"/>
          <p:cNvSpPr>
            <a:spLocks noChangeArrowheads="1"/>
          </p:cNvSpPr>
          <p:nvPr/>
        </p:nvSpPr>
        <p:spPr bwMode="auto">
          <a:xfrm>
            <a:off x="1343025" y="2576513"/>
            <a:ext cx="66675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7" name="Line 19"/>
          <p:cNvSpPr>
            <a:spLocks noChangeShapeType="1"/>
          </p:cNvSpPr>
          <p:nvPr/>
        </p:nvSpPr>
        <p:spPr bwMode="auto">
          <a:xfrm flipV="1">
            <a:off x="1343025" y="21717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48" name="Text Box 20"/>
          <p:cNvSpPr txBox="1">
            <a:spLocks noChangeArrowheads="1"/>
          </p:cNvSpPr>
          <p:nvPr/>
        </p:nvSpPr>
        <p:spPr bwMode="auto">
          <a:xfrm>
            <a:off x="1235075" y="4495800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0</a:t>
            </a:r>
          </a:p>
        </p:txBody>
      </p:sp>
      <p:sp>
        <p:nvSpPr>
          <p:cNvPr id="150549" name="Text Box 21"/>
          <p:cNvSpPr txBox="1">
            <a:spLocks noChangeArrowheads="1"/>
          </p:cNvSpPr>
          <p:nvPr/>
        </p:nvSpPr>
        <p:spPr bwMode="auto">
          <a:xfrm>
            <a:off x="1828800" y="4495800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100</a:t>
            </a:r>
          </a:p>
        </p:txBody>
      </p:sp>
      <p:sp>
        <p:nvSpPr>
          <p:cNvPr id="150550" name="Text Box 22"/>
          <p:cNvSpPr txBox="1">
            <a:spLocks noChangeArrowheads="1"/>
          </p:cNvSpPr>
          <p:nvPr/>
        </p:nvSpPr>
        <p:spPr bwMode="auto">
          <a:xfrm>
            <a:off x="2514600" y="4495800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200</a:t>
            </a:r>
          </a:p>
        </p:txBody>
      </p:sp>
      <p:sp>
        <p:nvSpPr>
          <p:cNvPr id="150551" name="Text Box 23"/>
          <p:cNvSpPr txBox="1">
            <a:spLocks noChangeArrowheads="1"/>
          </p:cNvSpPr>
          <p:nvPr/>
        </p:nvSpPr>
        <p:spPr bwMode="auto">
          <a:xfrm>
            <a:off x="3200400" y="4495800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300</a:t>
            </a:r>
          </a:p>
        </p:txBody>
      </p:sp>
      <p:sp>
        <p:nvSpPr>
          <p:cNvPr id="150552" name="Text Box 24"/>
          <p:cNvSpPr txBox="1">
            <a:spLocks noChangeArrowheads="1"/>
          </p:cNvSpPr>
          <p:nvPr/>
        </p:nvSpPr>
        <p:spPr bwMode="auto">
          <a:xfrm>
            <a:off x="3844925" y="4495800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400</a:t>
            </a:r>
          </a:p>
        </p:txBody>
      </p:sp>
      <p:sp>
        <p:nvSpPr>
          <p:cNvPr id="150553" name="Text Box 25"/>
          <p:cNvSpPr txBox="1">
            <a:spLocks noChangeArrowheads="1"/>
          </p:cNvSpPr>
          <p:nvPr/>
        </p:nvSpPr>
        <p:spPr bwMode="auto">
          <a:xfrm>
            <a:off x="4530725" y="4495800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500</a:t>
            </a:r>
          </a:p>
        </p:txBody>
      </p:sp>
      <p:sp>
        <p:nvSpPr>
          <p:cNvPr id="150554" name="Text Box 26"/>
          <p:cNvSpPr txBox="1">
            <a:spLocks noChangeArrowheads="1"/>
          </p:cNvSpPr>
          <p:nvPr/>
        </p:nvSpPr>
        <p:spPr bwMode="auto">
          <a:xfrm>
            <a:off x="5216525" y="4495800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600</a:t>
            </a:r>
          </a:p>
        </p:txBody>
      </p:sp>
      <p:sp>
        <p:nvSpPr>
          <p:cNvPr id="150555" name="Text Box 27"/>
          <p:cNvSpPr txBox="1">
            <a:spLocks noChangeArrowheads="1"/>
          </p:cNvSpPr>
          <p:nvPr/>
        </p:nvSpPr>
        <p:spPr bwMode="auto">
          <a:xfrm>
            <a:off x="5902325" y="4495800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700</a:t>
            </a:r>
          </a:p>
        </p:txBody>
      </p:sp>
      <p:sp>
        <p:nvSpPr>
          <p:cNvPr id="150556" name="Text Box 28"/>
          <p:cNvSpPr txBox="1">
            <a:spLocks noChangeArrowheads="1"/>
          </p:cNvSpPr>
          <p:nvPr/>
        </p:nvSpPr>
        <p:spPr bwMode="auto">
          <a:xfrm>
            <a:off x="6553200" y="4495800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800</a:t>
            </a:r>
          </a:p>
        </p:txBody>
      </p:sp>
      <p:sp>
        <p:nvSpPr>
          <p:cNvPr id="150557" name="Text Box 29"/>
          <p:cNvSpPr txBox="1">
            <a:spLocks noChangeArrowheads="1"/>
          </p:cNvSpPr>
          <p:nvPr/>
        </p:nvSpPr>
        <p:spPr bwMode="auto">
          <a:xfrm>
            <a:off x="7239000" y="4495800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900</a:t>
            </a:r>
          </a:p>
        </p:txBody>
      </p:sp>
      <p:sp>
        <p:nvSpPr>
          <p:cNvPr id="150558" name="Text Box 30"/>
          <p:cNvSpPr txBox="1">
            <a:spLocks noChangeArrowheads="1"/>
          </p:cNvSpPr>
          <p:nvPr/>
        </p:nvSpPr>
        <p:spPr bwMode="auto">
          <a:xfrm>
            <a:off x="7820025" y="4495800"/>
            <a:ext cx="603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charset="0"/>
                <a:cs typeface="Arial" charset="0"/>
              </a:rPr>
              <a:t>1000</a:t>
            </a:r>
          </a:p>
        </p:txBody>
      </p:sp>
      <p:sp>
        <p:nvSpPr>
          <p:cNvPr id="150559" name="Text Box 31"/>
          <p:cNvSpPr txBox="1">
            <a:spLocks noChangeArrowheads="1"/>
          </p:cNvSpPr>
          <p:nvPr/>
        </p:nvSpPr>
        <p:spPr bwMode="auto">
          <a:xfrm>
            <a:off x="3863975" y="4814888"/>
            <a:ext cx="1851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Myriad Roman" charset="0"/>
                <a:cs typeface="Arial" charset="0"/>
              </a:rPr>
              <a:t>Distance (meters)</a:t>
            </a:r>
          </a:p>
        </p:txBody>
      </p:sp>
      <p:sp>
        <p:nvSpPr>
          <p:cNvPr id="150560" name="Oval 32"/>
          <p:cNvSpPr>
            <a:spLocks noChangeArrowheads="1"/>
          </p:cNvSpPr>
          <p:nvPr/>
        </p:nvSpPr>
        <p:spPr bwMode="auto">
          <a:xfrm>
            <a:off x="5943600" y="3886200"/>
            <a:ext cx="25146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1" name="Oval 33"/>
          <p:cNvSpPr>
            <a:spLocks noChangeArrowheads="1"/>
          </p:cNvSpPr>
          <p:nvPr/>
        </p:nvSpPr>
        <p:spPr bwMode="auto">
          <a:xfrm>
            <a:off x="990600" y="1905000"/>
            <a:ext cx="838200" cy="297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0562" name="Group 34"/>
          <p:cNvGrpSpPr>
            <a:grpSpLocks/>
          </p:cNvGrpSpPr>
          <p:nvPr/>
        </p:nvGrpSpPr>
        <p:grpSpPr bwMode="auto">
          <a:xfrm>
            <a:off x="6003925" y="3211513"/>
            <a:ext cx="2892425" cy="939800"/>
            <a:chOff x="3782" y="2023"/>
            <a:chExt cx="1822" cy="592"/>
          </a:xfrm>
        </p:grpSpPr>
        <p:sp>
          <p:nvSpPr>
            <p:cNvPr id="150563" name="Line 35"/>
            <p:cNvSpPr>
              <a:spLocks noChangeShapeType="1"/>
            </p:cNvSpPr>
            <p:nvPr/>
          </p:nvSpPr>
          <p:spPr bwMode="auto">
            <a:xfrm flipH="1">
              <a:off x="4590" y="2222"/>
              <a:ext cx="292" cy="3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64" name="Text Box 36"/>
            <p:cNvSpPr txBox="1">
              <a:spLocks noChangeArrowheads="1"/>
            </p:cNvSpPr>
            <p:nvPr/>
          </p:nvSpPr>
          <p:spPr bwMode="auto">
            <a:xfrm>
              <a:off x="3782" y="2023"/>
              <a:ext cx="18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Myriad Roman" charset="0"/>
                  <a:cs typeface="Arial" charset="0"/>
                </a:rPr>
                <a:t>25% of ExOR transmissions</a:t>
              </a:r>
            </a:p>
          </p:txBody>
        </p:sp>
      </p:grpSp>
      <p:grpSp>
        <p:nvGrpSpPr>
          <p:cNvPr id="150565" name="Group 37"/>
          <p:cNvGrpSpPr>
            <a:grpSpLocks/>
          </p:cNvGrpSpPr>
          <p:nvPr/>
        </p:nvGrpSpPr>
        <p:grpSpPr bwMode="auto">
          <a:xfrm>
            <a:off x="684213" y="1376363"/>
            <a:ext cx="4319587" cy="1795462"/>
            <a:chOff x="431" y="867"/>
            <a:chExt cx="2721" cy="1131"/>
          </a:xfrm>
        </p:grpSpPr>
        <p:sp>
          <p:nvSpPr>
            <p:cNvPr id="150566" name="Line 38"/>
            <p:cNvSpPr>
              <a:spLocks noChangeShapeType="1"/>
            </p:cNvSpPr>
            <p:nvPr/>
          </p:nvSpPr>
          <p:spPr bwMode="auto">
            <a:xfrm flipH="1">
              <a:off x="992" y="1075"/>
              <a:ext cx="777" cy="9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67" name="Text Box 39"/>
            <p:cNvSpPr txBox="1">
              <a:spLocks noChangeArrowheads="1"/>
            </p:cNvSpPr>
            <p:nvPr/>
          </p:nvSpPr>
          <p:spPr bwMode="auto">
            <a:xfrm>
              <a:off x="431" y="867"/>
              <a:ext cx="27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Myriad Roman" charset="0"/>
                  <a:cs typeface="Arial" charset="0"/>
                </a:rPr>
                <a:t>58% of Traditional Routing transmissions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652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build="p"/>
      <p:bldP spid="150560" grpId="0" animBg="1"/>
      <p:bldP spid="150560" grpId="1" animBg="1"/>
      <p:bldP spid="1505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in Wireless Networking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9530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</a:rPr>
              <a:t>Resource sharing</a:t>
            </a:r>
          </a:p>
          <a:p>
            <a:r>
              <a:rPr lang="en-US" b="1">
                <a:solidFill>
                  <a:srgbClr val="FF0000"/>
                </a:solidFill>
              </a:rPr>
              <a:t>Routing</a:t>
            </a:r>
          </a:p>
          <a:p>
            <a:pPr lvl="1"/>
            <a:r>
              <a:rPr lang="en-US" b="1">
                <a:solidFill>
                  <a:srgbClr val="FF0000"/>
                </a:solidFill>
              </a:rPr>
              <a:t>Challenge:</a:t>
            </a:r>
            <a:r>
              <a:rPr lang="en-US"/>
              <a:t> coping with probabilistic packet reception</a:t>
            </a:r>
          </a:p>
          <a:p>
            <a:r>
              <a:rPr lang="en-US" b="1">
                <a:solidFill>
                  <a:srgbClr val="FF0000"/>
                </a:solidFill>
              </a:rPr>
              <a:t>Achieving high throughput</a:t>
            </a:r>
          </a:p>
          <a:p>
            <a:pPr lvl="1"/>
            <a:r>
              <a:rPr lang="en-US" b="1">
                <a:solidFill>
                  <a:srgbClr val="FF0000"/>
                </a:solidFill>
              </a:rPr>
              <a:t>Challenge: </a:t>
            </a:r>
            <a:r>
              <a:rPr lang="en-US"/>
              <a:t>determining capacity of a wireless </a:t>
            </a:r>
            <a:r>
              <a:rPr lang="en-US" i="1"/>
              <a:t>network</a:t>
            </a:r>
          </a:p>
          <a:p>
            <a:pPr lvl="1"/>
            <a:endParaRPr lang="en-US"/>
          </a:p>
          <a:p>
            <a:r>
              <a:rPr lang="en-US"/>
              <a:t>Mobility</a:t>
            </a:r>
          </a:p>
          <a:p>
            <a:r>
              <a:rPr lang="en-US"/>
              <a:t>TCP performance</a:t>
            </a:r>
          </a:p>
          <a:p>
            <a:r>
              <a:rPr lang="en-US"/>
              <a:t>Energy-efficiency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8C1B-6002-154E-9DF2-69DF45EA40B8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4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ExOR In Practice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r>
              <a:rPr lang="en-US"/>
              <a:t>See </a:t>
            </a:r>
            <a:r>
              <a:rPr lang="en-US">
                <a:hlinkClick r:id="rId3"/>
              </a:rPr>
              <a:t>http://www.meraki.net/</a:t>
            </a:r>
            <a:r>
              <a:rPr lang="en-US"/>
              <a:t> for details</a:t>
            </a:r>
          </a:p>
          <a:p>
            <a:r>
              <a:rPr lang="en-US"/>
              <a:t>Low power mesh radios, ExOR as the basis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269B-B54F-184F-8AC4-BAE35E8A719A}" type="slidenum">
              <a:rPr lang="en-US"/>
              <a:pPr/>
              <a:t>50</a:t>
            </a:fld>
            <a:endParaRPr lang="en-US"/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21717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54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746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464653"/>
              </a:buClr>
              <a:buFont typeface="Bookman Old Style" charset="0"/>
              <a:buNone/>
            </a:pPr>
            <a:r>
              <a:rPr lang="en-US" sz="3200" dirty="0" smtClean="0">
                <a:solidFill>
                  <a:srgbClr val="464653"/>
                </a:solidFill>
                <a:latin typeface="Bookman Old Style" charset="0"/>
              </a:rPr>
              <a:t>Rural </a:t>
            </a:r>
            <a:r>
              <a:rPr lang="en-US" sz="3200" dirty="0">
                <a:solidFill>
                  <a:srgbClr val="464653"/>
                </a:solidFill>
                <a:latin typeface="Bookman Old Style" charset="0"/>
              </a:rPr>
              <a:t>Wireless Mesh Networks (WMNs)</a:t>
            </a:r>
            <a:r>
              <a:rPr lang="ar-sa" sz="3200" dirty="0">
                <a:solidFill>
                  <a:srgbClr val="464653"/>
                </a:solidFill>
                <a:latin typeface="Bookman Old Style" charset="0"/>
              </a:rPr>
              <a:t>‏</a:t>
            </a:r>
            <a:endParaRPr lang="en-US" sz="3200" dirty="0">
              <a:solidFill>
                <a:srgbClr val="464653"/>
              </a:solidFill>
              <a:latin typeface="Bookman Old Style" charset="0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6700" indent="-266700" eaLnBrk="0" hangingPunct="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charset="0"/>
              <a:buChar char=""/>
            </a:pPr>
            <a:r>
              <a:rPr lang="en-US" sz="2000">
                <a:solidFill>
                  <a:srgbClr val="000000"/>
                </a:solidFill>
              </a:rPr>
              <a:t>A mesh network comprised of multiple, commodity devices that provides Internet access to rural areas</a:t>
            </a:r>
          </a:p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charset="0"/>
              <a:buChar char=""/>
            </a:pPr>
            <a:r>
              <a:rPr lang="en-US" sz="2000">
                <a:solidFill>
                  <a:srgbClr val="000000"/>
                </a:solidFill>
              </a:rPr>
              <a:t>Topology differs from hub-and-spoke wireless networks</a:t>
            </a:r>
          </a:p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charset="0"/>
              <a:buNone/>
            </a:pPr>
            <a:endParaRPr 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charset="0"/>
              <a:buNone/>
            </a:pPr>
            <a:endParaRPr 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charset="0"/>
              <a:buNone/>
            </a:pPr>
            <a:endParaRPr 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charset="0"/>
              <a:buNone/>
            </a:pPr>
            <a:endParaRPr 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charset="0"/>
              <a:buNone/>
            </a:pPr>
            <a:endParaRPr 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charset="0"/>
              <a:buNone/>
            </a:pPr>
            <a:endParaRPr 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charset="0"/>
              <a:buNone/>
            </a:pPr>
            <a:endParaRPr 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charset="0"/>
              <a:buChar char=""/>
            </a:pPr>
            <a:r>
              <a:rPr lang="en-US" sz="2000">
                <a:solidFill>
                  <a:srgbClr val="000000"/>
                </a:solidFill>
              </a:rPr>
              <a:t>Applications: Education, health care</a:t>
            </a:r>
          </a:p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charset="0"/>
              <a:buChar char=""/>
            </a:pPr>
            <a:r>
              <a:rPr lang="en-US" sz="2000">
                <a:solidFill>
                  <a:srgbClr val="000000"/>
                </a:solidFill>
              </a:rPr>
              <a:t>Benefits: cost, robustness, infrastructure requirement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2357438"/>
            <a:ext cx="548640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0871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78B5-AADE-1F43-B789-950A5B51C0AD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100"/>
            <a:ext cx="9144000" cy="4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313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A08F-EEA9-5147-B3ED-EDF6BA05B406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95" y="1059415"/>
            <a:ext cx="7493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632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464653"/>
              </a:buClr>
              <a:buFont typeface="Bookman Old Style" charset="0"/>
              <a:buNone/>
            </a:pPr>
            <a:r>
              <a:rPr lang="en-US" sz="3200">
                <a:solidFill>
                  <a:srgbClr val="464653"/>
                </a:solidFill>
                <a:latin typeface="Bookman Old Style" charset="0"/>
              </a:rPr>
              <a:t>Introduction: Rural WMN Examples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6700" indent="-266700" eaLnBrk="0" hangingPunct="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charset="0"/>
              <a:buChar char=""/>
            </a:pPr>
            <a:r>
              <a:rPr lang="en-US" sz="2000">
                <a:solidFill>
                  <a:srgbClr val="000000"/>
                </a:solidFill>
              </a:rPr>
              <a:t>Digital Gangetic Plains (India)</a:t>
            </a:r>
            <a:r>
              <a:rPr lang="ar-sa" sz="2000">
                <a:solidFill>
                  <a:srgbClr val="000000"/>
                </a:solidFill>
              </a:rPr>
              <a:t>‏</a:t>
            </a:r>
            <a:endParaRPr 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charset="0"/>
              <a:buNone/>
            </a:pPr>
            <a:endParaRPr 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charset="0"/>
              <a:buNone/>
            </a:pPr>
            <a:endParaRPr 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charset="0"/>
              <a:buNone/>
            </a:pPr>
            <a:endParaRPr 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charset="0"/>
              <a:buNone/>
            </a:pPr>
            <a:endParaRPr 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charset="0"/>
              <a:buNone/>
            </a:pPr>
            <a:endParaRPr 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charset="0"/>
              <a:buNone/>
            </a:pPr>
            <a:endParaRPr 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charset="0"/>
              <a:buNone/>
            </a:pPr>
            <a:endParaRPr 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charset="0"/>
              <a:buChar char=""/>
            </a:pPr>
            <a:r>
              <a:rPr lang="en-US" sz="2000">
                <a:solidFill>
                  <a:srgbClr val="000000"/>
                </a:solidFill>
              </a:rPr>
              <a:t>OLPC Project:</a:t>
            </a:r>
          </a:p>
          <a:p>
            <a:pPr eaLnBrk="1" hangingPunct="1">
              <a:spcBef>
                <a:spcPts val="600"/>
              </a:spcBef>
              <a:buClr>
                <a:srgbClr val="727CA3"/>
              </a:buClr>
              <a:buSzPct val="76000"/>
              <a:buFont typeface="Wingdings 3" charset="0"/>
              <a:buNone/>
            </a:pPr>
            <a:r>
              <a:rPr lang="en-US" sz="2000">
                <a:solidFill>
                  <a:srgbClr val="000000"/>
                </a:solidFill>
              </a:rPr>
              <a:t>Each XO-1 will operate as a WMN node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1638"/>
            <a:ext cx="3810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5029200" y="1600200"/>
            <a:ext cx="297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Image from http://www.cse.iitk.ac.in/users/braman/dgp.html</a:t>
            </a: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3400"/>
            <a:ext cx="1446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6858000" y="43434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Image from 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http://laptop.org/en/laptop/hardware/specs.shtml</a:t>
            </a:r>
          </a:p>
        </p:txBody>
      </p:sp>
    </p:spTree>
    <p:extLst>
      <p:ext uri="{BB962C8B-B14F-4D97-AF65-F5344CB8AC3E}">
        <p14:creationId xmlns:p14="http://schemas.microsoft.com/office/powerpoint/2010/main" val="19702297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/>
          </p:cNvSpPr>
          <p:nvPr>
            <p:ph type="title" idx="4294967295"/>
          </p:nvPr>
        </p:nvSpPr>
        <p:spPr>
          <a:xfrm>
            <a:off x="457200" y="314325"/>
            <a:ext cx="8228013" cy="1062038"/>
          </a:xfrm>
        </p:spPr>
        <p:txBody>
          <a:bodyPr lIns="0" tIns="0" rIns="0" bIns="0" anchor="ctr"/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400">
                <a:solidFill>
                  <a:srgbClr val="000000"/>
                </a:solidFill>
                <a:latin typeface="Arial" charset="0"/>
                <a:cs typeface="DejaVu Sans" charset="0"/>
              </a:rPr>
              <a:t>B.A.T.M.A.N.(1)‏</a:t>
            </a:r>
          </a:p>
        </p:txBody>
      </p:sp>
      <p:sp>
        <p:nvSpPr>
          <p:cNvPr id="15363" name="Oval 1027"/>
          <p:cNvSpPr>
            <a:spLocks noChangeArrowheads="1"/>
          </p:cNvSpPr>
          <p:nvPr/>
        </p:nvSpPr>
        <p:spPr bwMode="auto">
          <a:xfrm>
            <a:off x="2968625" y="2287588"/>
            <a:ext cx="296863" cy="295275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5364" name="Oval 1028"/>
          <p:cNvSpPr>
            <a:spLocks noChangeArrowheads="1"/>
          </p:cNvSpPr>
          <p:nvPr/>
        </p:nvSpPr>
        <p:spPr bwMode="auto">
          <a:xfrm>
            <a:off x="5387975" y="2287588"/>
            <a:ext cx="296863" cy="295275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5365" name="Oval 1029"/>
          <p:cNvSpPr>
            <a:spLocks noChangeArrowheads="1"/>
          </p:cNvSpPr>
          <p:nvPr/>
        </p:nvSpPr>
        <p:spPr bwMode="auto">
          <a:xfrm>
            <a:off x="1825625" y="3919538"/>
            <a:ext cx="296863" cy="296862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5366" name="Oval 1030"/>
          <p:cNvSpPr>
            <a:spLocks noChangeArrowheads="1"/>
          </p:cNvSpPr>
          <p:nvPr/>
        </p:nvSpPr>
        <p:spPr bwMode="auto">
          <a:xfrm>
            <a:off x="5387975" y="3756025"/>
            <a:ext cx="296863" cy="2968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Oval 1031"/>
          <p:cNvSpPr>
            <a:spLocks noChangeArrowheads="1"/>
          </p:cNvSpPr>
          <p:nvPr/>
        </p:nvSpPr>
        <p:spPr bwMode="auto">
          <a:xfrm>
            <a:off x="1143000" y="2287588"/>
            <a:ext cx="296863" cy="295275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5368" name="Oval 1032"/>
          <p:cNvSpPr>
            <a:spLocks noChangeArrowheads="1"/>
          </p:cNvSpPr>
          <p:nvPr/>
        </p:nvSpPr>
        <p:spPr bwMode="auto">
          <a:xfrm>
            <a:off x="3786188" y="4737100"/>
            <a:ext cx="296862" cy="2968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5369" name="Oval 1033"/>
          <p:cNvSpPr>
            <a:spLocks noChangeArrowheads="1"/>
          </p:cNvSpPr>
          <p:nvPr/>
        </p:nvSpPr>
        <p:spPr bwMode="auto">
          <a:xfrm>
            <a:off x="3786188" y="3430588"/>
            <a:ext cx="296862" cy="296862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5370" name="Oval 1034"/>
          <p:cNvSpPr>
            <a:spLocks noChangeArrowheads="1"/>
          </p:cNvSpPr>
          <p:nvPr/>
        </p:nvSpPr>
        <p:spPr bwMode="auto">
          <a:xfrm>
            <a:off x="6532563" y="4083050"/>
            <a:ext cx="295275" cy="2968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5371" name="Oval 1035"/>
          <p:cNvSpPr>
            <a:spLocks noChangeArrowheads="1"/>
          </p:cNvSpPr>
          <p:nvPr/>
        </p:nvSpPr>
        <p:spPr bwMode="auto">
          <a:xfrm>
            <a:off x="5387975" y="3757613"/>
            <a:ext cx="296863" cy="296862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5372" name="Text Box 1036"/>
          <p:cNvSpPr txBox="1">
            <a:spLocks noChangeArrowheads="1"/>
          </p:cNvSpPr>
          <p:nvPr/>
        </p:nvSpPr>
        <p:spPr bwMode="auto">
          <a:xfrm>
            <a:off x="1143000" y="5878513"/>
            <a:ext cx="3243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2900">
                <a:solidFill>
                  <a:srgbClr val="000000"/>
                </a:solidFill>
              </a:rPr>
              <a:t>A wants to reach X</a:t>
            </a:r>
          </a:p>
        </p:txBody>
      </p:sp>
    </p:spTree>
    <p:extLst>
      <p:ext uri="{BB962C8B-B14F-4D97-AF65-F5344CB8AC3E}">
        <p14:creationId xmlns:p14="http://schemas.microsoft.com/office/powerpoint/2010/main" val="11530983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31188" cy="992188"/>
          </a:xfrm>
        </p:spPr>
        <p:txBody>
          <a:bodyPr lIns="0" tIns="0" rIns="0" bIns="0" anchor="ctr"/>
          <a:lstStyle/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latin typeface="Bookman Old Style" charset="0"/>
              </a:rPr>
              <a:t>B.A.T.M.A.N. (2)</a:t>
            </a:r>
            <a:r>
              <a:rPr lang="ar-sa">
                <a:latin typeface="Bookman Old Style" charset="0"/>
                <a:cs typeface="Arial" charset="0"/>
              </a:rPr>
              <a:t>‏</a:t>
            </a:r>
            <a:endParaRPr lang="en-GB">
              <a:latin typeface="Bookman Old Style" charset="0"/>
            </a:endParaRP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2968625" y="2287588"/>
            <a:ext cx="296863" cy="295275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5387975" y="2287588"/>
            <a:ext cx="296863" cy="295275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1825625" y="3917950"/>
            <a:ext cx="296863" cy="2968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5387975" y="3756025"/>
            <a:ext cx="296863" cy="2968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1143000" y="2287588"/>
            <a:ext cx="296863" cy="295275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3786188" y="4735513"/>
            <a:ext cx="296862" cy="296862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3786188" y="3430588"/>
            <a:ext cx="296862" cy="296862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6532563" y="4083050"/>
            <a:ext cx="295275" cy="2968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5387975" y="3756025"/>
            <a:ext cx="296863" cy="2968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1470025" y="2449513"/>
            <a:ext cx="13065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1470025" y="2613025"/>
            <a:ext cx="327025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938463" y="1960563"/>
            <a:ext cx="5905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A:10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844675" y="3441700"/>
            <a:ext cx="4746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A:9</a:t>
            </a:r>
          </a:p>
        </p:txBody>
      </p:sp>
      <p:sp>
        <p:nvSpPr>
          <p:cNvPr id="16400" name="Rectangle 16"/>
          <p:cNvSpPr>
            <a:spLocks noGrp="1"/>
          </p:cNvSpPr>
          <p:nvPr>
            <p:ph type="body" idx="4294967295"/>
          </p:nvPr>
        </p:nvSpPr>
        <p:spPr>
          <a:xfrm>
            <a:off x="261938" y="5275263"/>
            <a:ext cx="8228012" cy="1582737"/>
          </a:xfrm>
        </p:spPr>
        <p:txBody>
          <a:bodyPr lIns="0" tIns="0" rIns="0" bIns="0"/>
          <a:lstStyle/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900">
                <a:latin typeface="Gill Sans MT" charset="0"/>
              </a:rPr>
              <a:t>Nodes broadcast originator messages (OGM's) every second</a:t>
            </a:r>
          </a:p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900">
                <a:latin typeface="Gill Sans MT" charset="0"/>
              </a:rPr>
              <a:t>OGM's are rebroadcast</a:t>
            </a:r>
          </a:p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900">
                <a:latin typeface="Gill Sans MT" charset="0"/>
              </a:rPr>
              <a:t>Other nodes measure how many OGM's are received in a fixed time window</a:t>
            </a:r>
          </a:p>
        </p:txBody>
      </p:sp>
    </p:spTree>
    <p:extLst>
      <p:ext uri="{BB962C8B-B14F-4D97-AF65-F5344CB8AC3E}">
        <p14:creationId xmlns:p14="http://schemas.microsoft.com/office/powerpoint/2010/main" val="15920630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14325"/>
            <a:ext cx="8228013" cy="1062038"/>
          </a:xfrm>
        </p:spPr>
        <p:txBody>
          <a:bodyPr lIns="0" tIns="0" rIns="0" bIns="0" anchor="ctr"/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400">
                <a:solidFill>
                  <a:srgbClr val="000000"/>
                </a:solidFill>
                <a:latin typeface="Arial" charset="0"/>
                <a:cs typeface="DejaVu Sans" charset="0"/>
              </a:rPr>
              <a:t>B.A.T.M.A.N. (3)‏</a:t>
            </a: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2968625" y="2287588"/>
            <a:ext cx="296863" cy="295275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5387975" y="2287588"/>
            <a:ext cx="296863" cy="295275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1825625" y="3917950"/>
            <a:ext cx="296863" cy="2968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5387975" y="3756025"/>
            <a:ext cx="296863" cy="2968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1143000" y="2287588"/>
            <a:ext cx="296863" cy="295275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3786188" y="4735513"/>
            <a:ext cx="296862" cy="296862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3786188" y="3430588"/>
            <a:ext cx="296862" cy="296862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6532563" y="4083050"/>
            <a:ext cx="295275" cy="2968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5387975" y="3756025"/>
            <a:ext cx="296863" cy="2968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V="1">
            <a:off x="2122488" y="2611438"/>
            <a:ext cx="815975" cy="130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 flipV="1">
            <a:off x="1304925" y="2611438"/>
            <a:ext cx="492125" cy="130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V="1">
            <a:off x="2286000" y="3754438"/>
            <a:ext cx="1306513" cy="33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2286000" y="2613025"/>
            <a:ext cx="819150" cy="1304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1468438" y="2449513"/>
            <a:ext cx="130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3265488" y="2613025"/>
            <a:ext cx="490537" cy="652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756025" y="2940050"/>
            <a:ext cx="4746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A:8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429000" y="3917950"/>
            <a:ext cx="4746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A:7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979488" y="5219700"/>
            <a:ext cx="2903537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 b="1">
                <a:solidFill>
                  <a:srgbClr val="000000"/>
                </a:solidFill>
              </a:rPr>
              <a:t>D BATMAN routing table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GB" sz="16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TO  		VIA   	Q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		B		8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		C		7						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4899025" y="5219700"/>
            <a:ext cx="290512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 b="1">
                <a:solidFill>
                  <a:srgbClr val="000000"/>
                </a:solidFill>
              </a:rPr>
              <a:t>D Final routing table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GB" sz="16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TO  		VIA   	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		B		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					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101975" y="4748213"/>
            <a:ext cx="4746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A:7</a:t>
            </a: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2286000" y="4083050"/>
            <a:ext cx="1306513" cy="652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378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14325"/>
            <a:ext cx="8228013" cy="1062038"/>
          </a:xfrm>
        </p:spPr>
        <p:txBody>
          <a:bodyPr lIns="0" tIns="0" rIns="0" bIns="0" anchor="ctr"/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400">
                <a:solidFill>
                  <a:srgbClr val="000000"/>
                </a:solidFill>
                <a:latin typeface="Arial" charset="0"/>
                <a:cs typeface="DejaVu Sans" charset="0"/>
              </a:rPr>
              <a:t>B.A.T.M.A.N. (4)‏</a:t>
            </a: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2968625" y="2287588"/>
            <a:ext cx="296863" cy="295275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5387975" y="2287588"/>
            <a:ext cx="296863" cy="295275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1825625" y="3917950"/>
            <a:ext cx="296863" cy="2968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387975" y="3756025"/>
            <a:ext cx="296863" cy="2968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1143000" y="2287588"/>
            <a:ext cx="296863" cy="295275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3786188" y="4735513"/>
            <a:ext cx="296862" cy="296862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3786188" y="3430588"/>
            <a:ext cx="296862" cy="296862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6532563" y="4083050"/>
            <a:ext cx="295275" cy="2968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5457825" y="3756025"/>
            <a:ext cx="227013" cy="2968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4083050" y="2611438"/>
            <a:ext cx="1143000" cy="8191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4083050" y="3592513"/>
            <a:ext cx="1143000" cy="327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4913313" y="3429000"/>
            <a:ext cx="4746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A:6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979488" y="5221288"/>
            <a:ext cx="29035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 b="1">
                <a:solidFill>
                  <a:srgbClr val="000000"/>
                </a:solidFill>
              </a:rPr>
              <a:t>G BATMAN routing table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GB" sz="16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TO  		VIA   	Q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		D		6		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		E		7						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899025" y="5221288"/>
            <a:ext cx="29051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 b="1">
                <a:solidFill>
                  <a:srgbClr val="000000"/>
                </a:solidFill>
              </a:rPr>
              <a:t>G Final routing table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GB" sz="16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TO  		VIA   	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		E		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					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408488" y="2613025"/>
            <a:ext cx="4746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A:0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3932238" y="4083050"/>
            <a:ext cx="4762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A:4</a:t>
            </a: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V="1">
            <a:off x="4083050" y="3917950"/>
            <a:ext cx="1143000" cy="819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4899025" y="4257675"/>
            <a:ext cx="4746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A:7</a:t>
            </a:r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3917950" y="3756025"/>
            <a:ext cx="1588" cy="815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091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14325"/>
            <a:ext cx="8228013" cy="1062038"/>
          </a:xfrm>
        </p:spPr>
        <p:txBody>
          <a:bodyPr lIns="0" tIns="0" rIns="0" bIns="0" anchor="ctr"/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400">
                <a:solidFill>
                  <a:srgbClr val="000000"/>
                </a:solidFill>
                <a:latin typeface="Arial" charset="0"/>
                <a:cs typeface="DejaVu Sans" charset="0"/>
              </a:rPr>
              <a:t>B.A.T.M.A.N. (5)‏</a:t>
            </a: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2968625" y="2287588"/>
            <a:ext cx="296863" cy="295275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5387975" y="2287588"/>
            <a:ext cx="296863" cy="295275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1825625" y="3917950"/>
            <a:ext cx="296863" cy="2968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5387975" y="3756025"/>
            <a:ext cx="296863" cy="2968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143000" y="2287588"/>
            <a:ext cx="163513" cy="161925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3786188" y="4735513"/>
            <a:ext cx="296862" cy="296862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3786188" y="3430588"/>
            <a:ext cx="296862" cy="296862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6532563" y="4083050"/>
            <a:ext cx="295275" cy="2968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5457825" y="3756025"/>
            <a:ext cx="227013" cy="2968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4160838" y="4319588"/>
            <a:ext cx="2290762" cy="549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5715000" y="3917950"/>
            <a:ext cx="738188" cy="403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054725" y="3756025"/>
            <a:ext cx="4762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A:5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729288" y="4584700"/>
            <a:ext cx="4762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A:6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979488" y="5221288"/>
            <a:ext cx="29035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 b="1">
                <a:solidFill>
                  <a:srgbClr val="000000"/>
                </a:solidFill>
              </a:rPr>
              <a:t>X BATMAN routing table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GB" sz="16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TO  		VIA   	Q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		G		5		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		E		6						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4899025" y="5221288"/>
            <a:ext cx="29051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 b="1">
                <a:solidFill>
                  <a:srgbClr val="000000"/>
                </a:solidFill>
              </a:rPr>
              <a:t>X Final routing table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GB" sz="16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TO  		VIA   	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		E		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5445627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Carrier Sense Multiple Access (CSMA)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Listen to medium and wait until it is free</a:t>
            </a:r>
            <a:br>
              <a:rPr lang="en-US"/>
            </a:br>
            <a:r>
              <a:rPr lang="en-US"/>
              <a:t>(no one else is talking)</a:t>
            </a:r>
          </a:p>
          <a:p>
            <a:endParaRPr lang="en-US"/>
          </a:p>
          <a:p>
            <a:r>
              <a:rPr lang="en-US"/>
              <a:t>Wait a random backoff time</a:t>
            </a:r>
          </a:p>
          <a:p>
            <a:pPr lvl="1">
              <a:buFontTx/>
              <a:buNone/>
            </a:pPr>
            <a:endParaRPr lang="en-US"/>
          </a:p>
          <a:p>
            <a:r>
              <a:rPr lang="en-US" b="1">
                <a:solidFill>
                  <a:srgbClr val="FF0000"/>
                </a:solidFill>
              </a:rPr>
              <a:t>Advantage:</a:t>
            </a:r>
            <a:r>
              <a:rPr lang="en-US"/>
              <a:t> Simple to implement</a:t>
            </a:r>
          </a:p>
          <a:p>
            <a:endParaRPr lang="en-US"/>
          </a:p>
          <a:p>
            <a:r>
              <a:rPr lang="en-US" b="1">
                <a:solidFill>
                  <a:srgbClr val="FF0000"/>
                </a:solidFill>
              </a:rPr>
              <a:t>Disadvantage:</a:t>
            </a:r>
            <a:r>
              <a:rPr lang="en-US"/>
              <a:t> Cannot recover from a collision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D027-14ED-ED41-94CD-CEB0C41B0F51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5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14325"/>
            <a:ext cx="8228013" cy="1062038"/>
          </a:xfrm>
        </p:spPr>
        <p:txBody>
          <a:bodyPr lIns="0" tIns="0" rIns="0" bIns="0" anchor="ctr"/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400">
                <a:solidFill>
                  <a:srgbClr val="000000"/>
                </a:solidFill>
                <a:latin typeface="Arial" charset="0"/>
                <a:cs typeface="DejaVu Sans" charset="0"/>
              </a:rPr>
              <a:t>B.A.T.M.A.N. (6)‏</a:t>
            </a:r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2968625" y="2287588"/>
            <a:ext cx="296863" cy="295275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5387975" y="2287588"/>
            <a:ext cx="296863" cy="295275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1825625" y="3919538"/>
            <a:ext cx="296863" cy="296862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5387975" y="3756025"/>
            <a:ext cx="296863" cy="2968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979488" y="2122488"/>
            <a:ext cx="327025" cy="327025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3786188" y="4737100"/>
            <a:ext cx="296862" cy="2968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3786188" y="3430588"/>
            <a:ext cx="296862" cy="296862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6532563" y="4083050"/>
            <a:ext cx="295275" cy="2968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5457825" y="3757613"/>
            <a:ext cx="227013" cy="296862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979488" y="5221288"/>
            <a:ext cx="29035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 b="1">
                <a:solidFill>
                  <a:srgbClr val="000000"/>
                </a:solidFill>
              </a:rPr>
              <a:t>X BATMAN routing table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GB" sz="16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TO  		VIA   	Q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		G		5		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		E		6						</a:t>
            </a: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4079875" y="4244975"/>
            <a:ext cx="2452688" cy="654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 flipV="1">
            <a:off x="2120900" y="4079875"/>
            <a:ext cx="1636713" cy="657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 flipV="1">
            <a:off x="1304925" y="2447925"/>
            <a:ext cx="655638" cy="130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3756025" y="5224463"/>
            <a:ext cx="2903538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 b="1">
                <a:solidFill>
                  <a:srgbClr val="000000"/>
                </a:solidFill>
              </a:rPr>
              <a:t>E BATMAN routing table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GB" sz="16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TO  		VIA   	Q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		C		7		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		D		4		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6367463" y="5224463"/>
            <a:ext cx="2905125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 b="1">
                <a:solidFill>
                  <a:srgbClr val="000000"/>
                </a:solidFill>
              </a:rPr>
              <a:t>C BATMAN routing table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GB" sz="16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TO  		VIA   	Q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		A		9								</a:t>
            </a:r>
          </a:p>
        </p:txBody>
      </p:sp>
    </p:spTree>
    <p:extLst>
      <p:ext uri="{BB962C8B-B14F-4D97-AF65-F5344CB8AC3E}">
        <p14:creationId xmlns:p14="http://schemas.microsoft.com/office/powerpoint/2010/main" val="27333726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87325"/>
            <a:ext cx="8231188" cy="922338"/>
          </a:xfrm>
        </p:spPr>
        <p:txBody>
          <a:bodyPr lIns="0" tIns="0" rIns="0" bIns="0" anchor="ctr"/>
          <a:lstStyle/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latin typeface="Bookman Old Style" charset="0"/>
              </a:rPr>
              <a:t>Current GW selection techniques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4672013" y="1604963"/>
            <a:ext cx="4014787" cy="2174875"/>
          </a:xfrm>
        </p:spPr>
        <p:txBody>
          <a:bodyPr lIns="0" tIns="0" rIns="0" bIns="0"/>
          <a:lstStyle/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>
                <a:latin typeface="Gill Sans MT" charset="0"/>
              </a:rPr>
              <a:t>Minimum hop count to gateways</a:t>
            </a:r>
          </a:p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>
                <a:latin typeface="Gill Sans MT" charset="0"/>
              </a:rPr>
              <a:t>Used by routing protocols like AODV</a:t>
            </a:r>
          </a:p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>
                <a:latin typeface="Gill Sans MT" charset="0"/>
              </a:rPr>
              <a:t>Creates single over congested gateways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2041525" y="2905125"/>
            <a:ext cx="207963" cy="2333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3729038" y="2905125"/>
            <a:ext cx="207962" cy="2333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1244600" y="4187825"/>
            <a:ext cx="206375" cy="2333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3729038" y="4059238"/>
            <a:ext cx="207962" cy="233362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654050" y="2776538"/>
            <a:ext cx="228600" cy="257175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2611438" y="4829175"/>
            <a:ext cx="206375" cy="2333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2611438" y="3803650"/>
            <a:ext cx="206375" cy="2333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4527550" y="4316413"/>
            <a:ext cx="207963" cy="233362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3778250" y="4059238"/>
            <a:ext cx="158750" cy="233362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815975" y="5389563"/>
            <a:ext cx="490538" cy="48895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3590925" y="1633538"/>
            <a:ext cx="490538" cy="488950"/>
          </a:xfrm>
          <a:prstGeom prst="smileyFace">
            <a:avLst>
              <a:gd name="adj" fmla="val -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143000" y="6042025"/>
            <a:ext cx="6365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GW1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938463" y="1644650"/>
            <a:ext cx="6365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GW2</a:t>
            </a: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979488" y="2940050"/>
            <a:ext cx="9794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979488" y="2940050"/>
            <a:ext cx="327025" cy="11430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flipV="1">
            <a:off x="1468438" y="2938463"/>
            <a:ext cx="490537" cy="11461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1468438" y="4244975"/>
            <a:ext cx="979487" cy="49053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2611438" y="3917950"/>
            <a:ext cx="1587" cy="81756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flipH="1" flipV="1">
            <a:off x="1957388" y="2938463"/>
            <a:ext cx="655637" cy="8191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 flipH="1">
            <a:off x="1957388" y="2940050"/>
            <a:ext cx="16351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 flipH="1">
            <a:off x="2936875" y="4244975"/>
            <a:ext cx="820738" cy="49053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 flipH="1" flipV="1">
            <a:off x="2773363" y="3917950"/>
            <a:ext cx="819150" cy="1666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3756025" y="3100388"/>
            <a:ext cx="1588" cy="8191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 flipH="1" flipV="1">
            <a:off x="3916363" y="4079875"/>
            <a:ext cx="492125" cy="3302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3917950" y="3101975"/>
            <a:ext cx="654050" cy="130651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 flipV="1">
            <a:off x="1143000" y="4408488"/>
            <a:ext cx="163513" cy="98266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 flipH="1">
            <a:off x="1958975" y="2122488"/>
            <a:ext cx="1798638" cy="81756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 flipH="1">
            <a:off x="2284413" y="3101975"/>
            <a:ext cx="1308100" cy="1588"/>
          </a:xfrm>
          <a:prstGeom prst="line">
            <a:avLst/>
          </a:prstGeom>
          <a:noFill/>
          <a:ln w="108000">
            <a:solidFill>
              <a:srgbClr val="FF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 flipH="1">
            <a:off x="2286000" y="2286000"/>
            <a:ext cx="1471613" cy="815975"/>
          </a:xfrm>
          <a:prstGeom prst="line">
            <a:avLst/>
          </a:prstGeom>
          <a:noFill/>
          <a:ln w="108000">
            <a:solidFill>
              <a:srgbClr val="FF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 flipH="1">
            <a:off x="652463" y="2776538"/>
            <a:ext cx="1308100" cy="1587"/>
          </a:xfrm>
          <a:prstGeom prst="line">
            <a:avLst/>
          </a:prstGeom>
          <a:noFill/>
          <a:ln w="108000">
            <a:solidFill>
              <a:srgbClr val="28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H="1">
            <a:off x="1957388" y="2122488"/>
            <a:ext cx="1146175" cy="654050"/>
          </a:xfrm>
          <a:prstGeom prst="line">
            <a:avLst/>
          </a:prstGeom>
          <a:noFill/>
          <a:ln w="108000">
            <a:solidFill>
              <a:srgbClr val="28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3756025" y="2122488"/>
            <a:ext cx="1588" cy="6540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3917950" y="2776538"/>
            <a:ext cx="817563" cy="1468437"/>
          </a:xfrm>
          <a:prstGeom prst="line">
            <a:avLst/>
          </a:prstGeom>
          <a:noFill/>
          <a:ln w="108000">
            <a:solidFill>
              <a:srgbClr val="FFD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>
            <a:off x="3917950" y="2122488"/>
            <a:ext cx="1588" cy="654050"/>
          </a:xfrm>
          <a:prstGeom prst="line">
            <a:avLst/>
          </a:prstGeom>
          <a:noFill/>
          <a:ln w="108000">
            <a:solidFill>
              <a:srgbClr val="FFD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196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87325"/>
            <a:ext cx="8231188" cy="922338"/>
          </a:xfrm>
        </p:spPr>
        <p:txBody>
          <a:bodyPr lIns="0" tIns="0" rIns="0" bIns="0" anchor="ctr"/>
          <a:lstStyle/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latin typeface="Bookman Old Style" charset="0"/>
              </a:rPr>
              <a:t>Current GW selection techniques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4672013" y="1604963"/>
            <a:ext cx="4014787" cy="3833812"/>
          </a:xfrm>
        </p:spPr>
        <p:txBody>
          <a:bodyPr lIns="0" tIns="0" rIns="0" bIns="0"/>
          <a:lstStyle/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>
                <a:latin typeface="Gill Sans MT" charset="0"/>
              </a:rPr>
              <a:t>Best link quality to GW</a:t>
            </a:r>
          </a:p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>
                <a:latin typeface="Gill Sans MT" charset="0"/>
              </a:rPr>
              <a:t>Used by </a:t>
            </a:r>
          </a:p>
          <a:p>
            <a:pPr marL="863600" lvl="1" indent="-287338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100">
                <a:latin typeface="Gill Sans MT" charset="0"/>
              </a:rPr>
              <a:t>source routing protocols like MIT Srcr </a:t>
            </a:r>
          </a:p>
          <a:p>
            <a:pPr marL="863600" lvl="1" indent="-287338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100">
                <a:latin typeface="Gill Sans MT" charset="0"/>
              </a:rPr>
              <a:t>Link state protocols like OLSR</a:t>
            </a:r>
          </a:p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>
                <a:latin typeface="Gill Sans MT" charset="0"/>
              </a:rPr>
              <a:t>Prevents congested links to GW </a:t>
            </a:r>
          </a:p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>
                <a:latin typeface="Gill Sans MT" charset="0"/>
              </a:rPr>
              <a:t>Not global optimum of GW BW usage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041525" y="2905125"/>
            <a:ext cx="207963" cy="2333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729038" y="2905125"/>
            <a:ext cx="207962" cy="2333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1244600" y="4187825"/>
            <a:ext cx="206375" cy="2333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3729038" y="4059238"/>
            <a:ext cx="207962" cy="233362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654050" y="2776538"/>
            <a:ext cx="228600" cy="257175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2611438" y="4829175"/>
            <a:ext cx="206375" cy="2333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2611438" y="3803650"/>
            <a:ext cx="206375" cy="2333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4527550" y="4316413"/>
            <a:ext cx="207963" cy="233362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3778250" y="4059238"/>
            <a:ext cx="158750" cy="233362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815975" y="5389563"/>
            <a:ext cx="490538" cy="48895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3590925" y="1633538"/>
            <a:ext cx="490538" cy="488950"/>
          </a:xfrm>
          <a:prstGeom prst="smileyFace">
            <a:avLst>
              <a:gd name="adj" fmla="val 2884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1143000" y="6042025"/>
            <a:ext cx="6365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GW1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2938463" y="1644650"/>
            <a:ext cx="6365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GW2</a:t>
            </a: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979488" y="2940050"/>
            <a:ext cx="9794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979488" y="2940050"/>
            <a:ext cx="327025" cy="11430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1468438" y="2938463"/>
            <a:ext cx="490537" cy="11461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1468438" y="4244975"/>
            <a:ext cx="979487" cy="49053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2611438" y="3917950"/>
            <a:ext cx="1587" cy="81756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 flipH="1" flipV="1">
            <a:off x="1957388" y="2938463"/>
            <a:ext cx="655637" cy="8191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 flipH="1">
            <a:off x="1957388" y="2940050"/>
            <a:ext cx="16351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 flipH="1">
            <a:off x="2936875" y="4244975"/>
            <a:ext cx="820738" cy="49053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 flipV="1">
            <a:off x="2773363" y="3917950"/>
            <a:ext cx="819150" cy="1666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3756025" y="3100388"/>
            <a:ext cx="1588" cy="8191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 flipH="1" flipV="1">
            <a:off x="3916363" y="4079875"/>
            <a:ext cx="492125" cy="3302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3917950" y="3101975"/>
            <a:ext cx="654050" cy="130651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 flipV="1">
            <a:off x="1143000" y="4408488"/>
            <a:ext cx="163513" cy="98266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 flipH="1">
            <a:off x="1958975" y="2122488"/>
            <a:ext cx="1798638" cy="81756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 flipH="1">
            <a:off x="652463" y="2776538"/>
            <a:ext cx="1308100" cy="1587"/>
          </a:xfrm>
          <a:prstGeom prst="line">
            <a:avLst/>
          </a:prstGeom>
          <a:noFill/>
          <a:ln w="108000">
            <a:solidFill>
              <a:srgbClr val="28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 flipH="1">
            <a:off x="1957388" y="2122488"/>
            <a:ext cx="1146175" cy="654050"/>
          </a:xfrm>
          <a:prstGeom prst="line">
            <a:avLst/>
          </a:prstGeom>
          <a:noFill/>
          <a:ln w="108000">
            <a:solidFill>
              <a:srgbClr val="28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3756025" y="2122488"/>
            <a:ext cx="1588" cy="6540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3917950" y="2776538"/>
            <a:ext cx="817563" cy="1468437"/>
          </a:xfrm>
          <a:prstGeom prst="line">
            <a:avLst/>
          </a:prstGeom>
          <a:noFill/>
          <a:ln w="108000">
            <a:solidFill>
              <a:srgbClr val="FFD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3" name="Line 35"/>
          <p:cNvSpPr>
            <a:spLocks noChangeShapeType="1"/>
          </p:cNvSpPr>
          <p:nvPr/>
        </p:nvSpPr>
        <p:spPr bwMode="auto">
          <a:xfrm>
            <a:off x="3917950" y="2122488"/>
            <a:ext cx="1588" cy="654050"/>
          </a:xfrm>
          <a:prstGeom prst="line">
            <a:avLst/>
          </a:prstGeom>
          <a:noFill/>
          <a:ln w="108000">
            <a:solidFill>
              <a:srgbClr val="FFD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4" name="Line 36"/>
          <p:cNvSpPr>
            <a:spLocks noChangeShapeType="1"/>
          </p:cNvSpPr>
          <p:nvPr/>
        </p:nvSpPr>
        <p:spPr bwMode="auto">
          <a:xfrm>
            <a:off x="2449513" y="3917950"/>
            <a:ext cx="1587" cy="979488"/>
          </a:xfrm>
          <a:prstGeom prst="line">
            <a:avLst/>
          </a:prstGeom>
          <a:noFill/>
          <a:ln w="108000">
            <a:solidFill>
              <a:srgbClr val="FF42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>
            <a:off x="1468438" y="4408488"/>
            <a:ext cx="979487" cy="488950"/>
          </a:xfrm>
          <a:prstGeom prst="line">
            <a:avLst/>
          </a:prstGeom>
          <a:noFill/>
          <a:ln w="108000">
            <a:solidFill>
              <a:srgbClr val="FF42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 flipH="1">
            <a:off x="1304925" y="4408488"/>
            <a:ext cx="165100" cy="979487"/>
          </a:xfrm>
          <a:prstGeom prst="line">
            <a:avLst/>
          </a:prstGeom>
          <a:noFill/>
          <a:ln w="108000">
            <a:solidFill>
              <a:srgbClr val="FF42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2938463" y="2460625"/>
            <a:ext cx="452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2.2</a:t>
            </a: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1181100" y="2952750"/>
            <a:ext cx="4524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1.5</a:t>
            </a: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815975" y="3592513"/>
            <a:ext cx="27781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2651125" y="4244975"/>
            <a:ext cx="2778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1670050" y="4748213"/>
            <a:ext cx="2778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854075" y="4748213"/>
            <a:ext cx="2778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2449513" y="3265488"/>
            <a:ext cx="2778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2574" name="Text Box 46"/>
          <p:cNvSpPr txBox="1">
            <a:spLocks noChangeArrowheads="1"/>
          </p:cNvSpPr>
          <p:nvPr/>
        </p:nvSpPr>
        <p:spPr bwMode="auto">
          <a:xfrm>
            <a:off x="3957638" y="2298700"/>
            <a:ext cx="2778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4292600" y="3265488"/>
            <a:ext cx="2778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202482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87325"/>
            <a:ext cx="8231188" cy="922338"/>
          </a:xfrm>
        </p:spPr>
        <p:txBody>
          <a:bodyPr lIns="0" tIns="0" rIns="0" bIns="0" anchor="ctr"/>
          <a:lstStyle/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latin typeface="Bookman Old Style" charset="0"/>
              </a:rPr>
              <a:t>Current GW selection techniques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4672013" y="1604963"/>
            <a:ext cx="4014787" cy="4835525"/>
          </a:xfrm>
        </p:spPr>
        <p:txBody>
          <a:bodyPr lIns="0" tIns="0" rIns="0" bIns="0"/>
          <a:lstStyle/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>
                <a:latin typeface="Gill Sans MT" charset="0"/>
              </a:rPr>
              <a:t>BATMAN has advanced a little further</a:t>
            </a:r>
          </a:p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>
                <a:latin typeface="Gill Sans MT" charset="0"/>
              </a:rPr>
              <a:t>GW can advertise downlink speed</a:t>
            </a:r>
          </a:p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>
                <a:latin typeface="Gill Sans MT" charset="0"/>
              </a:rPr>
              <a:t>User can choose GW selection based on</a:t>
            </a:r>
          </a:p>
          <a:p>
            <a:pPr marL="863600" lvl="1" indent="-287338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100">
                <a:latin typeface="Gill Sans MT" charset="0"/>
              </a:rPr>
              <a:t>GW with best BW</a:t>
            </a:r>
          </a:p>
          <a:p>
            <a:pPr marL="863600" lvl="1" indent="-287338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100">
                <a:latin typeface="Gill Sans MT" charset="0"/>
              </a:rPr>
              <a:t>Stable GW (need history)</a:t>
            </a:r>
            <a:r>
              <a:rPr lang="ar-sa" sz="2100">
                <a:latin typeface="Gill Sans MT" charset="0"/>
                <a:cs typeface="Arial" charset="0"/>
              </a:rPr>
              <a:t>‏</a:t>
            </a:r>
            <a:endParaRPr lang="en-GB" sz="2100">
              <a:latin typeface="Gill Sans MT" charset="0"/>
            </a:endParaRPr>
          </a:p>
          <a:p>
            <a:pPr marL="863600" lvl="1" indent="-287338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100">
                <a:latin typeface="Gill Sans MT" charset="0"/>
              </a:rPr>
              <a:t>GW</a:t>
            </a:r>
            <a:r>
              <a:rPr lang="en-GB" sz="2100" baseline="-33000">
                <a:latin typeface="Gill Sans MT" charset="0"/>
              </a:rPr>
              <a:t>BW </a:t>
            </a:r>
            <a:r>
              <a:rPr lang="en-GB" sz="2100">
                <a:latin typeface="Gill Sans MT" charset="0"/>
              </a:rPr>
              <a:t>x LQ</a:t>
            </a:r>
          </a:p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>
                <a:latin typeface="Gill Sans MT" charset="0"/>
              </a:rPr>
              <a:t>Can't trust advertised GW BW</a:t>
            </a:r>
          </a:p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>
                <a:latin typeface="Gill Sans MT" charset="0"/>
              </a:rPr>
              <a:t>Doesn't achieve fairness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2041525" y="2905125"/>
            <a:ext cx="207963" cy="2333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3729038" y="2905125"/>
            <a:ext cx="207962" cy="2333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1244600" y="4187825"/>
            <a:ext cx="206375" cy="2333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3729038" y="4059238"/>
            <a:ext cx="207962" cy="233362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654050" y="2776538"/>
            <a:ext cx="228600" cy="257175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2611438" y="4829175"/>
            <a:ext cx="206375" cy="2333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2611438" y="3803650"/>
            <a:ext cx="206375" cy="233363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4527550" y="4316413"/>
            <a:ext cx="207963" cy="233362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3778250" y="4059238"/>
            <a:ext cx="158750" cy="233362"/>
          </a:xfrm>
          <a:prstGeom prst="ellipse">
            <a:avLst/>
          </a:prstGeom>
          <a:solidFill>
            <a:srgbClr val="4F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815975" y="5389563"/>
            <a:ext cx="490538" cy="48895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3590925" y="1633538"/>
            <a:ext cx="490538" cy="488950"/>
          </a:xfrm>
          <a:prstGeom prst="smileyFace">
            <a:avLst>
              <a:gd name="adj" fmla="val 2884"/>
            </a:avLst>
          </a:prstGeom>
          <a:solidFill>
            <a:srgbClr val="23FF2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143000" y="6042025"/>
            <a:ext cx="6365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GW1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938463" y="1644650"/>
            <a:ext cx="6365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GW2</a:t>
            </a: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979488" y="2940050"/>
            <a:ext cx="9794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979488" y="2940050"/>
            <a:ext cx="327025" cy="11430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V="1">
            <a:off x="1468438" y="2938463"/>
            <a:ext cx="490537" cy="11461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1468438" y="4244975"/>
            <a:ext cx="979487" cy="49053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2611438" y="3917950"/>
            <a:ext cx="1587" cy="81756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 flipH="1" flipV="1">
            <a:off x="1957388" y="2938463"/>
            <a:ext cx="655637" cy="8191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flipH="1">
            <a:off x="1957388" y="2940050"/>
            <a:ext cx="16351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 flipH="1">
            <a:off x="2936875" y="4244975"/>
            <a:ext cx="820738" cy="49053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 flipH="1" flipV="1">
            <a:off x="2773363" y="3917950"/>
            <a:ext cx="819150" cy="1666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 flipV="1">
            <a:off x="3756025" y="3100388"/>
            <a:ext cx="1588" cy="8191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 flipH="1" flipV="1">
            <a:off x="3916363" y="4079875"/>
            <a:ext cx="492125" cy="3302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3917950" y="3101975"/>
            <a:ext cx="654050" cy="130651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 flipV="1">
            <a:off x="1143000" y="4408488"/>
            <a:ext cx="163513" cy="98266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 flipH="1">
            <a:off x="1958975" y="2122488"/>
            <a:ext cx="1798638" cy="81756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 flipH="1">
            <a:off x="652463" y="2776538"/>
            <a:ext cx="1308100" cy="1587"/>
          </a:xfrm>
          <a:prstGeom prst="line">
            <a:avLst/>
          </a:prstGeom>
          <a:noFill/>
          <a:ln w="108000">
            <a:solidFill>
              <a:srgbClr val="28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 flipH="1">
            <a:off x="1957388" y="2122488"/>
            <a:ext cx="1146175" cy="654050"/>
          </a:xfrm>
          <a:prstGeom prst="line">
            <a:avLst/>
          </a:prstGeom>
          <a:noFill/>
          <a:ln w="108000">
            <a:solidFill>
              <a:srgbClr val="28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3756025" y="2122488"/>
            <a:ext cx="1588" cy="6540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3917950" y="2776538"/>
            <a:ext cx="817563" cy="1468437"/>
          </a:xfrm>
          <a:prstGeom prst="line">
            <a:avLst/>
          </a:prstGeom>
          <a:noFill/>
          <a:ln w="108000">
            <a:solidFill>
              <a:srgbClr val="FFD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3917950" y="2122488"/>
            <a:ext cx="1588" cy="654050"/>
          </a:xfrm>
          <a:prstGeom prst="line">
            <a:avLst/>
          </a:prstGeom>
          <a:noFill/>
          <a:ln w="108000">
            <a:solidFill>
              <a:srgbClr val="FFD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2449513" y="3917950"/>
            <a:ext cx="1587" cy="979488"/>
          </a:xfrm>
          <a:prstGeom prst="line">
            <a:avLst/>
          </a:prstGeom>
          <a:noFill/>
          <a:ln w="108000">
            <a:solidFill>
              <a:srgbClr val="FF42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1468438" y="4408488"/>
            <a:ext cx="979487" cy="488950"/>
          </a:xfrm>
          <a:prstGeom prst="line">
            <a:avLst/>
          </a:prstGeom>
          <a:noFill/>
          <a:ln w="108000">
            <a:solidFill>
              <a:srgbClr val="FF42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 flipH="1">
            <a:off x="1304925" y="4408488"/>
            <a:ext cx="165100" cy="979487"/>
          </a:xfrm>
          <a:prstGeom prst="line">
            <a:avLst/>
          </a:prstGeom>
          <a:noFill/>
          <a:ln w="108000">
            <a:solidFill>
              <a:srgbClr val="FF42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2938463" y="2460625"/>
            <a:ext cx="393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23592" name="Text Box 40"/>
          <p:cNvSpPr txBox="1">
            <a:spLocks noChangeArrowheads="1"/>
          </p:cNvSpPr>
          <p:nvPr/>
        </p:nvSpPr>
        <p:spPr bwMode="auto">
          <a:xfrm>
            <a:off x="1181100" y="2952750"/>
            <a:ext cx="2778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3593" name="Text Box 41"/>
          <p:cNvSpPr txBox="1">
            <a:spLocks noChangeArrowheads="1"/>
          </p:cNvSpPr>
          <p:nvPr/>
        </p:nvSpPr>
        <p:spPr bwMode="auto">
          <a:xfrm>
            <a:off x="815975" y="3592513"/>
            <a:ext cx="27781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3594" name="Text Box 42"/>
          <p:cNvSpPr txBox="1">
            <a:spLocks noChangeArrowheads="1"/>
          </p:cNvSpPr>
          <p:nvPr/>
        </p:nvSpPr>
        <p:spPr bwMode="auto">
          <a:xfrm>
            <a:off x="1403350" y="5062538"/>
            <a:ext cx="392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23595" name="Text Box 43"/>
          <p:cNvSpPr txBox="1">
            <a:spLocks noChangeArrowheads="1"/>
          </p:cNvSpPr>
          <p:nvPr/>
        </p:nvSpPr>
        <p:spPr bwMode="auto">
          <a:xfrm>
            <a:off x="2449513" y="3265488"/>
            <a:ext cx="2778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3957638" y="2298700"/>
            <a:ext cx="2778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23597" name="Text Box 45"/>
          <p:cNvSpPr txBox="1">
            <a:spLocks noChangeArrowheads="1"/>
          </p:cNvSpPr>
          <p:nvPr/>
        </p:nvSpPr>
        <p:spPr bwMode="auto">
          <a:xfrm>
            <a:off x="4292600" y="3265488"/>
            <a:ext cx="2778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3749675" y="1306513"/>
            <a:ext cx="1003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256 kbps</a:t>
            </a:r>
          </a:p>
        </p:txBody>
      </p:sp>
      <p:sp>
        <p:nvSpPr>
          <p:cNvPr id="23599" name="Text Box 47"/>
          <p:cNvSpPr txBox="1">
            <a:spLocks noChangeArrowheads="1"/>
          </p:cNvSpPr>
          <p:nvPr/>
        </p:nvSpPr>
        <p:spPr bwMode="auto">
          <a:xfrm>
            <a:off x="1446213" y="5551488"/>
            <a:ext cx="1003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07988" eaLnBrk="0" hangingPunct="0"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512 kbps</a:t>
            </a:r>
          </a:p>
        </p:txBody>
      </p:sp>
      <p:sp>
        <p:nvSpPr>
          <p:cNvPr id="23600" name="Text Box 48"/>
          <p:cNvSpPr txBox="1">
            <a:spLocks noChangeArrowheads="1"/>
          </p:cNvSpPr>
          <p:nvPr/>
        </p:nvSpPr>
        <p:spPr bwMode="auto">
          <a:xfrm>
            <a:off x="1795463" y="4244975"/>
            <a:ext cx="2778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2611438" y="4244975"/>
            <a:ext cx="279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00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232629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Wireless Interference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r>
              <a:rPr lang="en-US"/>
              <a:t>Two transmitting stations interfere with each other at the receiver</a:t>
            </a:r>
          </a:p>
          <a:p>
            <a:r>
              <a:rPr lang="en-US"/>
              <a:t>Receiver gets garbage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5E7D-0E25-2F4C-8781-8633D8649574}" type="slidenum">
              <a:rPr lang="en-US"/>
              <a:pPr/>
              <a:t>7</a:t>
            </a:fld>
            <a:endParaRPr lang="en-US"/>
          </a:p>
        </p:txBody>
      </p:sp>
      <p:sp>
        <p:nvSpPr>
          <p:cNvPr id="105476" name="Oval 4"/>
          <p:cNvSpPr>
            <a:spLocks noChangeArrowheads="1"/>
          </p:cNvSpPr>
          <p:nvPr/>
        </p:nvSpPr>
        <p:spPr bwMode="auto">
          <a:xfrm>
            <a:off x="2514600" y="38100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>
            <a:off x="2971800" y="44196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 flipH="1">
            <a:off x="4191000" y="44196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9" name="Oval 7"/>
          <p:cNvSpPr>
            <a:spLocks noChangeArrowheads="1"/>
          </p:cNvSpPr>
          <p:nvPr/>
        </p:nvSpPr>
        <p:spPr bwMode="auto">
          <a:xfrm>
            <a:off x="5334000" y="38862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Oval 8"/>
          <p:cNvSpPr>
            <a:spLocks noChangeArrowheads="1"/>
          </p:cNvSpPr>
          <p:nvPr/>
        </p:nvSpPr>
        <p:spPr bwMode="auto">
          <a:xfrm>
            <a:off x="3733800" y="54864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2727325" y="3962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2667000" y="38862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5486400" y="39624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</a:t>
            </a: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3886200" y="5576888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6431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Carrier Sense Multiple Access</a:t>
            </a:r>
            <a:br>
              <a:rPr lang="en-US" sz="3600"/>
            </a:br>
            <a:r>
              <a:rPr lang="en-US" sz="3600"/>
              <a:t>with Collision Detection (CSMA-CD)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>
                <a:solidFill>
                  <a:srgbClr val="FF0000"/>
                </a:solidFill>
              </a:rPr>
              <a:t>Procedure</a:t>
            </a:r>
          </a:p>
          <a:p>
            <a:pPr lvl="1"/>
            <a:r>
              <a:rPr lang="en-US" sz="2000"/>
              <a:t>Listen to medium and wait until it is free</a:t>
            </a:r>
          </a:p>
          <a:p>
            <a:pPr lvl="1"/>
            <a:r>
              <a:rPr lang="en-US" sz="2000"/>
              <a:t>Start talking, but listen to see if someone else starts talking too</a:t>
            </a:r>
          </a:p>
          <a:p>
            <a:pPr lvl="1"/>
            <a:r>
              <a:rPr lang="en-US" sz="2000"/>
              <a:t>If collision, stop; start talking after a random backoff time</a:t>
            </a:r>
          </a:p>
          <a:p>
            <a:r>
              <a:rPr lang="en-US" sz="2400"/>
              <a:t>Used for hub-based Ethernet</a:t>
            </a:r>
          </a:p>
          <a:p>
            <a:endParaRPr lang="en-US" sz="2400"/>
          </a:p>
          <a:p>
            <a:r>
              <a:rPr lang="en-US" sz="2400" b="1">
                <a:solidFill>
                  <a:srgbClr val="FF0000"/>
                </a:solidFill>
              </a:rPr>
              <a:t>Advantage:</a:t>
            </a:r>
            <a:r>
              <a:rPr lang="en-US" sz="2400"/>
              <a:t> More efficient than basic CSMA</a:t>
            </a:r>
          </a:p>
          <a:p>
            <a:pPr lvl="1"/>
            <a:endParaRPr lang="en-US" sz="2000"/>
          </a:p>
          <a:p>
            <a:r>
              <a:rPr lang="en-US" sz="2400" b="1">
                <a:solidFill>
                  <a:srgbClr val="FF0000"/>
                </a:solidFill>
              </a:rPr>
              <a:t>Disadvantage:</a:t>
            </a:r>
            <a:r>
              <a:rPr lang="en-US" sz="2400"/>
              <a:t> Requires ability to detect collisions</a:t>
            </a:r>
          </a:p>
          <a:p>
            <a:pPr lvl="1"/>
            <a:r>
              <a:rPr lang="en-US" sz="2000"/>
              <a:t>More difficult in wireless scenario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9078-946F-E948-9F0C-C75B93FC20CD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0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Collision Detection in Wireless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No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fate sharing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of the link</a:t>
            </a:r>
          </a:p>
          <a:p>
            <a:pPr lvl="1">
              <a:lnSpc>
                <a:spcPct val="90000"/>
              </a:lnSpc>
            </a:pPr>
            <a:r>
              <a:rPr lang="en-US"/>
              <a:t>High loss rates</a:t>
            </a:r>
          </a:p>
          <a:p>
            <a:pPr lvl="1">
              <a:lnSpc>
                <a:spcPct val="90000"/>
              </a:lnSpc>
            </a:pPr>
            <a:r>
              <a:rPr lang="en-US"/>
              <a:t>Variable channel conditions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Radios are not full duplex</a:t>
            </a:r>
          </a:p>
          <a:p>
            <a:pPr lvl="1">
              <a:lnSpc>
                <a:spcPct val="90000"/>
              </a:lnSpc>
            </a:pPr>
            <a:r>
              <a:rPr lang="en-US"/>
              <a:t>Cannot simultaneously transmit and receive</a:t>
            </a:r>
          </a:p>
          <a:p>
            <a:pPr lvl="1">
              <a:lnSpc>
                <a:spcPct val="90000"/>
              </a:lnSpc>
            </a:pPr>
            <a:r>
              <a:rPr lang="en-US"/>
              <a:t>Transmit signal is stronger than received signal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54EF-1492-7E44-A2D3-B789B07517F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2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2900</Words>
  <Application>Microsoft Macintosh PowerPoint</Application>
  <PresentationFormat>On-screen Show (4:3)</PresentationFormat>
  <Paragraphs>839</Paragraphs>
  <Slides>63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1_Default Design</vt:lpstr>
      <vt:lpstr>Wireless Networking</vt:lpstr>
      <vt:lpstr>What is a Wireless Network?</vt:lpstr>
      <vt:lpstr>Wireless Communications Networks</vt:lpstr>
      <vt:lpstr>Differences from the Wired Network</vt:lpstr>
      <vt:lpstr>Challenges in Wireless Networking</vt:lpstr>
      <vt:lpstr>Carrier Sense Multiple Access (CSMA)</vt:lpstr>
      <vt:lpstr>Wireless Interference</vt:lpstr>
      <vt:lpstr>Carrier Sense Multiple Access with Collision Detection (CSMA-CD)</vt:lpstr>
      <vt:lpstr>Collision Detection in Wireless</vt:lpstr>
      <vt:lpstr>Solution: Link-Layer Acknowledgments</vt:lpstr>
      <vt:lpstr>Carrier Sense Multiple Access with Collision Avoidance (CSMA-CA)</vt:lpstr>
      <vt:lpstr>Carrier Sense Multiple Access with Collision Avoidance (CSMA-CA)</vt:lpstr>
      <vt:lpstr>Random Contention Access</vt:lpstr>
      <vt:lpstr>Virtual Carrier Sense</vt:lpstr>
      <vt:lpstr>Physical Carrier Sense Range</vt:lpstr>
      <vt:lpstr>Hidden Terminal Revisited</vt:lpstr>
      <vt:lpstr>Ad Hoc Routing</vt:lpstr>
      <vt:lpstr>Learning Routes</vt:lpstr>
      <vt:lpstr>Comparison</vt:lpstr>
      <vt:lpstr>DSDV</vt:lpstr>
      <vt:lpstr>Key Question: Link Metric</vt:lpstr>
      <vt:lpstr>Design goals</vt:lpstr>
      <vt:lpstr>Minimum Hop Count</vt:lpstr>
      <vt:lpstr>Throughput of Various Paths</vt:lpstr>
      <vt:lpstr>Throughputs Using Hop Count</vt:lpstr>
      <vt:lpstr>Other Possible Metrics</vt:lpstr>
      <vt:lpstr>ETX: Expected # of Transmissons</vt:lpstr>
      <vt:lpstr>Measure Both Forward and Reverse</vt:lpstr>
      <vt:lpstr>Caveats</vt:lpstr>
      <vt:lpstr>Evaluation: ETX vs. Hop Count</vt:lpstr>
      <vt:lpstr>ETX Redux</vt:lpstr>
      <vt:lpstr>DSR Protocol Operation</vt:lpstr>
      <vt:lpstr>Route Discovery</vt:lpstr>
      <vt:lpstr>Route Discovery: Route Request</vt:lpstr>
      <vt:lpstr>Route Discovery: Route Reply</vt:lpstr>
      <vt:lpstr>Details</vt:lpstr>
      <vt:lpstr>Route Maintenance</vt:lpstr>
      <vt:lpstr>Initial approach: Traditional routing</vt:lpstr>
      <vt:lpstr>Radios aren’t wires</vt:lpstr>
      <vt:lpstr>ExOR: Probabilistic Broadcast</vt:lpstr>
      <vt:lpstr>Why ExOR might increase throughput</vt:lpstr>
      <vt:lpstr>Why ExOR might increase throughput</vt:lpstr>
      <vt:lpstr>Batch Maps</vt:lpstr>
      <vt:lpstr>Reliable summaries</vt:lpstr>
      <vt:lpstr>Priority ordering</vt:lpstr>
      <vt:lpstr>ExOR Evaluation</vt:lpstr>
      <vt:lpstr>25 Highest throughput pairs</vt:lpstr>
      <vt:lpstr>25 Lowest throughput pairs</vt:lpstr>
      <vt:lpstr>ExOR moves packets farther</vt:lpstr>
      <vt:lpstr>ExOR In Practice</vt:lpstr>
      <vt:lpstr>PowerPoint Presentation</vt:lpstr>
      <vt:lpstr>PowerPoint Presentation</vt:lpstr>
      <vt:lpstr>PowerPoint Presentation</vt:lpstr>
      <vt:lpstr>PowerPoint Presentation</vt:lpstr>
      <vt:lpstr>B.A.T.M.A.N.(1)‏</vt:lpstr>
      <vt:lpstr>B.A.T.M.A.N. (2)‏</vt:lpstr>
      <vt:lpstr>B.A.T.M.A.N. (3)‏</vt:lpstr>
      <vt:lpstr>B.A.T.M.A.N. (4)‏</vt:lpstr>
      <vt:lpstr>B.A.T.M.A.N. (5)‏</vt:lpstr>
      <vt:lpstr>B.A.T.M.A.N. (6)‏</vt:lpstr>
      <vt:lpstr>Current GW selection techniques</vt:lpstr>
      <vt:lpstr>Current GW selection techniques</vt:lpstr>
      <vt:lpstr>Current GW selection techniques</vt:lpstr>
    </vt:vector>
  </TitlesOfParts>
  <Company>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Networking</dc:title>
  <dc:creator>Nick Feamster</dc:creator>
  <cp:lastModifiedBy>Nick Feamster</cp:lastModifiedBy>
  <cp:revision>6</cp:revision>
  <dcterms:created xsi:type="dcterms:W3CDTF">2011-11-15T15:25:28Z</dcterms:created>
  <dcterms:modified xsi:type="dcterms:W3CDTF">2011-11-15T16:38:37Z</dcterms:modified>
</cp:coreProperties>
</file>